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9"/>
  </p:notesMasterIdLst>
  <p:handoutMasterIdLst>
    <p:handoutMasterId r:id="rId30"/>
  </p:handoutMasterIdLst>
  <p:sldIdLst>
    <p:sldId id="711" r:id="rId2"/>
    <p:sldId id="893" r:id="rId3"/>
    <p:sldId id="717" r:id="rId4"/>
    <p:sldId id="714" r:id="rId5"/>
    <p:sldId id="716" r:id="rId6"/>
    <p:sldId id="715" r:id="rId7"/>
    <p:sldId id="895" r:id="rId8"/>
    <p:sldId id="897" r:id="rId9"/>
    <p:sldId id="896" r:id="rId10"/>
    <p:sldId id="256" r:id="rId11"/>
    <p:sldId id="912" r:id="rId12"/>
    <p:sldId id="913" r:id="rId13"/>
    <p:sldId id="914" r:id="rId14"/>
    <p:sldId id="915" r:id="rId15"/>
    <p:sldId id="916" r:id="rId16"/>
    <p:sldId id="917" r:id="rId17"/>
    <p:sldId id="918" r:id="rId18"/>
    <p:sldId id="919" r:id="rId19"/>
    <p:sldId id="920" r:id="rId20"/>
    <p:sldId id="921" r:id="rId21"/>
    <p:sldId id="922" r:id="rId22"/>
    <p:sldId id="923" r:id="rId23"/>
    <p:sldId id="889" r:id="rId24"/>
    <p:sldId id="890" r:id="rId25"/>
    <p:sldId id="891" r:id="rId26"/>
    <p:sldId id="892" r:id="rId27"/>
    <p:sldId id="911" r:id="rId28"/>
  </p:sldIdLst>
  <p:sldSz cx="6858000" cy="9372600"/>
  <p:notesSz cx="7099300" cy="10234613"/>
  <p:defaultTextStyle>
    <a:defPPr>
      <a:defRPr lang="es-MX"/>
    </a:defPPr>
    <a:lvl1pPr algn="ctr" rtl="0" fontAlgn="base">
      <a:spcBef>
        <a:spcPct val="0"/>
      </a:spcBef>
      <a:spcAft>
        <a:spcPct val="0"/>
      </a:spcAft>
      <a:defRPr sz="12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12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12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12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3">
          <p15:clr>
            <a:srgbClr val="A4A3A4"/>
          </p15:clr>
        </p15:guide>
        <p15:guide id="2" pos="4110">
          <p15:clr>
            <a:srgbClr val="A4A3A4"/>
          </p15:clr>
        </p15:guide>
      </p15:sldGuideLst>
    </p:ext>
    <p:ext uri="{2D200454-40CA-4A62-9FC3-DE9A4176ACB9}">
      <p15:notesGuideLst xmlns:p15="http://schemas.microsoft.com/office/powerpoint/2012/main">
        <p15:guide id="1" orient="horz" pos="3225">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68686"/>
    <a:srgbClr val="669900"/>
    <a:srgbClr val="FF3399"/>
    <a:srgbClr val="80808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6121" autoAdjust="0"/>
    <p:restoredTop sz="94709" autoAdjust="0"/>
  </p:normalViewPr>
  <p:slideViewPr>
    <p:cSldViewPr>
      <p:cViewPr varScale="1">
        <p:scale>
          <a:sx n="64" d="100"/>
          <a:sy n="64" d="100"/>
        </p:scale>
        <p:origin x="3138" y="66"/>
      </p:cViewPr>
      <p:guideLst>
        <p:guide orient="horz" pos="4313"/>
        <p:guide pos="4110"/>
      </p:guideLst>
    </p:cSldViewPr>
  </p:slideViewPr>
  <p:outlineViewPr>
    <p:cViewPr>
      <p:scale>
        <a:sx n="20" d="100"/>
        <a:sy n="20" d="100"/>
      </p:scale>
      <p:origin x="0" y="35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0" d="100"/>
          <a:sy n="40" d="100"/>
        </p:scale>
        <p:origin x="-1566" y="-96"/>
      </p:cViewPr>
      <p:guideLst>
        <p:guide orient="horz" pos="3225"/>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712BC23-2AEE-45A8-81A6-677B91F2A1B2}"/>
              </a:ext>
            </a:extLst>
          </p:cNvPr>
          <p:cNvSpPr>
            <a:spLocks noGrp="1" noChangeArrowheads="1"/>
          </p:cNvSpPr>
          <p:nvPr>
            <p:ph type="hdr" sz="quarter"/>
          </p:nvPr>
        </p:nvSpPr>
        <p:spPr bwMode="auto">
          <a:xfrm>
            <a:off x="0"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t" anchorCtr="0" compatLnSpc="1">
            <a:prstTxWarp prst="textNoShape">
              <a:avLst/>
            </a:prstTxWarp>
          </a:bodyPr>
          <a:lstStyle>
            <a:lvl1pPr algn="l" defTabSz="976313">
              <a:defRPr sz="1300">
                <a:latin typeface="Times New Roman" panose="02020603050405020304" pitchFamily="18" charset="0"/>
              </a:defRPr>
            </a:lvl1pPr>
          </a:lstStyle>
          <a:p>
            <a:endParaRPr lang="es-ES" altLang="es-MX"/>
          </a:p>
        </p:txBody>
      </p:sp>
      <p:sp>
        <p:nvSpPr>
          <p:cNvPr id="5123" name="Rectangle 3">
            <a:extLst>
              <a:ext uri="{FF2B5EF4-FFF2-40B4-BE49-F238E27FC236}">
                <a16:creationId xmlns:a16="http://schemas.microsoft.com/office/drawing/2014/main" id="{C550F498-A742-4A18-9988-BBAD911CDB38}"/>
              </a:ext>
            </a:extLst>
          </p:cNvPr>
          <p:cNvSpPr>
            <a:spLocks noGrp="1" noChangeArrowheads="1"/>
          </p:cNvSpPr>
          <p:nvPr>
            <p:ph type="dt" sz="quarter" idx="1"/>
          </p:nvPr>
        </p:nvSpPr>
        <p:spPr bwMode="auto">
          <a:xfrm>
            <a:off x="4022725"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t" anchorCtr="0" compatLnSpc="1">
            <a:prstTxWarp prst="textNoShape">
              <a:avLst/>
            </a:prstTxWarp>
          </a:bodyPr>
          <a:lstStyle>
            <a:lvl1pPr algn="r" defTabSz="976313">
              <a:defRPr sz="1300">
                <a:latin typeface="Times New Roman" panose="02020603050405020304" pitchFamily="18" charset="0"/>
              </a:defRPr>
            </a:lvl1pPr>
          </a:lstStyle>
          <a:p>
            <a:endParaRPr lang="es-ES" altLang="es-MX"/>
          </a:p>
        </p:txBody>
      </p:sp>
      <p:sp>
        <p:nvSpPr>
          <p:cNvPr id="5124" name="Rectangle 4">
            <a:extLst>
              <a:ext uri="{FF2B5EF4-FFF2-40B4-BE49-F238E27FC236}">
                <a16:creationId xmlns:a16="http://schemas.microsoft.com/office/drawing/2014/main" id="{8A6F6FD2-805A-414D-BFBA-B434A8814EF6}"/>
              </a:ext>
            </a:extLst>
          </p:cNvPr>
          <p:cNvSpPr>
            <a:spLocks noGrp="1" noChangeArrowheads="1"/>
          </p:cNvSpPr>
          <p:nvPr>
            <p:ph type="ftr" sz="quarter" idx="2"/>
          </p:nvPr>
        </p:nvSpPr>
        <p:spPr bwMode="auto">
          <a:xfrm>
            <a:off x="0"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b" anchorCtr="0" compatLnSpc="1">
            <a:prstTxWarp prst="textNoShape">
              <a:avLst/>
            </a:prstTxWarp>
          </a:bodyPr>
          <a:lstStyle>
            <a:lvl1pPr algn="l" defTabSz="976313">
              <a:defRPr sz="1300">
                <a:latin typeface="Times New Roman" panose="02020603050405020304" pitchFamily="18" charset="0"/>
              </a:defRPr>
            </a:lvl1pPr>
          </a:lstStyle>
          <a:p>
            <a:endParaRPr lang="es-ES" altLang="es-MX"/>
          </a:p>
        </p:txBody>
      </p:sp>
      <p:sp>
        <p:nvSpPr>
          <p:cNvPr id="5125" name="Rectangle 5">
            <a:extLst>
              <a:ext uri="{FF2B5EF4-FFF2-40B4-BE49-F238E27FC236}">
                <a16:creationId xmlns:a16="http://schemas.microsoft.com/office/drawing/2014/main" id="{C022FE05-2D85-436F-9730-8B1952F3D3DB}"/>
              </a:ext>
            </a:extLst>
          </p:cNvPr>
          <p:cNvSpPr>
            <a:spLocks noGrp="1" noChangeArrowheads="1"/>
          </p:cNvSpPr>
          <p:nvPr>
            <p:ph type="sldNum" sz="quarter" idx="3"/>
          </p:nvPr>
        </p:nvSpPr>
        <p:spPr bwMode="auto">
          <a:xfrm>
            <a:off x="4022725"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b" anchorCtr="0" compatLnSpc="1">
            <a:prstTxWarp prst="textNoShape">
              <a:avLst/>
            </a:prstTxWarp>
          </a:bodyPr>
          <a:lstStyle>
            <a:lvl1pPr algn="r" defTabSz="976313">
              <a:defRPr sz="1300">
                <a:latin typeface="Times New Roman" panose="02020603050405020304" pitchFamily="18" charset="0"/>
              </a:defRPr>
            </a:lvl1pPr>
          </a:lstStyle>
          <a:p>
            <a:fld id="{D0E4F117-576D-4674-81FC-1B82913786E2}" type="slidenum">
              <a:rPr lang="es-MX" altLang="es-MX"/>
              <a:pPr/>
              <a:t>‹Nº›</a:t>
            </a:fld>
            <a:endParaRPr lang="es-MX" altLang="es-MX"/>
          </a:p>
        </p:txBody>
      </p:sp>
    </p:spTree>
    <p:extLst>
      <p:ext uri="{BB962C8B-B14F-4D97-AF65-F5344CB8AC3E}">
        <p14:creationId xmlns:p14="http://schemas.microsoft.com/office/powerpoint/2010/main" val="16584605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00B6515-C2A2-4D21-BC12-C942387AA70C}"/>
              </a:ext>
            </a:extLst>
          </p:cNvPr>
          <p:cNvSpPr>
            <a:spLocks noGrp="1" noChangeArrowheads="1"/>
          </p:cNvSpPr>
          <p:nvPr>
            <p:ph type="hdr" sz="quarter"/>
          </p:nvPr>
        </p:nvSpPr>
        <p:spPr bwMode="auto">
          <a:xfrm>
            <a:off x="0"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t" anchorCtr="0" compatLnSpc="1">
            <a:prstTxWarp prst="textNoShape">
              <a:avLst/>
            </a:prstTxWarp>
          </a:bodyPr>
          <a:lstStyle>
            <a:lvl1pPr algn="l" defTabSz="976313">
              <a:defRPr sz="1300">
                <a:latin typeface="Times New Roman" panose="02020603050405020304" pitchFamily="18" charset="0"/>
              </a:defRPr>
            </a:lvl1pPr>
          </a:lstStyle>
          <a:p>
            <a:endParaRPr lang="es-ES" altLang="es-MX"/>
          </a:p>
        </p:txBody>
      </p:sp>
      <p:sp>
        <p:nvSpPr>
          <p:cNvPr id="44035" name="Rectangle 3">
            <a:extLst>
              <a:ext uri="{FF2B5EF4-FFF2-40B4-BE49-F238E27FC236}">
                <a16:creationId xmlns:a16="http://schemas.microsoft.com/office/drawing/2014/main" id="{263824B4-0BC3-4C33-B9AA-A74D0EC96EE9}"/>
              </a:ext>
            </a:extLst>
          </p:cNvPr>
          <p:cNvSpPr>
            <a:spLocks noGrp="1" noChangeArrowheads="1"/>
          </p:cNvSpPr>
          <p:nvPr>
            <p:ph type="dt" idx="1"/>
          </p:nvPr>
        </p:nvSpPr>
        <p:spPr bwMode="auto">
          <a:xfrm>
            <a:off x="4022725"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t" anchorCtr="0" compatLnSpc="1">
            <a:prstTxWarp prst="textNoShape">
              <a:avLst/>
            </a:prstTxWarp>
          </a:bodyPr>
          <a:lstStyle>
            <a:lvl1pPr algn="r" defTabSz="976313">
              <a:defRPr sz="1300">
                <a:latin typeface="Times New Roman" panose="02020603050405020304" pitchFamily="18" charset="0"/>
              </a:defRPr>
            </a:lvl1pPr>
          </a:lstStyle>
          <a:p>
            <a:endParaRPr lang="es-ES" altLang="es-MX"/>
          </a:p>
        </p:txBody>
      </p:sp>
      <p:sp>
        <p:nvSpPr>
          <p:cNvPr id="133124" name="Rectangle 4">
            <a:extLst>
              <a:ext uri="{FF2B5EF4-FFF2-40B4-BE49-F238E27FC236}">
                <a16:creationId xmlns:a16="http://schemas.microsoft.com/office/drawing/2014/main" id="{660D1626-3F94-4D42-BEAD-B745D9ED37C6}"/>
              </a:ext>
            </a:extLst>
          </p:cNvPr>
          <p:cNvSpPr>
            <a:spLocks noGrp="1" noRot="1" noChangeAspect="1" noChangeArrowheads="1" noTextEdit="1"/>
          </p:cNvSpPr>
          <p:nvPr>
            <p:ph type="sldImg" idx="2"/>
          </p:nvPr>
        </p:nvSpPr>
        <p:spPr bwMode="auto">
          <a:xfrm>
            <a:off x="2149475" y="766763"/>
            <a:ext cx="2808288"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a:extLst>
              <a:ext uri="{FF2B5EF4-FFF2-40B4-BE49-F238E27FC236}">
                <a16:creationId xmlns:a16="http://schemas.microsoft.com/office/drawing/2014/main" id="{337949C1-35EF-4004-95BB-90D58EC1FA80}"/>
              </a:ext>
            </a:extLst>
          </p:cNvPr>
          <p:cNvSpPr>
            <a:spLocks noGrp="1" noChangeArrowheads="1"/>
          </p:cNvSpPr>
          <p:nvPr>
            <p:ph type="body" sz="quarter" idx="3"/>
          </p:nvPr>
        </p:nvSpPr>
        <p:spPr bwMode="auto">
          <a:xfrm>
            <a:off x="946150" y="4864100"/>
            <a:ext cx="5207000" cy="460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4038" name="Rectangle 6">
            <a:extLst>
              <a:ext uri="{FF2B5EF4-FFF2-40B4-BE49-F238E27FC236}">
                <a16:creationId xmlns:a16="http://schemas.microsoft.com/office/drawing/2014/main" id="{E7750080-5B24-4B74-AA14-F1CA193751C5}"/>
              </a:ext>
            </a:extLst>
          </p:cNvPr>
          <p:cNvSpPr>
            <a:spLocks noGrp="1" noChangeArrowheads="1"/>
          </p:cNvSpPr>
          <p:nvPr>
            <p:ph type="ftr" sz="quarter" idx="4"/>
          </p:nvPr>
        </p:nvSpPr>
        <p:spPr bwMode="auto">
          <a:xfrm>
            <a:off x="0"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b" anchorCtr="0" compatLnSpc="1">
            <a:prstTxWarp prst="textNoShape">
              <a:avLst/>
            </a:prstTxWarp>
          </a:bodyPr>
          <a:lstStyle>
            <a:lvl1pPr algn="l" defTabSz="976313">
              <a:defRPr sz="1300">
                <a:latin typeface="Times New Roman" panose="02020603050405020304" pitchFamily="18" charset="0"/>
              </a:defRPr>
            </a:lvl1pPr>
          </a:lstStyle>
          <a:p>
            <a:endParaRPr lang="es-ES" altLang="es-MX"/>
          </a:p>
        </p:txBody>
      </p:sp>
      <p:sp>
        <p:nvSpPr>
          <p:cNvPr id="44039" name="Rectangle 7">
            <a:extLst>
              <a:ext uri="{FF2B5EF4-FFF2-40B4-BE49-F238E27FC236}">
                <a16:creationId xmlns:a16="http://schemas.microsoft.com/office/drawing/2014/main" id="{7C3C9F09-33EE-493F-A3E1-CA7D1A372A2F}"/>
              </a:ext>
            </a:extLst>
          </p:cNvPr>
          <p:cNvSpPr>
            <a:spLocks noGrp="1" noChangeArrowheads="1"/>
          </p:cNvSpPr>
          <p:nvPr>
            <p:ph type="sldNum" sz="quarter" idx="5"/>
          </p:nvPr>
        </p:nvSpPr>
        <p:spPr bwMode="auto">
          <a:xfrm>
            <a:off x="4022725"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8692" tIns="49346" rIns="98692" bIns="49346" numCol="1" anchor="b" anchorCtr="0" compatLnSpc="1">
            <a:prstTxWarp prst="textNoShape">
              <a:avLst/>
            </a:prstTxWarp>
          </a:bodyPr>
          <a:lstStyle>
            <a:lvl1pPr algn="r" defTabSz="976313">
              <a:defRPr sz="1300">
                <a:latin typeface="Times New Roman" panose="02020603050405020304" pitchFamily="18" charset="0"/>
              </a:defRPr>
            </a:lvl1pPr>
          </a:lstStyle>
          <a:p>
            <a:fld id="{FC14B46E-0C9F-46DD-8B6A-D7BA471579D1}" type="slidenum">
              <a:rPr lang="es-ES" altLang="es-MX"/>
              <a:pPr/>
              <a:t>‹Nº›</a:t>
            </a:fld>
            <a:endParaRPr lang="es-ES" altLang="es-MX"/>
          </a:p>
        </p:txBody>
      </p:sp>
    </p:spTree>
    <p:extLst>
      <p:ext uri="{BB962C8B-B14F-4D97-AF65-F5344CB8AC3E}">
        <p14:creationId xmlns:p14="http://schemas.microsoft.com/office/powerpoint/2010/main" val="163609856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Marcador de imagen de diapositiva">
            <a:extLst>
              <a:ext uri="{FF2B5EF4-FFF2-40B4-BE49-F238E27FC236}">
                <a16:creationId xmlns:a16="http://schemas.microsoft.com/office/drawing/2014/main" id="{23A6372A-3A29-42A7-B8C5-2D5694FBF660}"/>
              </a:ext>
            </a:extLst>
          </p:cNvPr>
          <p:cNvSpPr>
            <a:spLocks noGrp="1" noRot="1" noChangeAspect="1" noTextEdit="1"/>
          </p:cNvSpPr>
          <p:nvPr>
            <p:ph type="sldImg"/>
          </p:nvPr>
        </p:nvSpPr>
        <p:spPr>
          <a:ln/>
        </p:spPr>
      </p:sp>
      <p:sp>
        <p:nvSpPr>
          <p:cNvPr id="134147" name="2 Marcador de notas">
            <a:extLst>
              <a:ext uri="{FF2B5EF4-FFF2-40B4-BE49-F238E27FC236}">
                <a16:creationId xmlns:a16="http://schemas.microsoft.com/office/drawing/2014/main" id="{CDA6CC45-3587-4C45-8430-7A972203D9F8}"/>
              </a:ext>
            </a:extLst>
          </p:cNvPr>
          <p:cNvSpPr>
            <a:spLocks noGrp="1"/>
          </p:cNvSpPr>
          <p:nvPr>
            <p:ph type="body" idx="1"/>
          </p:nvPr>
        </p:nvSpPr>
        <p:spPr/>
        <p:txBody>
          <a:bodyPr/>
          <a:lstStyle/>
          <a:p>
            <a:endParaRPr lang="es-ES" altLang="es-MX"/>
          </a:p>
        </p:txBody>
      </p:sp>
      <p:sp>
        <p:nvSpPr>
          <p:cNvPr id="134148" name="3 Marcador de número de diapositiva">
            <a:extLst>
              <a:ext uri="{FF2B5EF4-FFF2-40B4-BE49-F238E27FC236}">
                <a16:creationId xmlns:a16="http://schemas.microsoft.com/office/drawing/2014/main" id="{9DD5D443-91D8-4B13-9358-4488AC4297C3}"/>
              </a:ext>
            </a:extLst>
          </p:cNvPr>
          <p:cNvSpPr>
            <a:spLocks noGrp="1"/>
          </p:cNvSpPr>
          <p:nvPr>
            <p:ph type="sldNum" sz="quarter" idx="5"/>
          </p:nvPr>
        </p:nvSpPr>
        <p:spPr>
          <a:noFill/>
        </p:spPr>
        <p:txBody>
          <a:bodyPr/>
          <a:lstStyle>
            <a:lvl1pPr defTabSz="976313" eaLnBrk="0" hangingPunct="0">
              <a:defRPr sz="1200">
                <a:solidFill>
                  <a:schemeClr val="tx1"/>
                </a:solidFill>
                <a:latin typeface="Arial" panose="020B0604020202020204" pitchFamily="34" charset="0"/>
              </a:defRPr>
            </a:lvl1pPr>
            <a:lvl2pPr marL="793750" indent="-304800" defTabSz="976313" eaLnBrk="0" hangingPunct="0">
              <a:defRPr sz="1200">
                <a:solidFill>
                  <a:schemeClr val="tx1"/>
                </a:solidFill>
                <a:latin typeface="Arial" panose="020B0604020202020204" pitchFamily="34" charset="0"/>
              </a:defRPr>
            </a:lvl2pPr>
            <a:lvl3pPr marL="1220788" indent="-244475" defTabSz="976313" eaLnBrk="0" hangingPunct="0">
              <a:defRPr sz="1200">
                <a:solidFill>
                  <a:schemeClr val="tx1"/>
                </a:solidFill>
                <a:latin typeface="Arial" panose="020B0604020202020204" pitchFamily="34" charset="0"/>
              </a:defRPr>
            </a:lvl3pPr>
            <a:lvl4pPr marL="1709738" indent="-244475" defTabSz="976313" eaLnBrk="0" hangingPunct="0">
              <a:defRPr sz="1200">
                <a:solidFill>
                  <a:schemeClr val="tx1"/>
                </a:solidFill>
                <a:latin typeface="Arial" panose="020B0604020202020204" pitchFamily="34" charset="0"/>
              </a:defRPr>
            </a:lvl4pPr>
            <a:lvl5pPr marL="2197100" indent="-244475" defTabSz="976313" eaLnBrk="0" hangingPunct="0">
              <a:defRPr sz="1200">
                <a:solidFill>
                  <a:schemeClr val="tx1"/>
                </a:solidFill>
                <a:latin typeface="Arial" panose="020B0604020202020204" pitchFamily="34" charset="0"/>
              </a:defRPr>
            </a:lvl5pPr>
            <a:lvl6pPr marL="2654300" indent="-244475" algn="ctr" defTabSz="976313" eaLnBrk="0" fontAlgn="base" hangingPunct="0">
              <a:spcBef>
                <a:spcPct val="0"/>
              </a:spcBef>
              <a:spcAft>
                <a:spcPct val="0"/>
              </a:spcAft>
              <a:defRPr sz="1200">
                <a:solidFill>
                  <a:schemeClr val="tx1"/>
                </a:solidFill>
                <a:latin typeface="Arial" panose="020B0604020202020204" pitchFamily="34" charset="0"/>
              </a:defRPr>
            </a:lvl6pPr>
            <a:lvl7pPr marL="3111500" indent="-244475" algn="ctr" defTabSz="976313" eaLnBrk="0" fontAlgn="base" hangingPunct="0">
              <a:spcBef>
                <a:spcPct val="0"/>
              </a:spcBef>
              <a:spcAft>
                <a:spcPct val="0"/>
              </a:spcAft>
              <a:defRPr sz="1200">
                <a:solidFill>
                  <a:schemeClr val="tx1"/>
                </a:solidFill>
                <a:latin typeface="Arial" panose="020B0604020202020204" pitchFamily="34" charset="0"/>
              </a:defRPr>
            </a:lvl7pPr>
            <a:lvl8pPr marL="3568700" indent="-244475" algn="ctr" defTabSz="976313" eaLnBrk="0" fontAlgn="base" hangingPunct="0">
              <a:spcBef>
                <a:spcPct val="0"/>
              </a:spcBef>
              <a:spcAft>
                <a:spcPct val="0"/>
              </a:spcAft>
              <a:defRPr sz="1200">
                <a:solidFill>
                  <a:schemeClr val="tx1"/>
                </a:solidFill>
                <a:latin typeface="Arial" panose="020B0604020202020204" pitchFamily="34" charset="0"/>
              </a:defRPr>
            </a:lvl8pPr>
            <a:lvl9pPr marL="4025900" indent="-244475" algn="ctr" defTabSz="976313"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A6CF273D-4363-4A38-8B0C-183467A4E986}" type="slidenum">
              <a:rPr lang="es-ES" altLang="es-MX" sz="1300">
                <a:latin typeface="Times New Roman" panose="02020603050405020304" pitchFamily="18" charset="0"/>
              </a:rPr>
              <a:pPr eaLnBrk="1" hangingPunct="1"/>
              <a:t>3</a:t>
            </a:fld>
            <a:endParaRPr lang="es-ES" altLang="es-MX" sz="1300">
              <a:latin typeface="Times New Roman" panose="02020603050405020304" pitchFamily="18" charset="0"/>
            </a:endParaRPr>
          </a:p>
        </p:txBody>
      </p:sp>
    </p:spTree>
    <p:extLst>
      <p:ext uri="{BB962C8B-B14F-4D97-AF65-F5344CB8AC3E}">
        <p14:creationId xmlns:p14="http://schemas.microsoft.com/office/powerpoint/2010/main" val="3774956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FC14B46E-0C9F-46DD-8B6A-D7BA471579D1}" type="slidenum">
              <a:rPr lang="es-ES" altLang="es-MX" smtClean="0"/>
              <a:pPr/>
              <a:t>15</a:t>
            </a:fld>
            <a:endParaRPr lang="es-ES" altLang="es-MX"/>
          </a:p>
        </p:txBody>
      </p:sp>
    </p:spTree>
    <p:extLst>
      <p:ext uri="{BB962C8B-B14F-4D97-AF65-F5344CB8AC3E}">
        <p14:creationId xmlns:p14="http://schemas.microsoft.com/office/powerpoint/2010/main" val="2710654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FC14B46E-0C9F-46DD-8B6A-D7BA471579D1}" type="slidenum">
              <a:rPr lang="es-ES" altLang="es-MX" smtClean="0"/>
              <a:pPr/>
              <a:t>21</a:t>
            </a:fld>
            <a:endParaRPr lang="es-ES" altLang="es-MX"/>
          </a:p>
        </p:txBody>
      </p:sp>
    </p:spTree>
    <p:extLst>
      <p:ext uri="{BB962C8B-B14F-4D97-AF65-F5344CB8AC3E}">
        <p14:creationId xmlns:p14="http://schemas.microsoft.com/office/powerpoint/2010/main" val="1292309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911475"/>
            <a:ext cx="5829300" cy="2009775"/>
          </a:xfrm>
          <a:prstGeom prst="rect">
            <a:avLst/>
          </a:prstGeo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028700" y="5311775"/>
            <a:ext cx="4800600" cy="23939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MX"/>
          </a:p>
        </p:txBody>
      </p:sp>
    </p:spTree>
    <p:extLst>
      <p:ext uri="{BB962C8B-B14F-4D97-AF65-F5344CB8AC3E}">
        <p14:creationId xmlns:p14="http://schemas.microsoft.com/office/powerpoint/2010/main" val="345473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342900" y="2187575"/>
            <a:ext cx="6172200" cy="6184900"/>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56452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74650"/>
            <a:ext cx="1543050" cy="7997825"/>
          </a:xfrm>
          <a:prstGeom prst="rect">
            <a:avLst/>
          </a:prstGeo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342900" y="374650"/>
            <a:ext cx="4476750" cy="79978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4284439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contenido"/>
          <p:cNvSpPr>
            <a:spLocks noGrp="1"/>
          </p:cNvSpPr>
          <p:nvPr>
            <p:ph idx="1"/>
          </p:nvPr>
        </p:nvSpPr>
        <p:spPr>
          <a:xfrm>
            <a:off x="342900" y="2187575"/>
            <a:ext cx="6172200" cy="6184900"/>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4023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338" y="6022975"/>
            <a:ext cx="5829300" cy="1860550"/>
          </a:xfrm>
          <a:prstGeom prst="rect">
            <a:avLst/>
          </a:prstGeo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541338" y="3971925"/>
            <a:ext cx="5829300" cy="20510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116237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342900" y="2187575"/>
            <a:ext cx="3009900" cy="6184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3505200" y="2187575"/>
            <a:ext cx="3009900" cy="6184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1216225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342900" y="2098675"/>
            <a:ext cx="3030538" cy="873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342900" y="2971800"/>
            <a:ext cx="3030538" cy="540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3484563" y="2098675"/>
            <a:ext cx="3030537" cy="873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3484563" y="2971800"/>
            <a:ext cx="3030537" cy="540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280116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Tree>
    <p:extLst>
      <p:ext uri="{BB962C8B-B14F-4D97-AF65-F5344CB8AC3E}">
        <p14:creationId xmlns:p14="http://schemas.microsoft.com/office/powerpoint/2010/main" val="2723729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036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3063"/>
            <a:ext cx="2255838" cy="1587500"/>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2681288" y="373063"/>
            <a:ext cx="3833812" cy="799941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342900" y="1960563"/>
            <a:ext cx="2255838" cy="64119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99171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613" y="6561138"/>
            <a:ext cx="4114800" cy="774700"/>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344613" y="838200"/>
            <a:ext cx="4114800" cy="56229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344613" y="7335838"/>
            <a:ext cx="4114800" cy="11001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27282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1" name="Rectangle 97">
            <a:extLst>
              <a:ext uri="{FF2B5EF4-FFF2-40B4-BE49-F238E27FC236}">
                <a16:creationId xmlns:a16="http://schemas.microsoft.com/office/drawing/2014/main" id="{005EF96E-99F4-46C4-BE13-B0E930133717}"/>
              </a:ext>
            </a:extLst>
          </p:cNvPr>
          <p:cNvSpPr>
            <a:spLocks noChangeArrowheads="1"/>
          </p:cNvSpPr>
          <p:nvPr userDrawn="1"/>
        </p:nvSpPr>
        <p:spPr bwMode="auto">
          <a:xfrm>
            <a:off x="2420938"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REVISÓ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Lic. Gladys Edith Martínez Castellanos</a:t>
            </a:r>
          </a:p>
          <a:p>
            <a:pPr defTabSz="889000">
              <a:lnSpc>
                <a:spcPct val="90000"/>
              </a:lnSpc>
              <a:spcBef>
                <a:spcPct val="20000"/>
              </a:spcBef>
              <a:defRPr/>
            </a:pPr>
            <a:r>
              <a:rPr lang="es-MX" sz="800" dirty="0">
                <a:latin typeface="Arial" charset="0"/>
              </a:rPr>
              <a:t>Directora de la UDAPI</a:t>
            </a:r>
          </a:p>
        </p:txBody>
      </p:sp>
      <p:sp>
        <p:nvSpPr>
          <p:cNvPr id="1123" name="Line 99">
            <a:extLst>
              <a:ext uri="{FF2B5EF4-FFF2-40B4-BE49-F238E27FC236}">
                <a16:creationId xmlns:a16="http://schemas.microsoft.com/office/drawing/2014/main" id="{717CB76B-F7E6-4231-A67C-1CBCBED3417A}"/>
              </a:ext>
            </a:extLst>
          </p:cNvPr>
          <p:cNvSpPr>
            <a:spLocks noChangeShapeType="1"/>
          </p:cNvSpPr>
          <p:nvPr userDrawn="1"/>
        </p:nvSpPr>
        <p:spPr bwMode="auto">
          <a:xfrm>
            <a:off x="2279650" y="8382000"/>
            <a:ext cx="0" cy="685800"/>
          </a:xfrm>
          <a:prstGeom prst="line">
            <a:avLst/>
          </a:prstGeom>
          <a:noFill/>
          <a:ln w="6350" cap="sq">
            <a:solidFill>
              <a:schemeClr val="tx1"/>
            </a:solidFill>
            <a:round/>
            <a:headEnd/>
            <a:tailEnd/>
          </a:ln>
          <a:effectLst/>
        </p:spPr>
        <p:txBody>
          <a:bodyPr lIns="79091" tIns="39545" rIns="79091" bIns="39545"/>
          <a:lstStyle/>
          <a:p>
            <a:pPr>
              <a:defRPr/>
            </a:pPr>
            <a:endParaRPr lang="es-MX" dirty="0">
              <a:latin typeface="Arial" charset="0"/>
            </a:endParaRPr>
          </a:p>
        </p:txBody>
      </p:sp>
      <p:sp>
        <p:nvSpPr>
          <p:cNvPr id="1124" name="AutoShape 100">
            <a:extLst>
              <a:ext uri="{FF2B5EF4-FFF2-40B4-BE49-F238E27FC236}">
                <a16:creationId xmlns:a16="http://schemas.microsoft.com/office/drawing/2014/main" id="{9B3270FF-E60B-4AEC-B7F9-E0D32C0E6A12}"/>
              </a:ext>
            </a:extLst>
          </p:cNvPr>
          <p:cNvSpPr>
            <a:spLocks noChangeArrowheads="1"/>
          </p:cNvSpPr>
          <p:nvPr userDrawn="1"/>
        </p:nvSpPr>
        <p:spPr bwMode="auto">
          <a:xfrm>
            <a:off x="381000" y="8382000"/>
            <a:ext cx="6145213" cy="685800"/>
          </a:xfrm>
          <a:prstGeom prst="roundRect">
            <a:avLst>
              <a:gd name="adj" fmla="val 16667"/>
            </a:avLst>
          </a:prstGeom>
          <a:noFill/>
          <a:ln w="9525">
            <a:solidFill>
              <a:schemeClr val="tx1"/>
            </a:solidFill>
            <a:round/>
            <a:headEnd/>
            <a:tailEnd/>
          </a:ln>
          <a:effectLst/>
        </p:spPr>
        <p:txBody>
          <a:bodyPr wrap="none" anchor="ctr"/>
          <a:lstStyle/>
          <a:p>
            <a:pPr>
              <a:defRPr/>
            </a:pPr>
            <a:endParaRPr lang="es-MX" dirty="0">
              <a:latin typeface="Arial" charset="0"/>
            </a:endParaRPr>
          </a:p>
        </p:txBody>
      </p:sp>
      <p:sp>
        <p:nvSpPr>
          <p:cNvPr id="1125" name="Line 101">
            <a:extLst>
              <a:ext uri="{FF2B5EF4-FFF2-40B4-BE49-F238E27FC236}">
                <a16:creationId xmlns:a16="http://schemas.microsoft.com/office/drawing/2014/main" id="{D1E0D96C-1ED6-4C20-B864-0E38EC6C64FB}"/>
              </a:ext>
            </a:extLst>
          </p:cNvPr>
          <p:cNvSpPr>
            <a:spLocks noChangeShapeType="1"/>
          </p:cNvSpPr>
          <p:nvPr userDrawn="1"/>
        </p:nvSpPr>
        <p:spPr bwMode="auto">
          <a:xfrm>
            <a:off x="4337050" y="8382000"/>
            <a:ext cx="0" cy="685800"/>
          </a:xfrm>
          <a:prstGeom prst="line">
            <a:avLst/>
          </a:prstGeom>
          <a:noFill/>
          <a:ln w="6350" cap="sq">
            <a:solidFill>
              <a:schemeClr val="tx1"/>
            </a:solidFill>
            <a:round/>
            <a:headEnd/>
            <a:tailEnd/>
          </a:ln>
          <a:effectLst/>
        </p:spPr>
        <p:txBody>
          <a:bodyPr lIns="79091" tIns="39545" rIns="79091" bIns="39545"/>
          <a:lstStyle/>
          <a:p>
            <a:pPr>
              <a:defRPr/>
            </a:pPr>
            <a:endParaRPr lang="es-MX" dirty="0">
              <a:latin typeface="Arial" charset="0"/>
            </a:endParaRPr>
          </a:p>
        </p:txBody>
      </p:sp>
      <p:sp>
        <p:nvSpPr>
          <p:cNvPr id="1127" name="Text Box 103">
            <a:extLst>
              <a:ext uri="{FF2B5EF4-FFF2-40B4-BE49-F238E27FC236}">
                <a16:creationId xmlns:a16="http://schemas.microsoft.com/office/drawing/2014/main" id="{919B3035-C354-4C5B-82D0-6FD2C97DE354}"/>
              </a:ext>
            </a:extLst>
          </p:cNvPr>
          <p:cNvSpPr txBox="1">
            <a:spLocks noChangeArrowheads="1"/>
          </p:cNvSpPr>
          <p:nvPr userDrawn="1"/>
        </p:nvSpPr>
        <p:spPr bwMode="auto">
          <a:xfrm>
            <a:off x="3413125" y="257175"/>
            <a:ext cx="2176463" cy="600075"/>
          </a:xfrm>
          <a:prstGeom prst="rect">
            <a:avLst/>
          </a:prstGeom>
          <a:noFill/>
          <a:ln w="9525">
            <a:noFill/>
            <a:miter lim="800000"/>
            <a:headEnd/>
            <a:tailEnd/>
          </a:ln>
          <a:effectLst/>
        </p:spPr>
        <p:txBody>
          <a:bodyPr>
            <a:spAutoFit/>
          </a:bodyPr>
          <a:lstStyle/>
          <a:p>
            <a:pPr algn="just">
              <a:lnSpc>
                <a:spcPct val="110000"/>
              </a:lnSpc>
              <a:defRPr/>
            </a:pPr>
            <a:r>
              <a:rPr lang="es-MX" sz="1000" b="1" kern="0" spc="50" dirty="0">
                <a:solidFill>
                  <a:schemeClr val="bg1">
                    <a:lumMod val="65000"/>
                  </a:schemeClr>
                </a:solidFill>
                <a:latin typeface="Tahoma" pitchFamily="34" charset="0"/>
              </a:rPr>
              <a:t>DIRECCIÓN DEL REGISTRO DEL ESTADO CIVIL DE LAS PERSONAS</a:t>
            </a:r>
            <a:endParaRPr lang="es-ES" sz="1000" b="1" kern="0" spc="50" dirty="0">
              <a:solidFill>
                <a:schemeClr val="bg1">
                  <a:lumMod val="65000"/>
                </a:schemeClr>
              </a:solidFill>
              <a:latin typeface="Tahoma" pitchFamily="34" charset="0"/>
            </a:endParaRPr>
          </a:p>
        </p:txBody>
      </p:sp>
      <p:pic>
        <p:nvPicPr>
          <p:cNvPr id="16391" name="Picture 106">
            <a:extLst>
              <a:ext uri="{FF2B5EF4-FFF2-40B4-BE49-F238E27FC236}">
                <a16:creationId xmlns:a16="http://schemas.microsoft.com/office/drawing/2014/main" id="{78D6E0E2-C045-459A-BB52-1B4DDE0C2692}"/>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8900" y="15875"/>
            <a:ext cx="3268663"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1" name="Line 28">
            <a:extLst>
              <a:ext uri="{FF2B5EF4-FFF2-40B4-BE49-F238E27FC236}">
                <a16:creationId xmlns:a16="http://schemas.microsoft.com/office/drawing/2014/main" id="{732505F7-369C-4D51-AF6A-D12D6CD55AD7}"/>
              </a:ext>
            </a:extLst>
          </p:cNvPr>
          <p:cNvSpPr>
            <a:spLocks noChangeShapeType="1"/>
          </p:cNvSpPr>
          <p:nvPr userDrawn="1"/>
        </p:nvSpPr>
        <p:spPr bwMode="auto">
          <a:xfrm>
            <a:off x="3357563" y="149225"/>
            <a:ext cx="0" cy="914400"/>
          </a:xfrm>
          <a:prstGeom prst="line">
            <a:avLst/>
          </a:prstGeom>
          <a:noFill/>
          <a:ln w="34925">
            <a:solidFill>
              <a:srgbClr val="003300"/>
            </a:solidFill>
            <a:round/>
            <a:headEnd/>
            <a:tailEnd/>
          </a:ln>
        </p:spPr>
        <p:txBody>
          <a:bodyPr/>
          <a:lstStyle/>
          <a:p>
            <a:pPr>
              <a:defRPr/>
            </a:pPr>
            <a:endParaRPr lang="es-MX" dirty="0">
              <a:latin typeface="Arial" charset="0"/>
            </a:endParaRPr>
          </a:p>
        </p:txBody>
      </p:sp>
      <p:sp>
        <p:nvSpPr>
          <p:cNvPr id="11" name="Rectangle 97">
            <a:extLst>
              <a:ext uri="{FF2B5EF4-FFF2-40B4-BE49-F238E27FC236}">
                <a16:creationId xmlns:a16="http://schemas.microsoft.com/office/drawing/2014/main" id="{F4EF41C4-0D0A-4E72-A458-BC7639070D0C}"/>
              </a:ext>
            </a:extLst>
          </p:cNvPr>
          <p:cNvSpPr>
            <a:spLocks noChangeArrowheads="1"/>
          </p:cNvSpPr>
          <p:nvPr userDrawn="1"/>
        </p:nvSpPr>
        <p:spPr bwMode="auto">
          <a:xfrm>
            <a:off x="428625"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ELABORÓ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C.P. Olga Patricia Lira García</a:t>
            </a:r>
          </a:p>
          <a:p>
            <a:pPr defTabSz="889000">
              <a:lnSpc>
                <a:spcPct val="90000"/>
              </a:lnSpc>
              <a:spcBef>
                <a:spcPct val="20000"/>
              </a:spcBef>
              <a:defRPr/>
            </a:pPr>
            <a:r>
              <a:rPr lang="es-MX" sz="800" dirty="0">
                <a:latin typeface="Arial" charset="0"/>
              </a:rPr>
              <a:t>Jefa de Servicios Administrativos Internos</a:t>
            </a:r>
          </a:p>
        </p:txBody>
      </p:sp>
      <p:sp>
        <p:nvSpPr>
          <p:cNvPr id="12" name="Rectangle 97">
            <a:extLst>
              <a:ext uri="{FF2B5EF4-FFF2-40B4-BE49-F238E27FC236}">
                <a16:creationId xmlns:a16="http://schemas.microsoft.com/office/drawing/2014/main" id="{1AA81427-0BB8-4000-A1D9-0140534A50A5}"/>
              </a:ext>
            </a:extLst>
          </p:cNvPr>
          <p:cNvSpPr>
            <a:spLocks noChangeArrowheads="1"/>
          </p:cNvSpPr>
          <p:nvPr userDrawn="1"/>
        </p:nvSpPr>
        <p:spPr bwMode="auto">
          <a:xfrm>
            <a:off x="4572000"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APROBÓ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Lic.  Luis Ignacio Cubillas Tellechea</a:t>
            </a:r>
          </a:p>
          <a:p>
            <a:pPr defTabSz="889000">
              <a:lnSpc>
                <a:spcPct val="90000"/>
              </a:lnSpc>
              <a:spcBef>
                <a:spcPct val="20000"/>
              </a:spcBef>
              <a:defRPr/>
            </a:pPr>
            <a:r>
              <a:rPr lang="es-MX" sz="800" dirty="0">
                <a:latin typeface="Arial" charset="0"/>
              </a:rPr>
              <a:t>Director del Registro del Estado Civil de las Personas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5988" rtl="0" eaLnBrk="0" fontAlgn="base" hangingPunct="0">
        <a:spcBef>
          <a:spcPct val="0"/>
        </a:spcBef>
        <a:spcAft>
          <a:spcPct val="0"/>
        </a:spcAft>
        <a:defRPr sz="4400">
          <a:solidFill>
            <a:schemeClr val="tx2"/>
          </a:solidFill>
          <a:latin typeface="+mj-lt"/>
          <a:ea typeface="+mj-ea"/>
          <a:cs typeface="+mj-cs"/>
        </a:defRPr>
      </a:lvl1pPr>
      <a:lvl2pPr algn="ctr" defTabSz="915988" rtl="0" eaLnBrk="0" fontAlgn="base" hangingPunct="0">
        <a:spcBef>
          <a:spcPct val="0"/>
        </a:spcBef>
        <a:spcAft>
          <a:spcPct val="0"/>
        </a:spcAft>
        <a:defRPr sz="4400">
          <a:solidFill>
            <a:schemeClr val="tx2"/>
          </a:solidFill>
          <a:latin typeface="Times New Roman" pitchFamily="18" charset="0"/>
        </a:defRPr>
      </a:lvl2pPr>
      <a:lvl3pPr algn="ctr" defTabSz="915988" rtl="0" eaLnBrk="0" fontAlgn="base" hangingPunct="0">
        <a:spcBef>
          <a:spcPct val="0"/>
        </a:spcBef>
        <a:spcAft>
          <a:spcPct val="0"/>
        </a:spcAft>
        <a:defRPr sz="4400">
          <a:solidFill>
            <a:schemeClr val="tx2"/>
          </a:solidFill>
          <a:latin typeface="Times New Roman" pitchFamily="18" charset="0"/>
        </a:defRPr>
      </a:lvl3pPr>
      <a:lvl4pPr algn="ctr" defTabSz="915988" rtl="0" eaLnBrk="0" fontAlgn="base" hangingPunct="0">
        <a:spcBef>
          <a:spcPct val="0"/>
        </a:spcBef>
        <a:spcAft>
          <a:spcPct val="0"/>
        </a:spcAft>
        <a:defRPr sz="4400">
          <a:solidFill>
            <a:schemeClr val="tx2"/>
          </a:solidFill>
          <a:latin typeface="Times New Roman" pitchFamily="18" charset="0"/>
        </a:defRPr>
      </a:lvl4pPr>
      <a:lvl5pPr algn="ctr" defTabSz="915988" rtl="0" eaLnBrk="0" fontAlgn="base" hangingPunct="0">
        <a:spcBef>
          <a:spcPct val="0"/>
        </a:spcBef>
        <a:spcAft>
          <a:spcPct val="0"/>
        </a:spcAft>
        <a:defRPr sz="4400">
          <a:solidFill>
            <a:schemeClr val="tx2"/>
          </a:solidFill>
          <a:latin typeface="Times New Roman" pitchFamily="18" charset="0"/>
        </a:defRPr>
      </a:lvl5pPr>
      <a:lvl6pPr marL="457200" algn="ctr" defTabSz="915988" rtl="0" fontAlgn="base">
        <a:spcBef>
          <a:spcPct val="0"/>
        </a:spcBef>
        <a:spcAft>
          <a:spcPct val="0"/>
        </a:spcAft>
        <a:defRPr sz="4400">
          <a:solidFill>
            <a:schemeClr val="tx2"/>
          </a:solidFill>
          <a:latin typeface="Times New Roman" pitchFamily="18" charset="0"/>
        </a:defRPr>
      </a:lvl6pPr>
      <a:lvl7pPr marL="914400" algn="ctr" defTabSz="915988" rtl="0" fontAlgn="base">
        <a:spcBef>
          <a:spcPct val="0"/>
        </a:spcBef>
        <a:spcAft>
          <a:spcPct val="0"/>
        </a:spcAft>
        <a:defRPr sz="4400">
          <a:solidFill>
            <a:schemeClr val="tx2"/>
          </a:solidFill>
          <a:latin typeface="Times New Roman" pitchFamily="18" charset="0"/>
        </a:defRPr>
      </a:lvl7pPr>
      <a:lvl8pPr marL="1371600" algn="ctr" defTabSz="915988" rtl="0" fontAlgn="base">
        <a:spcBef>
          <a:spcPct val="0"/>
        </a:spcBef>
        <a:spcAft>
          <a:spcPct val="0"/>
        </a:spcAft>
        <a:defRPr sz="4400">
          <a:solidFill>
            <a:schemeClr val="tx2"/>
          </a:solidFill>
          <a:latin typeface="Times New Roman" pitchFamily="18" charset="0"/>
        </a:defRPr>
      </a:lvl8pPr>
      <a:lvl9pPr marL="1828800" algn="ctr" defTabSz="915988" rtl="0" fontAlgn="base">
        <a:spcBef>
          <a:spcPct val="0"/>
        </a:spcBef>
        <a:spcAft>
          <a:spcPct val="0"/>
        </a:spcAft>
        <a:defRPr sz="4400">
          <a:solidFill>
            <a:schemeClr val="tx2"/>
          </a:solidFill>
          <a:latin typeface="Times New Roman" pitchFamily="18" charset="0"/>
        </a:defRPr>
      </a:lvl9pPr>
    </p:titleStyle>
    <p:bodyStyle>
      <a:lvl1pPr marL="344488" indent="-344488" algn="l" defTabSz="915988" rtl="0" eaLnBrk="0" fontAlgn="base" hangingPunct="0">
        <a:spcBef>
          <a:spcPct val="20000"/>
        </a:spcBef>
        <a:spcAft>
          <a:spcPct val="0"/>
        </a:spcAft>
        <a:buChar char="•"/>
        <a:defRPr sz="3200">
          <a:solidFill>
            <a:schemeClr val="tx1"/>
          </a:solidFill>
          <a:latin typeface="+mn-lt"/>
          <a:ea typeface="+mn-ea"/>
          <a:cs typeface="+mn-cs"/>
        </a:defRPr>
      </a:lvl1pPr>
      <a:lvl2pPr marL="744538" indent="-287338" algn="l" defTabSz="915988" rtl="0" eaLnBrk="0" fontAlgn="base" hangingPunct="0">
        <a:spcBef>
          <a:spcPct val="20000"/>
        </a:spcBef>
        <a:spcAft>
          <a:spcPct val="0"/>
        </a:spcAft>
        <a:buChar char="–"/>
        <a:defRPr sz="2700">
          <a:solidFill>
            <a:schemeClr val="tx1"/>
          </a:solidFill>
          <a:latin typeface="+mn-lt"/>
        </a:defRPr>
      </a:lvl2pPr>
      <a:lvl3pPr marL="1144588" indent="-228600" algn="l" defTabSz="915988" rtl="0" eaLnBrk="0" fontAlgn="base" hangingPunct="0">
        <a:spcBef>
          <a:spcPct val="20000"/>
        </a:spcBef>
        <a:spcAft>
          <a:spcPct val="0"/>
        </a:spcAft>
        <a:buChar char="•"/>
        <a:defRPr sz="2400">
          <a:solidFill>
            <a:schemeClr val="tx1"/>
          </a:solidFill>
          <a:latin typeface="+mn-lt"/>
        </a:defRPr>
      </a:lvl3pPr>
      <a:lvl4pPr marL="1601788" indent="-227013" algn="l" defTabSz="915988" rtl="0" eaLnBrk="0" fontAlgn="base" hangingPunct="0">
        <a:spcBef>
          <a:spcPct val="20000"/>
        </a:spcBef>
        <a:spcAft>
          <a:spcPct val="0"/>
        </a:spcAft>
        <a:buChar char="–"/>
        <a:defRPr sz="2000">
          <a:solidFill>
            <a:schemeClr val="tx1"/>
          </a:solidFill>
          <a:latin typeface="+mn-lt"/>
        </a:defRPr>
      </a:lvl4pPr>
      <a:lvl5pPr marL="2062163" indent="-230188" algn="l" defTabSz="915988" rtl="0" eaLnBrk="0" fontAlgn="base" hangingPunct="0">
        <a:spcBef>
          <a:spcPct val="20000"/>
        </a:spcBef>
        <a:spcAft>
          <a:spcPct val="0"/>
        </a:spcAft>
        <a:buChar char="»"/>
        <a:defRPr sz="2000">
          <a:solidFill>
            <a:schemeClr val="tx1"/>
          </a:solidFill>
          <a:latin typeface="+mn-lt"/>
        </a:defRPr>
      </a:lvl5pPr>
      <a:lvl6pPr marL="2519363" indent="-230188" algn="l" defTabSz="915988" rtl="0" fontAlgn="base">
        <a:spcBef>
          <a:spcPct val="20000"/>
        </a:spcBef>
        <a:spcAft>
          <a:spcPct val="0"/>
        </a:spcAft>
        <a:buChar char="»"/>
        <a:defRPr sz="2000">
          <a:solidFill>
            <a:schemeClr val="tx1"/>
          </a:solidFill>
          <a:latin typeface="+mn-lt"/>
        </a:defRPr>
      </a:lvl6pPr>
      <a:lvl7pPr marL="2976563" indent="-230188" algn="l" defTabSz="915988" rtl="0" fontAlgn="base">
        <a:spcBef>
          <a:spcPct val="20000"/>
        </a:spcBef>
        <a:spcAft>
          <a:spcPct val="0"/>
        </a:spcAft>
        <a:buChar char="»"/>
        <a:defRPr sz="2000">
          <a:solidFill>
            <a:schemeClr val="tx1"/>
          </a:solidFill>
          <a:latin typeface="+mn-lt"/>
        </a:defRPr>
      </a:lvl7pPr>
      <a:lvl8pPr marL="3433763" indent="-230188" algn="l" defTabSz="915988" rtl="0" fontAlgn="base">
        <a:spcBef>
          <a:spcPct val="20000"/>
        </a:spcBef>
        <a:spcAft>
          <a:spcPct val="0"/>
        </a:spcAft>
        <a:buChar char="»"/>
        <a:defRPr sz="2000">
          <a:solidFill>
            <a:schemeClr val="tx1"/>
          </a:solidFill>
          <a:latin typeface="+mn-lt"/>
        </a:defRPr>
      </a:lvl8pPr>
      <a:lvl9pPr marL="3890963" indent="-230188" algn="l" defTabSz="915988"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Rectangle 11">
            <a:extLst>
              <a:ext uri="{FF2B5EF4-FFF2-40B4-BE49-F238E27FC236}">
                <a16:creationId xmlns:a16="http://schemas.microsoft.com/office/drawing/2014/main" id="{4A63A89B-E1B8-439D-8855-53F40FDB51CA}"/>
              </a:ext>
            </a:extLst>
          </p:cNvPr>
          <p:cNvSpPr>
            <a:spLocks noChangeArrowheads="1"/>
          </p:cNvSpPr>
          <p:nvPr/>
        </p:nvSpPr>
        <p:spPr bwMode="auto">
          <a:xfrm>
            <a:off x="0" y="0"/>
            <a:ext cx="6858000" cy="914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028" name="Text Box 12">
            <a:extLst>
              <a:ext uri="{FF2B5EF4-FFF2-40B4-BE49-F238E27FC236}">
                <a16:creationId xmlns:a16="http://schemas.microsoft.com/office/drawing/2014/main" id="{4643EB70-EBC8-472D-A5D0-3294E042A85C}"/>
              </a:ext>
            </a:extLst>
          </p:cNvPr>
          <p:cNvSpPr txBox="1">
            <a:spLocks noChangeArrowheads="1"/>
          </p:cNvSpPr>
          <p:nvPr/>
        </p:nvSpPr>
        <p:spPr bwMode="auto">
          <a:xfrm>
            <a:off x="1747837" y="4229100"/>
            <a:ext cx="33988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3200" b="1" dirty="0">
                <a:solidFill>
                  <a:srgbClr val="808080"/>
                </a:solidFill>
              </a:rPr>
              <a:t>Manual de Procedimientos</a:t>
            </a:r>
          </a:p>
        </p:txBody>
      </p:sp>
      <p:sp>
        <p:nvSpPr>
          <p:cNvPr id="2061" name="Text Box 13">
            <a:extLst>
              <a:ext uri="{FF2B5EF4-FFF2-40B4-BE49-F238E27FC236}">
                <a16:creationId xmlns:a16="http://schemas.microsoft.com/office/drawing/2014/main" id="{4133E236-8A68-4BC1-BF45-D391DBE12645}"/>
              </a:ext>
            </a:extLst>
          </p:cNvPr>
          <p:cNvSpPr txBox="1">
            <a:spLocks noChangeArrowheads="1"/>
          </p:cNvSpPr>
          <p:nvPr/>
        </p:nvSpPr>
        <p:spPr bwMode="auto">
          <a:xfrm>
            <a:off x="525462" y="5682367"/>
            <a:ext cx="5951538" cy="584775"/>
          </a:xfrm>
          <a:prstGeom prst="rect">
            <a:avLst/>
          </a:prstGeom>
          <a:noFill/>
          <a:ln w="9525">
            <a:noFill/>
            <a:miter lim="800000"/>
            <a:headEnd/>
            <a:tailEnd/>
          </a:ln>
          <a:effectLst>
            <a:outerShdw dist="17961" dir="2700000" algn="ctr" rotWithShape="0">
              <a:schemeClr val="bg2"/>
            </a:outerShdw>
          </a:effectLst>
        </p:spPr>
        <p:txBody>
          <a:bodyPr>
            <a:spAutoFit/>
          </a:bodyPr>
          <a:lstStyle/>
          <a:p>
            <a:pPr>
              <a:defRPr/>
            </a:pPr>
            <a:r>
              <a:rPr lang="es-MX" sz="3200" b="1" dirty="0">
                <a:solidFill>
                  <a:schemeClr val="bg2"/>
                </a:solidFill>
                <a:latin typeface="Arial" charset="0"/>
              </a:rPr>
              <a:t>DIRECCION DE SALUD </a:t>
            </a:r>
          </a:p>
        </p:txBody>
      </p:sp>
      <p:sp>
        <p:nvSpPr>
          <p:cNvPr id="1030" name="Line 14">
            <a:extLst>
              <a:ext uri="{FF2B5EF4-FFF2-40B4-BE49-F238E27FC236}">
                <a16:creationId xmlns:a16="http://schemas.microsoft.com/office/drawing/2014/main" id="{A6724057-64E4-4E0C-837C-3F7E625D8A2B}"/>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1" name="Line 15">
            <a:extLst>
              <a:ext uri="{FF2B5EF4-FFF2-40B4-BE49-F238E27FC236}">
                <a16:creationId xmlns:a16="http://schemas.microsoft.com/office/drawing/2014/main" id="{57F2B4AE-4E1B-4843-A0EA-947BE3B2EA3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2" name="Line 16">
            <a:extLst>
              <a:ext uri="{FF2B5EF4-FFF2-40B4-BE49-F238E27FC236}">
                <a16:creationId xmlns:a16="http://schemas.microsoft.com/office/drawing/2014/main" id="{7DBBF162-B9AE-4478-918F-2B4B810BD75D}"/>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3" name="Line 17">
            <a:extLst>
              <a:ext uri="{FF2B5EF4-FFF2-40B4-BE49-F238E27FC236}">
                <a16:creationId xmlns:a16="http://schemas.microsoft.com/office/drawing/2014/main" id="{0F8D3113-7D1E-4780-9E01-64E29C709ED1}"/>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4" name="Text Box 28">
            <a:extLst>
              <a:ext uri="{FF2B5EF4-FFF2-40B4-BE49-F238E27FC236}">
                <a16:creationId xmlns:a16="http://schemas.microsoft.com/office/drawing/2014/main" id="{32CF860B-69D7-4090-B782-90D56E4CF0AA}"/>
              </a:ext>
            </a:extLst>
          </p:cNvPr>
          <p:cNvSpPr txBox="1">
            <a:spLocks noChangeArrowheads="1"/>
          </p:cNvSpPr>
          <p:nvPr/>
        </p:nvSpPr>
        <p:spPr bwMode="auto">
          <a:xfrm>
            <a:off x="3787160" y="8213703"/>
            <a:ext cx="2743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600" b="1" dirty="0" smtClean="0">
                <a:solidFill>
                  <a:srgbClr val="808080"/>
                </a:solidFill>
              </a:rPr>
              <a:t>06 DE NOVIEMBRE 2018</a:t>
            </a:r>
            <a:endParaRPr lang="es-MX" altLang="es-MX" sz="1600" b="1" dirty="0">
              <a:solidFill>
                <a:srgbClr val="808080"/>
              </a:solidFill>
            </a:endParaRPr>
          </a:p>
        </p:txBody>
      </p:sp>
      <p:pic>
        <p:nvPicPr>
          <p:cNvPr id="10" name="Picture 2077" descr="Resultado de imagen para ayuntamiento de tlatlauquitepec">
            <a:hlinkClick r:id="rId2"/>
            <a:extLst>
              <a:ext uri="{FF2B5EF4-FFF2-40B4-BE49-F238E27FC236}">
                <a16:creationId xmlns:a16="http://schemas.microsoft.com/office/drawing/2014/main" id="{26DF13B8-E1DC-465A-AF59-3DC8876CE9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7837" y="480308"/>
            <a:ext cx="3362325" cy="3362325"/>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6A82C00A-FEDC-48C2-A619-1167E9F1B43F}"/>
              </a:ext>
            </a:extLst>
          </p:cNvPr>
          <p:cNvSpPr txBox="1"/>
          <p:nvPr/>
        </p:nvSpPr>
        <p:spPr>
          <a:xfrm>
            <a:off x="668357" y="8211699"/>
            <a:ext cx="3118803" cy="338554"/>
          </a:xfrm>
          <a:prstGeom prst="rect">
            <a:avLst/>
          </a:prstGeom>
          <a:noFill/>
        </p:spPr>
        <p:txBody>
          <a:bodyPr wrap="none" rtlCol="0">
            <a:spAutoFit/>
          </a:bodyPr>
          <a:lstStyle/>
          <a:p>
            <a:r>
              <a:rPr lang="es-MX" sz="1600" b="1" dirty="0">
                <a:solidFill>
                  <a:schemeClr val="bg1">
                    <a:lumMod val="50000"/>
                  </a:schemeClr>
                </a:solidFill>
              </a:rPr>
              <a:t>REGISTRO: </a:t>
            </a:r>
            <a:r>
              <a:rPr lang="es-MX" sz="1600" b="1" dirty="0" smtClean="0">
                <a:solidFill>
                  <a:schemeClr val="bg1">
                    <a:lumMod val="50000"/>
                  </a:schemeClr>
                </a:solidFill>
              </a:rPr>
              <a:t>HATMPDS11-2018</a:t>
            </a:r>
            <a:endParaRPr lang="es-MX" sz="1600" b="1" dirty="0">
              <a:solidFill>
                <a:schemeClr val="bg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3779849009"/>
              </p:ext>
            </p:extLst>
          </p:nvPr>
        </p:nvGraphicFramePr>
        <p:xfrm>
          <a:off x="548676" y="767832"/>
          <a:ext cx="6048673" cy="505799"/>
        </p:xfrm>
        <a:graphic>
          <a:graphicData uri="http://schemas.openxmlformats.org/drawingml/2006/table">
            <a:tbl>
              <a:tblPr firstRow="1" bandRow="1">
                <a:tableStyleId>{F5AB1C69-6EDB-4FF4-983F-18BD219EF322}</a:tableStyleId>
              </a:tblPr>
              <a:tblGrid>
                <a:gridCol w="6048673">
                  <a:extLst>
                    <a:ext uri="{9D8B030D-6E8A-4147-A177-3AD203B41FA5}">
                      <a16:colId xmlns:a16="http://schemas.microsoft.com/office/drawing/2014/main" val="3334706208"/>
                    </a:ext>
                  </a:extLst>
                </a:gridCol>
              </a:tblGrid>
              <a:tr h="505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Procedimiento para la </a:t>
                      </a:r>
                      <a:r>
                        <a:rPr lang="es-ES" sz="1200" dirty="0">
                          <a:solidFill>
                            <a:srgbClr val="000000"/>
                          </a:solidFill>
                          <a:latin typeface="Arial" panose="020B0604020202020204" pitchFamily="34" charset="0"/>
                          <a:ea typeface="Calibri" panose="020F0502020204030204" pitchFamily="34" charset="0"/>
                          <a:cs typeface="Arial" panose="020B0604020202020204" pitchFamily="34" charset="0"/>
                        </a:rPr>
                        <a:t>promoción y prevención de la salud en instituciones.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1348207232"/>
              </p:ext>
            </p:extLst>
          </p:nvPr>
        </p:nvGraphicFramePr>
        <p:xfrm>
          <a:off x="548676" y="1289121"/>
          <a:ext cx="6048674" cy="266963"/>
        </p:xfrm>
        <a:graphic>
          <a:graphicData uri="http://schemas.openxmlformats.org/drawingml/2006/table">
            <a:tbl>
              <a:tblPr firstRow="1" bandRow="1">
                <a:tableStyleId>{F5AB1C69-6EDB-4FF4-983F-18BD219EF322}</a:tableStyleId>
              </a:tblPr>
              <a:tblGrid>
                <a:gridCol w="1493498">
                  <a:extLst>
                    <a:ext uri="{9D8B030D-6E8A-4147-A177-3AD203B41FA5}">
                      <a16:colId xmlns:a16="http://schemas.microsoft.com/office/drawing/2014/main" val="3531676926"/>
                    </a:ext>
                  </a:extLst>
                </a:gridCol>
                <a:gridCol w="1568172">
                  <a:extLst>
                    <a:ext uri="{9D8B030D-6E8A-4147-A177-3AD203B41FA5}">
                      <a16:colId xmlns:a16="http://schemas.microsoft.com/office/drawing/2014/main" val="4179167614"/>
                    </a:ext>
                  </a:extLst>
                </a:gridCol>
                <a:gridCol w="1493502">
                  <a:extLst>
                    <a:ext uri="{9D8B030D-6E8A-4147-A177-3AD203B41FA5}">
                      <a16:colId xmlns:a16="http://schemas.microsoft.com/office/drawing/2014/main" val="245987141"/>
                    </a:ext>
                  </a:extLst>
                </a:gridCol>
                <a:gridCol w="1493502">
                  <a:extLst>
                    <a:ext uri="{9D8B030D-6E8A-4147-A177-3AD203B41FA5}">
                      <a16:colId xmlns:a16="http://schemas.microsoft.com/office/drawing/2014/main" val="2162802058"/>
                    </a:ext>
                  </a:extLst>
                </a:gridCol>
              </a:tblGrid>
              <a:tr h="266963">
                <a:tc>
                  <a:txBody>
                    <a:bodyPr/>
                    <a:lstStyle/>
                    <a:p>
                      <a:pPr algn="ctr"/>
                      <a:r>
                        <a:rPr lang="es-MX" sz="1100" b="0" dirty="0">
                          <a:solidFill>
                            <a:schemeClr val="tx1"/>
                          </a:solidFill>
                          <a:latin typeface="Arial" panose="020B0604020202020204" pitchFamily="34" charset="0"/>
                          <a:cs typeface="Arial" panose="020B0604020202020204" pitchFamily="34" charset="0"/>
                        </a:rPr>
                        <a:t>Directora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r>
                        <a:rPr lang="es-MX" sz="1100" b="0" dirty="0">
                          <a:solidFill>
                            <a:schemeClr val="tx1"/>
                          </a:solidFill>
                          <a:latin typeface="Arial" panose="020B0604020202020204" pitchFamily="34" charset="0"/>
                          <a:cs typeface="Arial" panose="020B0604020202020204" pitchFamily="34" charset="0"/>
                        </a:rPr>
                        <a:t>Presidente Municipal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100" b="0" dirty="0">
                          <a:solidFill>
                            <a:schemeClr val="tx1"/>
                          </a:solidFill>
                          <a:latin typeface="Arial" panose="020B0604020202020204" pitchFamily="34" charset="0"/>
                          <a:cs typeface="Arial" panose="020B0604020202020204" pitchFamily="34" charset="0"/>
                        </a:rPr>
                        <a:t>Auxiliar de Salud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100" b="0" dirty="0">
                          <a:solidFill>
                            <a:schemeClr val="tx1"/>
                          </a:solidFill>
                          <a:latin typeface="Arial" panose="020B0604020202020204" pitchFamily="34" charset="0"/>
                          <a:cs typeface="Arial" panose="020B0604020202020204" pitchFamily="34" charset="0"/>
                        </a:rPr>
                        <a:t>CORDE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3822034017"/>
              </p:ext>
            </p:extLst>
          </p:nvPr>
        </p:nvGraphicFramePr>
        <p:xfrm>
          <a:off x="548672" y="1493261"/>
          <a:ext cx="6048680" cy="6954299"/>
        </p:xfrm>
        <a:graphic>
          <a:graphicData uri="http://schemas.openxmlformats.org/drawingml/2006/table">
            <a:tbl>
              <a:tblPr firstRow="1" bandRow="1">
                <a:tableStyleId>{F5AB1C69-6EDB-4FF4-983F-18BD219EF322}</a:tableStyleId>
              </a:tblPr>
              <a:tblGrid>
                <a:gridCol w="1499359">
                  <a:extLst>
                    <a:ext uri="{9D8B030D-6E8A-4147-A177-3AD203B41FA5}">
                      <a16:colId xmlns:a16="http://schemas.microsoft.com/office/drawing/2014/main" val="3531676926"/>
                    </a:ext>
                  </a:extLst>
                </a:gridCol>
                <a:gridCol w="1552729">
                  <a:extLst>
                    <a:ext uri="{9D8B030D-6E8A-4147-A177-3AD203B41FA5}">
                      <a16:colId xmlns:a16="http://schemas.microsoft.com/office/drawing/2014/main" val="4179167614"/>
                    </a:ext>
                  </a:extLst>
                </a:gridCol>
                <a:gridCol w="1498296">
                  <a:extLst>
                    <a:ext uri="{9D8B030D-6E8A-4147-A177-3AD203B41FA5}">
                      <a16:colId xmlns:a16="http://schemas.microsoft.com/office/drawing/2014/main" val="2350135489"/>
                    </a:ext>
                  </a:extLst>
                </a:gridCol>
                <a:gridCol w="1498296">
                  <a:extLst>
                    <a:ext uri="{9D8B030D-6E8A-4147-A177-3AD203B41FA5}">
                      <a16:colId xmlns:a16="http://schemas.microsoft.com/office/drawing/2014/main" val="245987141"/>
                    </a:ext>
                  </a:extLst>
                </a:gridCol>
              </a:tblGrid>
              <a:tr h="6954299">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798708" y="1622751"/>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6" name="Diagrama de flujo: proceso 15">
            <a:extLst>
              <a:ext uri="{FF2B5EF4-FFF2-40B4-BE49-F238E27FC236}">
                <a16:creationId xmlns:a16="http://schemas.microsoft.com/office/drawing/2014/main" id="{930BB352-B89D-45ED-965F-59101D8FA374}"/>
              </a:ext>
            </a:extLst>
          </p:cNvPr>
          <p:cNvSpPr/>
          <p:nvPr/>
        </p:nvSpPr>
        <p:spPr bwMode="auto">
          <a:xfrm>
            <a:off x="2100157" y="1899093"/>
            <a:ext cx="1324690" cy="53061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Recibe plan de trabajo para autorización 	</a:t>
            </a: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600286" y="3041381"/>
            <a:ext cx="1346961" cy="54917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Solicita la corrección o modificación correspondiente. </a:t>
            </a:r>
          </a:p>
        </p:txBody>
      </p:sp>
      <p:sp>
        <p:nvSpPr>
          <p:cNvPr id="23" name="Diagrama de flujo: terminador 22">
            <a:extLst>
              <a:ext uri="{FF2B5EF4-FFF2-40B4-BE49-F238E27FC236}">
                <a16:creationId xmlns:a16="http://schemas.microsoft.com/office/drawing/2014/main" id="{C2D8DCDB-602F-46CD-9F0B-F2301006D83E}"/>
              </a:ext>
            </a:extLst>
          </p:cNvPr>
          <p:cNvSpPr/>
          <p:nvPr/>
        </p:nvSpPr>
        <p:spPr bwMode="auto">
          <a:xfrm>
            <a:off x="5534487" y="5933233"/>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cxnSp>
        <p:nvCxnSpPr>
          <p:cNvPr id="25" name="Conector recto de flecha 24">
            <a:extLst>
              <a:ext uri="{FF2B5EF4-FFF2-40B4-BE49-F238E27FC236}">
                <a16:creationId xmlns:a16="http://schemas.microsoft.com/office/drawing/2014/main" id="{42BFA1D8-2F92-4D6E-8A4D-DB5221DA683F}"/>
              </a:ext>
            </a:extLst>
          </p:cNvPr>
          <p:cNvCxnSpPr>
            <a:cxnSpLocks/>
          </p:cNvCxnSpPr>
          <p:nvPr/>
        </p:nvCxnSpPr>
        <p:spPr bwMode="auto">
          <a:xfrm>
            <a:off x="1255908" y="1924503"/>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0" name="Conector recto de flecha 29">
            <a:extLst>
              <a:ext uri="{FF2B5EF4-FFF2-40B4-BE49-F238E27FC236}">
                <a16:creationId xmlns:a16="http://schemas.microsoft.com/office/drawing/2014/main" id="{DB05BF6C-E55E-4F04-87CE-BA9562480833}"/>
              </a:ext>
            </a:extLst>
          </p:cNvPr>
          <p:cNvCxnSpPr>
            <a:cxnSpLocks/>
          </p:cNvCxnSpPr>
          <p:nvPr/>
        </p:nvCxnSpPr>
        <p:spPr bwMode="auto">
          <a:xfrm>
            <a:off x="2759362" y="2429711"/>
            <a:ext cx="0" cy="42322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2" name="Conector recto de flecha 41">
            <a:extLst>
              <a:ext uri="{FF2B5EF4-FFF2-40B4-BE49-F238E27FC236}">
                <a16:creationId xmlns:a16="http://schemas.microsoft.com/office/drawing/2014/main" id="{F323EE90-B56D-4DEB-B8D8-40BC26385004}"/>
              </a:ext>
            </a:extLst>
          </p:cNvPr>
          <p:cNvCxnSpPr>
            <a:cxnSpLocks/>
          </p:cNvCxnSpPr>
          <p:nvPr/>
        </p:nvCxnSpPr>
        <p:spPr bwMode="auto">
          <a:xfrm>
            <a:off x="1924347" y="4372818"/>
            <a:ext cx="313784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5" name="CuadroTexto 54">
            <a:extLst>
              <a:ext uri="{FF2B5EF4-FFF2-40B4-BE49-F238E27FC236}">
                <a16:creationId xmlns:a16="http://schemas.microsoft.com/office/drawing/2014/main" id="{C5D463C6-A0F7-44F7-B74C-ADD0ABA1C190}"/>
              </a:ext>
            </a:extLst>
          </p:cNvPr>
          <p:cNvSpPr txBox="1"/>
          <p:nvPr/>
        </p:nvSpPr>
        <p:spPr>
          <a:xfrm>
            <a:off x="1497475" y="2046206"/>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3148808" y="1682979"/>
            <a:ext cx="242374" cy="215444"/>
          </a:xfrm>
          <a:prstGeom prst="rect">
            <a:avLst/>
          </a:prstGeom>
          <a:noFill/>
        </p:spPr>
        <p:txBody>
          <a:bodyPr wrap="non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2972994" y="2800391"/>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4634147" y="2386399"/>
            <a:ext cx="242374" cy="215444"/>
          </a:xfrm>
          <a:prstGeom prst="rect">
            <a:avLst/>
          </a:prstGeom>
          <a:noFill/>
        </p:spPr>
        <p:txBody>
          <a:bodyPr wrap="none" rtlCol="0">
            <a:spAutoFit/>
          </a:bodyPr>
          <a:lstStyle/>
          <a:p>
            <a:r>
              <a:rPr lang="es-MX" sz="8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6048889" y="4055304"/>
            <a:ext cx="269626" cy="215444"/>
          </a:xfrm>
          <a:prstGeom prst="rect">
            <a:avLst/>
          </a:prstGeom>
          <a:noFill/>
        </p:spPr>
        <p:txBody>
          <a:bodyPr wrap="square" rtlCol="0">
            <a:spAutoFit/>
          </a:bodyPr>
          <a:lstStyle/>
          <a:p>
            <a:r>
              <a:rPr lang="es-MX" sz="800" dirty="0"/>
              <a:t>6</a:t>
            </a:r>
          </a:p>
        </p:txBody>
      </p:sp>
      <p:sp>
        <p:nvSpPr>
          <p:cNvPr id="65" name="CuadroTexto 64">
            <a:extLst>
              <a:ext uri="{FF2B5EF4-FFF2-40B4-BE49-F238E27FC236}">
                <a16:creationId xmlns:a16="http://schemas.microsoft.com/office/drawing/2014/main" id="{75DF6D7E-6102-40C7-9E9D-65316A0C2007}"/>
              </a:ext>
            </a:extLst>
          </p:cNvPr>
          <p:cNvSpPr txBox="1"/>
          <p:nvPr/>
        </p:nvSpPr>
        <p:spPr>
          <a:xfrm>
            <a:off x="1704873" y="3672831"/>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1519094" y="4728545"/>
            <a:ext cx="441510" cy="215444"/>
          </a:xfrm>
          <a:prstGeom prst="rect">
            <a:avLst/>
          </a:prstGeom>
          <a:noFill/>
        </p:spPr>
        <p:txBody>
          <a:bodyPr wrap="square" rtlCol="0">
            <a:spAutoFit/>
          </a:bodyPr>
          <a:lstStyle/>
          <a:p>
            <a:r>
              <a:rPr lang="es-MX" sz="800" dirty="0"/>
              <a:t>7</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2630020436"/>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9 de 26</a:t>
                      </a:r>
                    </a:p>
                  </a:txBody>
                  <a:tcPr/>
                </a:tc>
                <a:extLst>
                  <a:ext uri="{0D108BD9-81ED-4DB2-BD59-A6C34878D82A}">
                    <a16:rowId xmlns:a16="http://schemas.microsoft.com/office/drawing/2014/main" val="2061326865"/>
                  </a:ext>
                </a:extLst>
              </a:tr>
            </a:tbl>
          </a:graphicData>
        </a:graphic>
      </p:graphicFrame>
      <p:sp>
        <p:nvSpPr>
          <p:cNvPr id="2" name="Diagrama de flujo: proceso 1">
            <a:extLst>
              <a:ext uri="{FF2B5EF4-FFF2-40B4-BE49-F238E27FC236}">
                <a16:creationId xmlns:a16="http://schemas.microsoft.com/office/drawing/2014/main" id="{CEEBDCB2-E796-4E91-974F-8E3E8F961A7D}"/>
              </a:ext>
            </a:extLst>
          </p:cNvPr>
          <p:cNvSpPr/>
          <p:nvPr/>
        </p:nvSpPr>
        <p:spPr bwMode="auto">
          <a:xfrm>
            <a:off x="624959" y="2253500"/>
            <a:ext cx="1299389" cy="58595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Elabora el plan de trabajo y lo entrega al Presidente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5" name="Diagrama de flujo: proceso 34">
            <a:extLst>
              <a:ext uri="{FF2B5EF4-FFF2-40B4-BE49-F238E27FC236}">
                <a16:creationId xmlns:a16="http://schemas.microsoft.com/office/drawing/2014/main" id="{5FE5481E-18F9-4AD8-AF10-F08FA6B15E25}"/>
              </a:ext>
            </a:extLst>
          </p:cNvPr>
          <p:cNvSpPr/>
          <p:nvPr/>
        </p:nvSpPr>
        <p:spPr bwMode="auto">
          <a:xfrm>
            <a:off x="585778" y="3861144"/>
            <a:ext cx="1328344" cy="84101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Envía a la CORDE solicitud de la autorización para impartir los talleres y pláticas. </a:t>
            </a:r>
            <a:endParaRPr lang="es-MX" sz="1000" dirty="0">
              <a:solidFill>
                <a:schemeClr val="tx1"/>
              </a:solidFill>
            </a:endParaRPr>
          </a:p>
        </p:txBody>
      </p:sp>
      <p:sp>
        <p:nvSpPr>
          <p:cNvPr id="76" name="Diagrama de flujo: proceso 75">
            <a:extLst>
              <a:ext uri="{FF2B5EF4-FFF2-40B4-BE49-F238E27FC236}">
                <a16:creationId xmlns:a16="http://schemas.microsoft.com/office/drawing/2014/main" id="{AC72F610-2ED9-4CAF-A84A-236DD22C81B9}"/>
              </a:ext>
            </a:extLst>
          </p:cNvPr>
          <p:cNvSpPr/>
          <p:nvPr/>
        </p:nvSpPr>
        <p:spPr bwMode="auto">
          <a:xfrm>
            <a:off x="585529" y="4871059"/>
            <a:ext cx="1328842" cy="72098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charset="0"/>
              </a:rPr>
              <a:t>Agenda con los directivos de las Instituciones para impartir las pláticas. </a:t>
            </a:r>
            <a:endParaRPr kumimoji="0" lang="es-MX" sz="1000" b="0" i="0" u="none" strike="noStrike" cap="none" normalizeH="0" baseline="0" dirty="0">
              <a:ln>
                <a:noFill/>
              </a:ln>
              <a:solidFill>
                <a:schemeClr val="tx1"/>
              </a:solidFill>
              <a:effectLst/>
              <a:latin typeface="Arial" charset="0"/>
            </a:endParaRPr>
          </a:p>
        </p:txBody>
      </p:sp>
      <p:sp>
        <p:nvSpPr>
          <p:cNvPr id="86" name="CuadroTexto 85">
            <a:extLst>
              <a:ext uri="{FF2B5EF4-FFF2-40B4-BE49-F238E27FC236}">
                <a16:creationId xmlns:a16="http://schemas.microsoft.com/office/drawing/2014/main" id="{0EC0F741-C240-444E-AE2C-6CAA6AD22C1E}"/>
              </a:ext>
            </a:extLst>
          </p:cNvPr>
          <p:cNvSpPr txBox="1"/>
          <p:nvPr/>
        </p:nvSpPr>
        <p:spPr>
          <a:xfrm rot="10800000" flipV="1">
            <a:off x="1594735" y="5649154"/>
            <a:ext cx="319134" cy="215444"/>
          </a:xfrm>
          <a:prstGeom prst="rect">
            <a:avLst/>
          </a:prstGeom>
          <a:noFill/>
        </p:spPr>
        <p:txBody>
          <a:bodyPr wrap="square" rtlCol="0">
            <a:spAutoFit/>
          </a:bodyPr>
          <a:lstStyle/>
          <a:p>
            <a:r>
              <a:rPr lang="es-MX" sz="800" dirty="0"/>
              <a:t>8</a:t>
            </a:r>
          </a:p>
        </p:txBody>
      </p:sp>
      <p:cxnSp>
        <p:nvCxnSpPr>
          <p:cNvPr id="92" name="Conector recto de flecha 91">
            <a:extLst>
              <a:ext uri="{FF2B5EF4-FFF2-40B4-BE49-F238E27FC236}">
                <a16:creationId xmlns:a16="http://schemas.microsoft.com/office/drawing/2014/main" id="{E60D94AB-C426-40DC-BCD2-CBC6345B2A04}"/>
              </a:ext>
            </a:extLst>
          </p:cNvPr>
          <p:cNvCxnSpPr>
            <a:cxnSpLocks/>
          </p:cNvCxnSpPr>
          <p:nvPr/>
        </p:nvCxnSpPr>
        <p:spPr bwMode="auto">
          <a:xfrm>
            <a:off x="4293176" y="6486499"/>
            <a:ext cx="0" cy="36004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7" name="Conector recto de flecha 46">
            <a:extLst>
              <a:ext uri="{FF2B5EF4-FFF2-40B4-BE49-F238E27FC236}">
                <a16:creationId xmlns:a16="http://schemas.microsoft.com/office/drawing/2014/main" id="{DC97ACF8-C319-45FF-9613-AA34D69860BE}"/>
              </a:ext>
            </a:extLst>
          </p:cNvPr>
          <p:cNvCxnSpPr>
            <a:cxnSpLocks/>
          </p:cNvCxnSpPr>
          <p:nvPr/>
        </p:nvCxnSpPr>
        <p:spPr bwMode="auto">
          <a:xfrm flipH="1" flipV="1">
            <a:off x="1930185" y="3123928"/>
            <a:ext cx="210450" cy="879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6" name="Diagrama de flujo: decisión 25">
            <a:extLst>
              <a:ext uri="{FF2B5EF4-FFF2-40B4-BE49-F238E27FC236}">
                <a16:creationId xmlns:a16="http://schemas.microsoft.com/office/drawing/2014/main" id="{697D27A7-F6C1-4443-849C-2A8768C40B66}"/>
              </a:ext>
            </a:extLst>
          </p:cNvPr>
          <p:cNvSpPr/>
          <p:nvPr/>
        </p:nvSpPr>
        <p:spPr bwMode="auto">
          <a:xfrm>
            <a:off x="5076665" y="4149275"/>
            <a:ext cx="1376661" cy="450448"/>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MX" sz="800" dirty="0">
                <a:solidFill>
                  <a:schemeClr val="tx1"/>
                </a:solidFill>
                <a:latin typeface="Arial" charset="0"/>
              </a:rPr>
              <a:t>Respuesta</a:t>
            </a:r>
            <a:endParaRPr kumimoji="0" lang="es-MX" sz="800" b="0" i="0" u="none" strike="noStrike" cap="none" normalizeH="0" baseline="0" dirty="0">
              <a:ln>
                <a:noFill/>
              </a:ln>
              <a:solidFill>
                <a:schemeClr val="tx1"/>
              </a:solidFill>
              <a:effectLst/>
              <a:latin typeface="Arial" charset="0"/>
            </a:endParaRPr>
          </a:p>
        </p:txBody>
      </p:sp>
      <p:sp>
        <p:nvSpPr>
          <p:cNvPr id="61" name="CuadroTexto 60">
            <a:extLst>
              <a:ext uri="{FF2B5EF4-FFF2-40B4-BE49-F238E27FC236}">
                <a16:creationId xmlns:a16="http://schemas.microsoft.com/office/drawing/2014/main" id="{AE40CA48-8E4D-4C42-8F2E-E65FA22C8A8E}"/>
              </a:ext>
            </a:extLst>
          </p:cNvPr>
          <p:cNvSpPr txBox="1"/>
          <p:nvPr/>
        </p:nvSpPr>
        <p:spPr>
          <a:xfrm>
            <a:off x="3148808" y="2834693"/>
            <a:ext cx="276038" cy="215444"/>
          </a:xfrm>
          <a:prstGeom prst="rect">
            <a:avLst/>
          </a:prstGeom>
          <a:noFill/>
        </p:spPr>
        <p:txBody>
          <a:bodyPr wrap="none" rtlCol="0">
            <a:spAutoFit/>
          </a:bodyPr>
          <a:lstStyle/>
          <a:p>
            <a:r>
              <a:rPr lang="es-MX" sz="800" dirty="0"/>
              <a:t>Si</a:t>
            </a:r>
          </a:p>
        </p:txBody>
      </p:sp>
      <p:sp>
        <p:nvSpPr>
          <p:cNvPr id="63" name="CuadroTexto 62">
            <a:extLst>
              <a:ext uri="{FF2B5EF4-FFF2-40B4-BE49-F238E27FC236}">
                <a16:creationId xmlns:a16="http://schemas.microsoft.com/office/drawing/2014/main" id="{37AD18A9-1097-4C4C-952C-8871C635FA0F}"/>
              </a:ext>
            </a:extLst>
          </p:cNvPr>
          <p:cNvSpPr txBox="1"/>
          <p:nvPr/>
        </p:nvSpPr>
        <p:spPr>
          <a:xfrm>
            <a:off x="1969494" y="2947083"/>
            <a:ext cx="316112" cy="215444"/>
          </a:xfrm>
          <a:prstGeom prst="rect">
            <a:avLst/>
          </a:prstGeom>
          <a:noFill/>
        </p:spPr>
        <p:txBody>
          <a:bodyPr wrap="none" rtlCol="0">
            <a:spAutoFit/>
          </a:bodyPr>
          <a:lstStyle/>
          <a:p>
            <a:r>
              <a:rPr lang="es-MX" sz="800" dirty="0"/>
              <a:t>No</a:t>
            </a:r>
          </a:p>
        </p:txBody>
      </p:sp>
      <p:cxnSp>
        <p:nvCxnSpPr>
          <p:cNvPr id="64" name="Conector recto de flecha 63">
            <a:extLst>
              <a:ext uri="{FF2B5EF4-FFF2-40B4-BE49-F238E27FC236}">
                <a16:creationId xmlns:a16="http://schemas.microsoft.com/office/drawing/2014/main" id="{A29CC963-285D-4682-9876-4F0C3ACC7DB6}"/>
              </a:ext>
            </a:extLst>
          </p:cNvPr>
          <p:cNvCxnSpPr>
            <a:cxnSpLocks/>
          </p:cNvCxnSpPr>
          <p:nvPr/>
        </p:nvCxnSpPr>
        <p:spPr bwMode="auto">
          <a:xfrm>
            <a:off x="1255908" y="5617758"/>
            <a:ext cx="0" cy="1783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68" name="Diagrama de flujo: terminador 67">
            <a:extLst>
              <a:ext uri="{FF2B5EF4-FFF2-40B4-BE49-F238E27FC236}">
                <a16:creationId xmlns:a16="http://schemas.microsoft.com/office/drawing/2014/main" id="{F5203C7B-FE12-469E-BE7A-F6E45079C4F2}"/>
              </a:ext>
            </a:extLst>
          </p:cNvPr>
          <p:cNvSpPr/>
          <p:nvPr/>
        </p:nvSpPr>
        <p:spPr bwMode="auto">
          <a:xfrm>
            <a:off x="4037813" y="7768398"/>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sp>
        <p:nvSpPr>
          <p:cNvPr id="3" name="Diagrama de flujo: decisión 2">
            <a:extLst>
              <a:ext uri="{FF2B5EF4-FFF2-40B4-BE49-F238E27FC236}">
                <a16:creationId xmlns:a16="http://schemas.microsoft.com/office/drawing/2014/main" id="{2DE4A1F5-48AA-41E1-AA7D-7B3A715A63EB}"/>
              </a:ext>
            </a:extLst>
          </p:cNvPr>
          <p:cNvSpPr/>
          <p:nvPr/>
        </p:nvSpPr>
        <p:spPr bwMode="auto">
          <a:xfrm>
            <a:off x="2127551" y="2870130"/>
            <a:ext cx="1263622" cy="529575"/>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Autoriza</a:t>
            </a:r>
          </a:p>
        </p:txBody>
      </p:sp>
      <p:cxnSp>
        <p:nvCxnSpPr>
          <p:cNvPr id="20" name="Conector recto de flecha 19">
            <a:extLst>
              <a:ext uri="{FF2B5EF4-FFF2-40B4-BE49-F238E27FC236}">
                <a16:creationId xmlns:a16="http://schemas.microsoft.com/office/drawing/2014/main" id="{01677EFC-4CCC-4E66-B760-B30FFBAE674E}"/>
              </a:ext>
            </a:extLst>
          </p:cNvPr>
          <p:cNvCxnSpPr/>
          <p:nvPr/>
        </p:nvCxnSpPr>
        <p:spPr bwMode="auto">
          <a:xfrm>
            <a:off x="1924348" y="2324166"/>
            <a:ext cx="193621"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2" name="Conector recto de flecha 21">
            <a:extLst>
              <a:ext uri="{FF2B5EF4-FFF2-40B4-BE49-F238E27FC236}">
                <a16:creationId xmlns:a16="http://schemas.microsoft.com/office/drawing/2014/main" id="{50D3B257-165F-4CF4-AE88-4BB7EF9A1A89}"/>
              </a:ext>
            </a:extLst>
          </p:cNvPr>
          <p:cNvCxnSpPr>
            <a:cxnSpLocks/>
            <a:stCxn id="3" idx="3"/>
          </p:cNvCxnSpPr>
          <p:nvPr/>
        </p:nvCxnSpPr>
        <p:spPr bwMode="auto">
          <a:xfrm>
            <a:off x="3391173" y="3134918"/>
            <a:ext cx="233175"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1" name="Conector: angular 30">
            <a:extLst>
              <a:ext uri="{FF2B5EF4-FFF2-40B4-BE49-F238E27FC236}">
                <a16:creationId xmlns:a16="http://schemas.microsoft.com/office/drawing/2014/main" id="{71F57109-8786-41CF-BE92-0FAE9838D4B0}"/>
              </a:ext>
            </a:extLst>
          </p:cNvPr>
          <p:cNvCxnSpPr>
            <a:cxnSpLocks/>
            <a:stCxn id="110" idx="2"/>
          </p:cNvCxnSpPr>
          <p:nvPr/>
        </p:nvCxnSpPr>
        <p:spPr bwMode="auto">
          <a:xfrm rot="5400000">
            <a:off x="2744200" y="2511874"/>
            <a:ext cx="712162" cy="2372822"/>
          </a:xfrm>
          <a:prstGeom prst="bentConnector2">
            <a:avLst/>
          </a:prstGeom>
          <a:solidFill>
            <a:schemeClr val="accent1"/>
          </a:solidFill>
          <a:ln w="9525" cap="flat" cmpd="sng" algn="ctr">
            <a:solidFill>
              <a:schemeClr val="tx1"/>
            </a:solidFill>
            <a:prstDash val="solid"/>
            <a:round/>
            <a:headEnd type="none" w="med" len="med"/>
            <a:tailEnd type="triangle"/>
          </a:ln>
          <a:effectLst/>
        </p:spPr>
      </p:cxnSp>
      <p:sp>
        <p:nvSpPr>
          <p:cNvPr id="67" name="CuadroTexto 66">
            <a:extLst>
              <a:ext uri="{FF2B5EF4-FFF2-40B4-BE49-F238E27FC236}">
                <a16:creationId xmlns:a16="http://schemas.microsoft.com/office/drawing/2014/main" id="{422A6991-003C-47DB-8B24-6E5E26DE9F8F}"/>
              </a:ext>
            </a:extLst>
          </p:cNvPr>
          <p:cNvSpPr txBox="1"/>
          <p:nvPr/>
        </p:nvSpPr>
        <p:spPr>
          <a:xfrm>
            <a:off x="5062187" y="4557435"/>
            <a:ext cx="335539" cy="215444"/>
          </a:xfrm>
          <a:prstGeom prst="rect">
            <a:avLst/>
          </a:prstGeom>
          <a:noFill/>
        </p:spPr>
        <p:txBody>
          <a:bodyPr wrap="square" rtlCol="0">
            <a:spAutoFit/>
          </a:bodyPr>
          <a:lstStyle/>
          <a:p>
            <a:r>
              <a:rPr lang="es-MX" sz="800" dirty="0"/>
              <a:t>Si</a:t>
            </a:r>
          </a:p>
        </p:txBody>
      </p:sp>
      <p:sp>
        <p:nvSpPr>
          <p:cNvPr id="69" name="CuadroTexto 68">
            <a:extLst>
              <a:ext uri="{FF2B5EF4-FFF2-40B4-BE49-F238E27FC236}">
                <a16:creationId xmlns:a16="http://schemas.microsoft.com/office/drawing/2014/main" id="{51296111-C6F4-4FE7-8898-AF9FF8FBC32A}"/>
              </a:ext>
            </a:extLst>
          </p:cNvPr>
          <p:cNvSpPr txBox="1"/>
          <p:nvPr/>
        </p:nvSpPr>
        <p:spPr>
          <a:xfrm>
            <a:off x="5826745" y="5240559"/>
            <a:ext cx="316112" cy="215444"/>
          </a:xfrm>
          <a:prstGeom prst="rect">
            <a:avLst/>
          </a:prstGeom>
          <a:noFill/>
        </p:spPr>
        <p:txBody>
          <a:bodyPr wrap="none" rtlCol="0">
            <a:spAutoFit/>
          </a:bodyPr>
          <a:lstStyle/>
          <a:p>
            <a:r>
              <a:rPr lang="es-MX" sz="800" dirty="0"/>
              <a:t>No</a:t>
            </a:r>
          </a:p>
        </p:txBody>
      </p:sp>
      <p:cxnSp>
        <p:nvCxnSpPr>
          <p:cNvPr id="52" name="Conector: angular 51">
            <a:extLst>
              <a:ext uri="{FF2B5EF4-FFF2-40B4-BE49-F238E27FC236}">
                <a16:creationId xmlns:a16="http://schemas.microsoft.com/office/drawing/2014/main" id="{99BA9E75-1756-414A-9D87-E80E2A32BDB9}"/>
              </a:ext>
            </a:extLst>
          </p:cNvPr>
          <p:cNvCxnSpPr>
            <a:cxnSpLocks/>
            <a:stCxn id="26" idx="3"/>
          </p:cNvCxnSpPr>
          <p:nvPr/>
        </p:nvCxnSpPr>
        <p:spPr bwMode="auto">
          <a:xfrm flipH="1">
            <a:off x="5765002" y="4374499"/>
            <a:ext cx="688324" cy="1546148"/>
          </a:xfrm>
          <a:prstGeom prst="bentConnector4">
            <a:avLst>
              <a:gd name="adj1" fmla="val -9255"/>
              <a:gd name="adj2" fmla="val 57283"/>
            </a:avLst>
          </a:prstGeom>
          <a:solidFill>
            <a:schemeClr val="accent1"/>
          </a:solidFill>
          <a:ln w="9525" cap="flat" cmpd="sng" algn="ctr">
            <a:solidFill>
              <a:schemeClr val="tx1"/>
            </a:solidFill>
            <a:prstDash val="solid"/>
            <a:round/>
            <a:headEnd type="none" w="med" len="med"/>
            <a:tailEnd type="triangle"/>
          </a:ln>
          <a:effectLst/>
        </p:spPr>
      </p:cxnSp>
      <p:cxnSp>
        <p:nvCxnSpPr>
          <p:cNvPr id="72" name="Conector: angular 71">
            <a:extLst>
              <a:ext uri="{FF2B5EF4-FFF2-40B4-BE49-F238E27FC236}">
                <a16:creationId xmlns:a16="http://schemas.microsoft.com/office/drawing/2014/main" id="{16667687-3A1A-409E-9082-8053FDD57465}"/>
              </a:ext>
            </a:extLst>
          </p:cNvPr>
          <p:cNvCxnSpPr>
            <a:cxnSpLocks/>
          </p:cNvCxnSpPr>
          <p:nvPr/>
        </p:nvCxnSpPr>
        <p:spPr bwMode="auto">
          <a:xfrm rot="10800000" flipV="1">
            <a:off x="1914123" y="4592826"/>
            <a:ext cx="3864807" cy="426713"/>
          </a:xfrm>
          <a:prstGeom prst="bentConnector3">
            <a:avLst>
              <a:gd name="adj1" fmla="val 75216"/>
            </a:avLst>
          </a:prstGeom>
          <a:solidFill>
            <a:schemeClr val="accent1"/>
          </a:solidFill>
          <a:ln w="9525" cap="flat" cmpd="sng" algn="ctr">
            <a:solidFill>
              <a:schemeClr val="tx1"/>
            </a:solidFill>
            <a:prstDash val="solid"/>
            <a:round/>
            <a:headEnd type="none" w="med" len="med"/>
            <a:tailEnd type="triangle"/>
          </a:ln>
          <a:effectLst/>
        </p:spPr>
      </p:cxnSp>
      <p:sp>
        <p:nvSpPr>
          <p:cNvPr id="78" name="Diagrama de flujo: proceso 77">
            <a:extLst>
              <a:ext uri="{FF2B5EF4-FFF2-40B4-BE49-F238E27FC236}">
                <a16:creationId xmlns:a16="http://schemas.microsoft.com/office/drawing/2014/main" id="{BC946683-6406-4DEA-A734-18AE8A19D13D}"/>
              </a:ext>
            </a:extLst>
          </p:cNvPr>
          <p:cNvSpPr/>
          <p:nvPr/>
        </p:nvSpPr>
        <p:spPr bwMode="auto">
          <a:xfrm>
            <a:off x="585529" y="5808146"/>
            <a:ext cx="1328341" cy="56360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charset="0"/>
              </a:rPr>
              <a:t>Imparte talleres en instituciones educativas </a:t>
            </a:r>
            <a:endParaRPr kumimoji="0" lang="es-MX" sz="1000" b="0" i="0" u="none" strike="noStrike" cap="none" normalizeH="0" baseline="0" dirty="0">
              <a:ln>
                <a:noFill/>
              </a:ln>
              <a:solidFill>
                <a:schemeClr val="tx1"/>
              </a:solidFill>
              <a:effectLst/>
              <a:latin typeface="Arial" charset="0"/>
            </a:endParaRPr>
          </a:p>
        </p:txBody>
      </p:sp>
      <p:sp>
        <p:nvSpPr>
          <p:cNvPr id="96" name="Diagrama de flujo: proceso 95">
            <a:extLst>
              <a:ext uri="{FF2B5EF4-FFF2-40B4-BE49-F238E27FC236}">
                <a16:creationId xmlns:a16="http://schemas.microsoft.com/office/drawing/2014/main" id="{E7034609-800C-413F-AF56-79356F3CB5BD}"/>
              </a:ext>
            </a:extLst>
          </p:cNvPr>
          <p:cNvSpPr/>
          <p:nvPr/>
        </p:nvSpPr>
        <p:spPr bwMode="auto">
          <a:xfrm>
            <a:off x="3624348" y="5759100"/>
            <a:ext cx="1252173" cy="72739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Solicita sello de la institución, toma evidencias y elabora reporte </a:t>
            </a:r>
          </a:p>
        </p:txBody>
      </p:sp>
      <p:sp>
        <p:nvSpPr>
          <p:cNvPr id="97" name="Diagrama de flujo: almacenamiento interno 96">
            <a:extLst>
              <a:ext uri="{FF2B5EF4-FFF2-40B4-BE49-F238E27FC236}">
                <a16:creationId xmlns:a16="http://schemas.microsoft.com/office/drawing/2014/main" id="{EDACF131-6C3C-42D4-A936-214C3216B1BD}"/>
              </a:ext>
            </a:extLst>
          </p:cNvPr>
          <p:cNvSpPr/>
          <p:nvPr/>
        </p:nvSpPr>
        <p:spPr bwMode="auto">
          <a:xfrm>
            <a:off x="3653654" y="6846540"/>
            <a:ext cx="1222868" cy="612648"/>
          </a:xfrm>
          <a:prstGeom prst="flowChartInternalStorage">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Archiva reporte y evidencias</a:t>
            </a:r>
          </a:p>
        </p:txBody>
      </p:sp>
      <p:cxnSp>
        <p:nvCxnSpPr>
          <p:cNvPr id="103" name="Conector recto de flecha 102">
            <a:extLst>
              <a:ext uri="{FF2B5EF4-FFF2-40B4-BE49-F238E27FC236}">
                <a16:creationId xmlns:a16="http://schemas.microsoft.com/office/drawing/2014/main" id="{CD723A40-9A3B-4B2C-84C8-7624EFE45283}"/>
              </a:ext>
            </a:extLst>
          </p:cNvPr>
          <p:cNvCxnSpPr>
            <a:cxnSpLocks/>
            <a:stCxn id="78" idx="3"/>
          </p:cNvCxnSpPr>
          <p:nvPr/>
        </p:nvCxnSpPr>
        <p:spPr bwMode="auto">
          <a:xfrm flipV="1">
            <a:off x="1913870" y="6084110"/>
            <a:ext cx="1710478" cy="583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7" name="Conector recto de flecha 106">
            <a:extLst>
              <a:ext uri="{FF2B5EF4-FFF2-40B4-BE49-F238E27FC236}">
                <a16:creationId xmlns:a16="http://schemas.microsoft.com/office/drawing/2014/main" id="{05B1AAFF-C943-4422-8E06-B760EEAB4FC8}"/>
              </a:ext>
            </a:extLst>
          </p:cNvPr>
          <p:cNvCxnSpPr>
            <a:cxnSpLocks/>
          </p:cNvCxnSpPr>
          <p:nvPr/>
        </p:nvCxnSpPr>
        <p:spPr bwMode="auto">
          <a:xfrm flipH="1">
            <a:off x="4293175" y="7486335"/>
            <a:ext cx="1" cy="29477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0" name="Diagrama de flujo: documento 109">
            <a:extLst>
              <a:ext uri="{FF2B5EF4-FFF2-40B4-BE49-F238E27FC236}">
                <a16:creationId xmlns:a16="http://schemas.microsoft.com/office/drawing/2014/main" id="{68C665E5-DB5A-4D64-816E-E8C8CA457C7C}"/>
              </a:ext>
            </a:extLst>
          </p:cNvPr>
          <p:cNvSpPr/>
          <p:nvPr/>
        </p:nvSpPr>
        <p:spPr bwMode="auto">
          <a:xfrm>
            <a:off x="3624347" y="2570592"/>
            <a:ext cx="1324690" cy="826235"/>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panose="020B0604020202020204" pitchFamily="34" charset="0"/>
                <a:cs typeface="Arial" panose="020B0604020202020204" pitchFamily="34" charset="0"/>
              </a:rPr>
              <a:t>Elabora oficios para dar conocimiento de los temas a impartir a la CORDE</a:t>
            </a:r>
            <a:r>
              <a:rPr lang="es-MX" dirty="0">
                <a:solidFill>
                  <a:schemeClr val="tx1"/>
                </a:solidFill>
                <a:latin typeface="Arial" panose="020B0604020202020204" pitchFamily="34" charset="0"/>
                <a:cs typeface="Arial" panose="020B0604020202020204" pitchFamily="34" charset="0"/>
              </a:rPr>
              <a:t>. </a:t>
            </a:r>
            <a:endParaRPr lang="es-MX" dirty="0">
              <a:solidFill>
                <a:schemeClr val="tx1"/>
              </a:solidFill>
              <a:latin typeface="Arial" charset="0"/>
            </a:endParaRPr>
          </a:p>
        </p:txBody>
      </p:sp>
      <p:sp>
        <p:nvSpPr>
          <p:cNvPr id="111" name="CuadroTexto 110">
            <a:extLst>
              <a:ext uri="{FF2B5EF4-FFF2-40B4-BE49-F238E27FC236}">
                <a16:creationId xmlns:a16="http://schemas.microsoft.com/office/drawing/2014/main" id="{28E0CADF-3E3D-473B-A243-B882354B62FC}"/>
              </a:ext>
            </a:extLst>
          </p:cNvPr>
          <p:cNvSpPr txBox="1"/>
          <p:nvPr/>
        </p:nvSpPr>
        <p:spPr>
          <a:xfrm rot="10800000" flipV="1">
            <a:off x="4557387" y="6657519"/>
            <a:ext cx="319134" cy="215444"/>
          </a:xfrm>
          <a:prstGeom prst="rect">
            <a:avLst/>
          </a:prstGeom>
          <a:noFill/>
        </p:spPr>
        <p:txBody>
          <a:bodyPr wrap="square" rtlCol="0">
            <a:spAutoFit/>
          </a:bodyPr>
          <a:lstStyle/>
          <a:p>
            <a:r>
              <a:rPr lang="es-MX" sz="800" dirty="0"/>
              <a:t>10</a:t>
            </a:r>
          </a:p>
        </p:txBody>
      </p:sp>
      <p:sp>
        <p:nvSpPr>
          <p:cNvPr id="112" name="CuadroTexto 111">
            <a:extLst>
              <a:ext uri="{FF2B5EF4-FFF2-40B4-BE49-F238E27FC236}">
                <a16:creationId xmlns:a16="http://schemas.microsoft.com/office/drawing/2014/main" id="{41F70F89-7510-486B-9481-6DA031AA653E}"/>
              </a:ext>
            </a:extLst>
          </p:cNvPr>
          <p:cNvSpPr txBox="1"/>
          <p:nvPr/>
        </p:nvSpPr>
        <p:spPr>
          <a:xfrm rot="10800000" flipV="1">
            <a:off x="4518053" y="5549308"/>
            <a:ext cx="319134" cy="215444"/>
          </a:xfrm>
          <a:prstGeom prst="rect">
            <a:avLst/>
          </a:prstGeom>
          <a:noFill/>
        </p:spPr>
        <p:txBody>
          <a:bodyPr wrap="square" rtlCol="0">
            <a:spAutoFit/>
          </a:bodyPr>
          <a:lstStyle/>
          <a:p>
            <a:r>
              <a:rPr lang="es-MX" sz="800" dirty="0"/>
              <a:t>9</a:t>
            </a:r>
          </a:p>
        </p:txBody>
      </p:sp>
    </p:spTree>
    <p:extLst>
      <p:ext uri="{BB962C8B-B14F-4D97-AF65-F5344CB8AC3E}">
        <p14:creationId xmlns:p14="http://schemas.microsoft.com/office/powerpoint/2010/main" val="2053631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954107"/>
          </a:xfrm>
          <a:prstGeom prst="rect">
            <a:avLst/>
          </a:prstGeom>
          <a:noFill/>
        </p:spPr>
        <p:txBody>
          <a:bodyPr wrap="square" rtlCol="0">
            <a:spAutoFit/>
          </a:bodyPr>
          <a:lstStyle/>
          <a:p>
            <a:r>
              <a:rPr lang="es-MX" sz="1400" b="1" dirty="0"/>
              <a:t>4.2 </a:t>
            </a:r>
          </a:p>
          <a:p>
            <a:endParaRPr lang="es-MX" sz="1400" b="1" dirty="0"/>
          </a:p>
          <a:p>
            <a:pPr algn="l"/>
            <a:r>
              <a:rPr lang="es-MX" sz="1400" b="1" dirty="0"/>
              <a:t>Nombre del procedimiento: </a:t>
            </a:r>
            <a:r>
              <a:rPr lang="es-MX" sz="1400" dirty="0"/>
              <a:t>Jornadas de Salud</a:t>
            </a:r>
            <a:r>
              <a:rPr lang="es-ES" sz="1400" dirty="0">
                <a:solidFill>
                  <a:srgbClr val="000000"/>
                </a:solidFill>
                <a:ea typeface="Calibri" panose="020F0502020204030204" pitchFamily="34" charset="0"/>
                <a:cs typeface="Arial" panose="020B0604020202020204" pitchFamily="34" charset="0"/>
              </a:rPr>
              <a:t>.</a:t>
            </a:r>
          </a:p>
          <a:p>
            <a:pPr algn="l"/>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1298711159"/>
              </p:ext>
            </p:extLst>
          </p:nvPr>
        </p:nvGraphicFramePr>
        <p:xfrm>
          <a:off x="510169" y="2989250"/>
          <a:ext cx="5915024" cy="768668"/>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lnSpc>
                          <a:spcPct val="107000"/>
                        </a:lnSpc>
                        <a:spcAft>
                          <a:spcPts val="0"/>
                        </a:spcAft>
                      </a:pPr>
                      <a:r>
                        <a:rPr lang="es-MX" sz="1200" dirty="0">
                          <a:effectLst/>
                          <a:latin typeface="Arial" panose="020B0604020202020204" pitchFamily="34" charset="0"/>
                          <a:cs typeface="Arial" panose="020B0604020202020204" pitchFamily="34" charset="0"/>
                        </a:rPr>
                        <a:t>Llevar los servicios de salud a la población abierta y a las personas con mayores necesidades para el restablecimiento de su salud.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nvPr>
        </p:nvGraphicFramePr>
        <p:xfrm>
          <a:off x="482174" y="3906843"/>
          <a:ext cx="5915024" cy="2921445"/>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s-MX" sz="1200" dirty="0">
                          <a:effectLst/>
                          <a:latin typeface="Arial" panose="020B0604020202020204" pitchFamily="34" charset="0"/>
                          <a:cs typeface="Arial" panose="020B0604020202020204" pitchFamily="34" charset="0"/>
                        </a:rPr>
                        <a:t>1.- Este procedimiento es de observancia general para todo el personal de la Dirección de Salud que brinde atención al público.  </a:t>
                      </a:r>
                    </a:p>
                    <a:p>
                      <a:pPr algn="just">
                        <a:lnSpc>
                          <a:spcPct val="107000"/>
                        </a:lnSpc>
                        <a:spcAft>
                          <a:spcPts val="0"/>
                        </a:spcAft>
                      </a:pPr>
                      <a:r>
                        <a:rPr lang="es-MX" sz="1200" dirty="0">
                          <a:effectLst/>
                          <a:latin typeface="Arial" panose="020B0604020202020204" pitchFamily="34" charset="0"/>
                          <a:cs typeface="Arial" panose="020B0604020202020204" pitchFamily="34" charset="0"/>
                        </a:rPr>
                        <a:t>2.- El personal adscrito a la Dirección de Salud Municipal debe presentarse debidamente identificado y con oficio de presentación.</a:t>
                      </a:r>
                    </a:p>
                    <a:p>
                      <a:pPr algn="just">
                        <a:lnSpc>
                          <a:spcPct val="107000"/>
                        </a:lnSpc>
                        <a:spcAft>
                          <a:spcPts val="0"/>
                        </a:spcAft>
                      </a:pPr>
                      <a:r>
                        <a:rPr lang="es-MX" sz="1200" dirty="0">
                          <a:effectLst/>
                          <a:latin typeface="Arial" panose="020B0604020202020204" pitchFamily="34" charset="0"/>
                          <a:cs typeface="Arial" panose="020B0604020202020204" pitchFamily="34" charset="0"/>
                        </a:rPr>
                        <a:t>3.- El personal adscrito a la Dirección de Salud Municipal debe brindar un trato amable y servicial, con ética y cordialidad en todo momento. </a:t>
                      </a:r>
                    </a:p>
                    <a:p>
                      <a:pPr algn="just">
                        <a:lnSpc>
                          <a:spcPct val="107000"/>
                        </a:lnSpc>
                        <a:spcAft>
                          <a:spcPts val="0"/>
                        </a:spcAft>
                      </a:pPr>
                      <a:r>
                        <a:rPr lang="es-MX" sz="1200" dirty="0">
                          <a:effectLst/>
                          <a:latin typeface="Arial" panose="020B0604020202020204" pitchFamily="34" charset="0"/>
                          <a:cs typeface="Arial" panose="020B0604020202020204" pitchFamily="34" charset="0"/>
                        </a:rPr>
                        <a:t>4.- Todo servicio que se otorga en la Dirección de Salud Municipal es de carácter gratuito, por lo que ningún servidor público adscrito a ella debe recibir ninguna remuneración en especie o en efectivo por los servicios otorgados.</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1005921285"/>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4069516122"/>
              </p:ext>
            </p:extLst>
          </p:nvPr>
        </p:nvGraphicFramePr>
        <p:xfrm>
          <a:off x="5229200" y="8912203"/>
          <a:ext cx="1263675" cy="370840"/>
        </p:xfrm>
        <a:graphic>
          <a:graphicData uri="http://schemas.openxmlformats.org/drawingml/2006/table">
            <a:tbl>
              <a:tblPr firstRow="1" bandRow="1">
                <a:tableStyleId>{F5AB1C69-6EDB-4FF4-983F-18BD219EF322}</a:tableStyleId>
              </a:tblPr>
              <a:tblGrid>
                <a:gridCol w="1263675">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10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2650833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3658246489"/>
              </p:ext>
            </p:extLst>
          </p:nvPr>
        </p:nvGraphicFramePr>
        <p:xfrm>
          <a:off x="474628" y="1930833"/>
          <a:ext cx="5820407" cy="4870806"/>
        </p:xfrm>
        <a:graphic>
          <a:graphicData uri="http://schemas.openxmlformats.org/drawingml/2006/table">
            <a:tbl>
              <a:tblPr firstRow="1" bandRow="1">
                <a:tableStyleId>{5940675A-B579-460E-94D1-54222C63F5DA}</a:tableStyleId>
              </a:tblPr>
              <a:tblGrid>
                <a:gridCol w="635831">
                  <a:extLst>
                    <a:ext uri="{9D8B030D-6E8A-4147-A177-3AD203B41FA5}">
                      <a16:colId xmlns:a16="http://schemas.microsoft.com/office/drawing/2014/main" val="2446579786"/>
                    </a:ext>
                  </a:extLst>
                </a:gridCol>
                <a:gridCol w="1526453">
                  <a:extLst>
                    <a:ext uri="{9D8B030D-6E8A-4147-A177-3AD203B41FA5}">
                      <a16:colId xmlns:a16="http://schemas.microsoft.com/office/drawing/2014/main" val="3043753496"/>
                    </a:ext>
                  </a:extLst>
                </a:gridCol>
                <a:gridCol w="3658123">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40377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Elabora el plan anual de las jornadas de Salud Municipal.</a:t>
                      </a:r>
                    </a:p>
                  </a:txBody>
                  <a:tcPr marL="68580" marR="68580" marT="0" marB="0"/>
                </a:tc>
                <a:extLst>
                  <a:ext uri="{0D108BD9-81ED-4DB2-BD59-A6C34878D82A}">
                    <a16:rowId xmlns:a16="http://schemas.microsoft.com/office/drawing/2014/main" val="736362764"/>
                  </a:ext>
                </a:extLst>
              </a:tr>
              <a:tr h="283183">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Entrega plan anual de jornadas de salud municipal al Presidente Municipal.</a:t>
                      </a:r>
                    </a:p>
                  </a:txBody>
                  <a:tcPr marL="68580" marR="68580" marT="0" marB="0"/>
                </a:tc>
                <a:extLst>
                  <a:ext uri="{0D108BD9-81ED-4DB2-BD59-A6C34878D82A}">
                    <a16:rowId xmlns:a16="http://schemas.microsoft.com/office/drawing/2014/main" val="3935992432"/>
                  </a:ext>
                </a:extLst>
              </a:tr>
              <a:tr h="21030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Presidente Municipal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buFont typeface="Arial" panose="020B0604020202020204" pitchFamily="34" charset="0"/>
                        <a:buNone/>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y revisa el plan anual de jornadas de salud. </a:t>
                      </a:r>
                    </a:p>
                  </a:txBody>
                  <a:tcPr marL="68580" marR="68580" marT="0" marB="0"/>
                </a:tc>
                <a:extLst>
                  <a:ext uri="{0D108BD9-81ED-4DB2-BD59-A6C34878D82A}">
                    <a16:rowId xmlns:a16="http://schemas.microsoft.com/office/drawing/2014/main" val="3657339292"/>
                  </a:ext>
                </a:extLst>
              </a:tr>
              <a:tr h="42060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r>
                        <a:rPr lang="es-MX" sz="1200" dirty="0">
                          <a:latin typeface="Arial" panose="020B0604020202020204" pitchFamily="34" charset="0"/>
                          <a:cs typeface="Arial" panose="020B0604020202020204" pitchFamily="34" charset="0"/>
                        </a:rPr>
                        <a:t>Presidente Municipal</a:t>
                      </a:r>
                    </a:p>
                  </a:txBody>
                  <a:tcPr marL="68580" marR="68580" marT="0" marB="0"/>
                </a:tc>
                <a:tc>
                  <a:txBody>
                    <a:bodyPr/>
                    <a:lstStyle/>
                    <a:p>
                      <a:r>
                        <a:rPr lang="es-MX" sz="1200" dirty="0">
                          <a:latin typeface="Arial" panose="020B0604020202020204" pitchFamily="34" charset="0"/>
                          <a:cs typeface="Arial" panose="020B0604020202020204" pitchFamily="34" charset="0"/>
                        </a:rPr>
                        <a:t>No autoriza, se devuelve al Auxiliar de Salud para su corrección y/o modificación. </a:t>
                      </a:r>
                    </a:p>
                    <a:p>
                      <a:r>
                        <a:rPr lang="es-MX" sz="1200" dirty="0">
                          <a:latin typeface="Arial" panose="020B0604020202020204" pitchFamily="34" charset="0"/>
                          <a:cs typeface="Arial" panose="020B0604020202020204" pitchFamily="34" charset="0"/>
                        </a:rPr>
                        <a:t>Si autoriza, pasa al siguiente punto. </a:t>
                      </a:r>
                    </a:p>
                  </a:txBody>
                  <a:tcPr marL="68580" marR="68580" marT="0" marB="0"/>
                </a:tc>
                <a:extLst>
                  <a:ext uri="{0D108BD9-81ED-4DB2-BD59-A6C34878D82A}">
                    <a16:rowId xmlns:a16="http://schemas.microsoft.com/office/drawing/2014/main" val="4175772796"/>
                  </a:ext>
                </a:extLst>
              </a:tr>
              <a:tr h="64807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r>
                        <a:rPr lang="es-MX" sz="1200" dirty="0">
                          <a:latin typeface="Arial" panose="020B0604020202020204" pitchFamily="34" charset="0"/>
                          <a:cs typeface="Arial" panose="020B0604020202020204" pitchFamily="34" charset="0"/>
                        </a:rPr>
                        <a:t>Directora</a:t>
                      </a:r>
                    </a:p>
                  </a:txBody>
                  <a:tcPr marL="68580" marR="68580" marT="0" marB="0"/>
                </a:tc>
                <a:tc>
                  <a:txBody>
                    <a:bodyPr/>
                    <a:lstStyle/>
                    <a:p>
                      <a:pPr marL="0" indent="0">
                        <a:buFont typeface="Arial" panose="020B0604020202020204" pitchFamily="34" charset="0"/>
                        <a:buNone/>
                      </a:pPr>
                      <a:r>
                        <a:rPr lang="es-MX" sz="1200" dirty="0">
                          <a:latin typeface="Arial" panose="020B0604020202020204" pitchFamily="34" charset="0"/>
                          <a:cs typeface="Arial" panose="020B0604020202020204" pitchFamily="34" charset="0"/>
                        </a:rPr>
                        <a:t>Realiza la invitación a diferentes sectores de servicio de salud para su apoyo en la jornada (corte de cabello, laboratorio, oftalmología, etc.). </a:t>
                      </a:r>
                    </a:p>
                  </a:txBody>
                  <a:tcPr marL="68580" marR="68580" marT="0" marB="0"/>
                </a:tc>
                <a:extLst>
                  <a:ext uri="{0D108BD9-81ED-4DB2-BD59-A6C34878D82A}">
                    <a16:rowId xmlns:a16="http://schemas.microsoft.com/office/drawing/2014/main" val="1473386933"/>
                  </a:ext>
                </a:extLst>
              </a:tr>
              <a:tr h="21602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 </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Coordina las acciones con áreas del Ayuntamiento correspondientes. (Deportes, SMDIF, IMT, Protección Civil, </a:t>
                      </a:r>
                      <a:r>
                        <a:rPr lang="es-MX" sz="1200" b="0" i="0" u="none" strike="noStrike" kern="1200" baseline="0" dirty="0" err="1">
                          <a:solidFill>
                            <a:schemeClr val="tx1"/>
                          </a:solidFill>
                          <a:latin typeface="Arial" panose="020B0604020202020204" pitchFamily="34" charset="0"/>
                          <a:ea typeface="+mn-ea"/>
                          <a:cs typeface="Arial" panose="020B0604020202020204" pitchFamily="34" charset="0"/>
                        </a:rPr>
                        <a:t>SSPyT</a:t>
                      </a: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 </a:t>
                      </a:r>
                    </a:p>
                  </a:txBody>
                  <a:tcPr marL="68580" marR="68580" marT="0" marB="0"/>
                </a:tc>
                <a:extLst>
                  <a:ext uri="{0D108BD9-81ED-4DB2-BD59-A6C34878D82A}">
                    <a16:rowId xmlns:a16="http://schemas.microsoft.com/office/drawing/2014/main" val="1863288757"/>
                  </a:ext>
                </a:extLst>
              </a:tr>
              <a:tr h="44593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Realiza las actividades propias de la jornada de salud en tiempo y forma establecidos, de acuerdo al plan anual de jornadas de salud. </a:t>
                      </a:r>
                      <a:endParaRPr lang="es-MX" sz="1800" b="0" i="0" u="none" strike="noStrike" kern="1200" baseline="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3905927076"/>
                  </a:ext>
                </a:extLst>
              </a:tr>
              <a:tr h="29829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Elabora el reporte de las jornadas de salud. . </a:t>
                      </a:r>
                      <a:endParaRPr lang="es-MX" sz="1800" b="0" i="0" u="none" strike="noStrike" kern="1200" baseline="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346264453"/>
                  </a:ext>
                </a:extLst>
              </a:tr>
              <a:tr h="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Archiva el reporte de las jornadas de salud y envía copia a la Secretaria de salud.</a:t>
                      </a:r>
                    </a:p>
                  </a:txBody>
                  <a:tcPr marL="68580" marR="68580" marT="0" marB="0"/>
                </a:tc>
                <a:extLst>
                  <a:ext uri="{0D108BD9-81ED-4DB2-BD59-A6C34878D82A}">
                    <a16:rowId xmlns:a16="http://schemas.microsoft.com/office/drawing/2014/main" val="3113963205"/>
                  </a:ext>
                </a:extLst>
              </a:tr>
              <a:tr h="585957">
                <a:tc gridSpan="3">
                  <a:txBody>
                    <a:bodyPr/>
                    <a:lstStyle/>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DEL PROCEDIMIENTO</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57043"/>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8" y="1353103"/>
            <a:ext cx="5820407" cy="523220"/>
          </a:xfrm>
          <a:prstGeom prst="rect">
            <a:avLst/>
          </a:prstGeom>
          <a:noFill/>
        </p:spPr>
        <p:txBody>
          <a:bodyPr wrap="square" rtlCol="0">
            <a:spAutoFit/>
          </a:bodyPr>
          <a:lstStyle/>
          <a:p>
            <a:pPr algn="l"/>
            <a:r>
              <a:rPr lang="es-MX" sz="1400" b="1" dirty="0"/>
              <a:t>Nombre del Procedimiento: </a:t>
            </a:r>
            <a:r>
              <a:rPr lang="es-MX" sz="1400" dirty="0"/>
              <a:t>Jornadas de Salud</a:t>
            </a:r>
            <a:r>
              <a:rPr lang="es-ES" sz="1400" dirty="0">
                <a:solidFill>
                  <a:srgbClr val="000000"/>
                </a:solidFill>
                <a:ea typeface="Calibri" panose="020F0502020204030204" pitchFamily="34" charset="0"/>
                <a:cs typeface="Arial" panose="020B0604020202020204" pitchFamily="34" charset="0"/>
              </a:rPr>
              <a:t>.</a:t>
            </a:r>
          </a:p>
          <a:p>
            <a:pPr algn="l"/>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3904672042"/>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3947448954"/>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11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3477848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3962075452"/>
              </p:ext>
            </p:extLst>
          </p:nvPr>
        </p:nvGraphicFramePr>
        <p:xfrm>
          <a:off x="548677" y="767832"/>
          <a:ext cx="5904656" cy="505799"/>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505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Procedimiento para la realización de jornadas de salud</a:t>
                      </a:r>
                      <a:r>
                        <a:rPr lang="es-ES" sz="1200" dirty="0">
                          <a:solidFill>
                            <a:schemeClr val="tx1"/>
                          </a:solidFill>
                          <a:latin typeface="Arial" panose="020B060402020202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solidFill>
                          <a:srgbClr val="000000"/>
                        </a:solidFill>
                        <a:ea typeface="Calibri" panose="020F0502020204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2420053900"/>
              </p:ext>
            </p:extLst>
          </p:nvPr>
        </p:nvGraphicFramePr>
        <p:xfrm>
          <a:off x="548677" y="1289121"/>
          <a:ext cx="5904648" cy="266963"/>
        </p:xfrm>
        <a:graphic>
          <a:graphicData uri="http://schemas.openxmlformats.org/drawingml/2006/table">
            <a:tbl>
              <a:tblPr firstRow="1" bandRow="1">
                <a:tableStyleId>{F5AB1C69-6EDB-4FF4-983F-18BD219EF322}</a:tableStyleId>
              </a:tblPr>
              <a:tblGrid>
                <a:gridCol w="1935949">
                  <a:extLst>
                    <a:ext uri="{9D8B030D-6E8A-4147-A177-3AD203B41FA5}">
                      <a16:colId xmlns:a16="http://schemas.microsoft.com/office/drawing/2014/main" val="3531676926"/>
                    </a:ext>
                  </a:extLst>
                </a:gridCol>
                <a:gridCol w="2032745">
                  <a:extLst>
                    <a:ext uri="{9D8B030D-6E8A-4147-A177-3AD203B41FA5}">
                      <a16:colId xmlns:a16="http://schemas.microsoft.com/office/drawing/2014/main" val="4179167614"/>
                    </a:ext>
                  </a:extLst>
                </a:gridCol>
                <a:gridCol w="1935954">
                  <a:extLst>
                    <a:ext uri="{9D8B030D-6E8A-4147-A177-3AD203B41FA5}">
                      <a16:colId xmlns:a16="http://schemas.microsoft.com/office/drawing/2014/main" val="245987141"/>
                    </a:ext>
                  </a:extLst>
                </a:gridCol>
              </a:tblGrid>
              <a:tr h="266963">
                <a:tc>
                  <a:txBody>
                    <a:bodyPr/>
                    <a:lstStyle/>
                    <a:p>
                      <a:pPr algn="ctr"/>
                      <a:r>
                        <a:rPr lang="es-MX" sz="1100" b="0" dirty="0">
                          <a:solidFill>
                            <a:schemeClr val="tx1"/>
                          </a:solidFill>
                          <a:latin typeface="Arial" panose="020B0604020202020204" pitchFamily="34" charset="0"/>
                          <a:cs typeface="Arial" panose="020B0604020202020204" pitchFamily="34" charset="0"/>
                        </a:rPr>
                        <a:t>Directora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r>
                        <a:rPr lang="es-MX" sz="1100" b="0" dirty="0">
                          <a:solidFill>
                            <a:schemeClr val="tx1"/>
                          </a:solidFill>
                          <a:latin typeface="Arial" panose="020B0604020202020204" pitchFamily="34" charset="0"/>
                          <a:cs typeface="Arial" panose="020B0604020202020204" pitchFamily="34" charset="0"/>
                        </a:rPr>
                        <a:t>Presidente Municipal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100" b="0" dirty="0">
                          <a:solidFill>
                            <a:schemeClr val="tx1"/>
                          </a:solidFill>
                          <a:latin typeface="Arial" panose="020B0604020202020204" pitchFamily="34" charset="0"/>
                          <a:cs typeface="Arial" panose="020B0604020202020204" pitchFamily="34" charset="0"/>
                        </a:rPr>
                        <a:t>Auxiliar de Salud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3560376671"/>
              </p:ext>
            </p:extLst>
          </p:nvPr>
        </p:nvGraphicFramePr>
        <p:xfrm>
          <a:off x="548677" y="1556084"/>
          <a:ext cx="5904648" cy="6954299"/>
        </p:xfrm>
        <a:graphic>
          <a:graphicData uri="http://schemas.openxmlformats.org/drawingml/2006/table">
            <a:tbl>
              <a:tblPr firstRow="1" bandRow="1">
                <a:tableStyleId>{F5AB1C69-6EDB-4FF4-983F-18BD219EF322}</a:tableStyleId>
              </a:tblPr>
              <a:tblGrid>
                <a:gridCol w="1944219">
                  <a:extLst>
                    <a:ext uri="{9D8B030D-6E8A-4147-A177-3AD203B41FA5}">
                      <a16:colId xmlns:a16="http://schemas.microsoft.com/office/drawing/2014/main" val="3531676926"/>
                    </a:ext>
                  </a:extLst>
                </a:gridCol>
                <a:gridCol w="2016224">
                  <a:extLst>
                    <a:ext uri="{9D8B030D-6E8A-4147-A177-3AD203B41FA5}">
                      <a16:colId xmlns:a16="http://schemas.microsoft.com/office/drawing/2014/main" val="4179167614"/>
                    </a:ext>
                  </a:extLst>
                </a:gridCol>
                <a:gridCol w="1944205">
                  <a:extLst>
                    <a:ext uri="{9D8B030D-6E8A-4147-A177-3AD203B41FA5}">
                      <a16:colId xmlns:a16="http://schemas.microsoft.com/office/drawing/2014/main" val="2350135489"/>
                    </a:ext>
                  </a:extLst>
                </a:gridCol>
              </a:tblGrid>
              <a:tr h="6954299">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1107791" y="1622751"/>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6" name="Diagrama de flujo: proceso 15">
            <a:extLst>
              <a:ext uri="{FF2B5EF4-FFF2-40B4-BE49-F238E27FC236}">
                <a16:creationId xmlns:a16="http://schemas.microsoft.com/office/drawing/2014/main" id="{930BB352-B89D-45ED-965F-59101D8FA374}"/>
              </a:ext>
            </a:extLst>
          </p:cNvPr>
          <p:cNvSpPr/>
          <p:nvPr/>
        </p:nvSpPr>
        <p:spPr bwMode="auto">
          <a:xfrm>
            <a:off x="624339" y="3115417"/>
            <a:ext cx="1725410" cy="53061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Entrega el plan anual al Presidente Municipal. </a:t>
            </a: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3009921" y="2128211"/>
            <a:ext cx="1401704" cy="42402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Recibe y revisa el plan anual de trabajo </a:t>
            </a:r>
          </a:p>
        </p:txBody>
      </p:sp>
      <p:cxnSp>
        <p:nvCxnSpPr>
          <p:cNvPr id="25" name="Conector recto de flecha 24">
            <a:extLst>
              <a:ext uri="{FF2B5EF4-FFF2-40B4-BE49-F238E27FC236}">
                <a16:creationId xmlns:a16="http://schemas.microsoft.com/office/drawing/2014/main" id="{42BFA1D8-2F92-4D6E-8A4D-DB5221DA683F}"/>
              </a:ext>
            </a:extLst>
          </p:cNvPr>
          <p:cNvCxnSpPr>
            <a:cxnSpLocks/>
          </p:cNvCxnSpPr>
          <p:nvPr/>
        </p:nvCxnSpPr>
        <p:spPr bwMode="auto">
          <a:xfrm>
            <a:off x="1564991" y="1924503"/>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5" name="CuadroTexto 54">
            <a:extLst>
              <a:ext uri="{FF2B5EF4-FFF2-40B4-BE49-F238E27FC236}">
                <a16:creationId xmlns:a16="http://schemas.microsoft.com/office/drawing/2014/main" id="{C5D463C6-A0F7-44F7-B74C-ADD0ABA1C190}"/>
              </a:ext>
            </a:extLst>
          </p:cNvPr>
          <p:cNvSpPr txBox="1"/>
          <p:nvPr/>
        </p:nvSpPr>
        <p:spPr>
          <a:xfrm>
            <a:off x="2127551" y="2079409"/>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1989221" y="2887579"/>
            <a:ext cx="200150" cy="215444"/>
          </a:xfrm>
          <a:prstGeom prst="rect">
            <a:avLst/>
          </a:prstGeom>
          <a:noFill/>
        </p:spPr>
        <p:txBody>
          <a:bodyPr wrap="squar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4031626" y="1953392"/>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3703299" y="2899973"/>
            <a:ext cx="242374" cy="215444"/>
          </a:xfrm>
          <a:prstGeom prst="rect">
            <a:avLst/>
          </a:prstGeom>
          <a:noFill/>
        </p:spPr>
        <p:txBody>
          <a:bodyPr wrap="none" rtlCol="0">
            <a:spAutoFit/>
          </a:bodyPr>
          <a:lstStyle/>
          <a:p>
            <a:r>
              <a:rPr lang="es-MX" sz="8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1932975" y="4781741"/>
            <a:ext cx="269626" cy="215444"/>
          </a:xfrm>
          <a:prstGeom prst="rect">
            <a:avLst/>
          </a:prstGeom>
          <a:noFill/>
        </p:spPr>
        <p:txBody>
          <a:bodyPr wrap="square" rtlCol="0">
            <a:spAutoFit/>
          </a:bodyPr>
          <a:lstStyle/>
          <a:p>
            <a:r>
              <a:rPr lang="es-MX" sz="800" dirty="0"/>
              <a:t>6</a:t>
            </a:r>
          </a:p>
        </p:txBody>
      </p:sp>
      <p:sp>
        <p:nvSpPr>
          <p:cNvPr id="65" name="CuadroTexto 64">
            <a:extLst>
              <a:ext uri="{FF2B5EF4-FFF2-40B4-BE49-F238E27FC236}">
                <a16:creationId xmlns:a16="http://schemas.microsoft.com/office/drawing/2014/main" id="{75DF6D7E-6102-40C7-9E9D-65316A0C2007}"/>
              </a:ext>
            </a:extLst>
          </p:cNvPr>
          <p:cNvSpPr txBox="1"/>
          <p:nvPr/>
        </p:nvSpPr>
        <p:spPr>
          <a:xfrm>
            <a:off x="1929141" y="3673597"/>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1879802" y="6072301"/>
            <a:ext cx="441510" cy="215444"/>
          </a:xfrm>
          <a:prstGeom prst="rect">
            <a:avLst/>
          </a:prstGeom>
          <a:noFill/>
        </p:spPr>
        <p:txBody>
          <a:bodyPr wrap="square" rtlCol="0">
            <a:spAutoFit/>
          </a:bodyPr>
          <a:lstStyle/>
          <a:p>
            <a:r>
              <a:rPr lang="es-MX" sz="800" dirty="0"/>
              <a:t>7</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199319427"/>
              </p:ext>
            </p:extLst>
          </p:nvPr>
        </p:nvGraphicFramePr>
        <p:xfrm>
          <a:off x="5203142" y="8912203"/>
          <a:ext cx="1289734" cy="370840"/>
        </p:xfrm>
        <a:graphic>
          <a:graphicData uri="http://schemas.openxmlformats.org/drawingml/2006/table">
            <a:tbl>
              <a:tblPr firstRow="1" bandRow="1">
                <a:tableStyleId>{F5AB1C69-6EDB-4FF4-983F-18BD219EF322}</a:tableStyleId>
              </a:tblPr>
              <a:tblGrid>
                <a:gridCol w="1289734">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12 de 26</a:t>
                      </a:r>
                    </a:p>
                  </a:txBody>
                  <a:tcPr/>
                </a:tc>
                <a:extLst>
                  <a:ext uri="{0D108BD9-81ED-4DB2-BD59-A6C34878D82A}">
                    <a16:rowId xmlns:a16="http://schemas.microsoft.com/office/drawing/2014/main" val="2061326865"/>
                  </a:ext>
                </a:extLst>
              </a:tr>
            </a:tbl>
          </a:graphicData>
        </a:graphic>
      </p:graphicFrame>
      <p:sp>
        <p:nvSpPr>
          <p:cNvPr id="2" name="Diagrama de flujo: proceso 1">
            <a:extLst>
              <a:ext uri="{FF2B5EF4-FFF2-40B4-BE49-F238E27FC236}">
                <a16:creationId xmlns:a16="http://schemas.microsoft.com/office/drawing/2014/main" id="{CEEBDCB2-E796-4E91-974F-8E3E8F961A7D}"/>
              </a:ext>
            </a:extLst>
          </p:cNvPr>
          <p:cNvSpPr/>
          <p:nvPr/>
        </p:nvSpPr>
        <p:spPr bwMode="auto">
          <a:xfrm>
            <a:off x="624958" y="2253500"/>
            <a:ext cx="1725411" cy="58595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Elabora el plan anual de las jornadas de salud municipal. </a:t>
            </a:r>
          </a:p>
          <a:p>
            <a:r>
              <a:rPr lang="es-MX" sz="1000" dirty="0">
                <a:latin typeface="Arial" panose="020B0604020202020204" pitchFamily="34" charset="0"/>
                <a:cs typeface="Arial" panose="020B0604020202020204" pitchFamily="34" charset="0"/>
              </a:rPr>
              <a:t>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5" name="Diagrama de flujo: proceso 34">
            <a:extLst>
              <a:ext uri="{FF2B5EF4-FFF2-40B4-BE49-F238E27FC236}">
                <a16:creationId xmlns:a16="http://schemas.microsoft.com/office/drawing/2014/main" id="{5FE5481E-18F9-4AD8-AF10-F08FA6B15E25}"/>
              </a:ext>
            </a:extLst>
          </p:cNvPr>
          <p:cNvSpPr/>
          <p:nvPr/>
        </p:nvSpPr>
        <p:spPr bwMode="auto">
          <a:xfrm>
            <a:off x="585777" y="3861144"/>
            <a:ext cx="1725409" cy="84101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Realiza invitaciones por escrito a diferentes sectores de servicio de salud para su apoyo en la jornada </a:t>
            </a:r>
            <a:endParaRPr lang="es-MX" sz="1000" dirty="0">
              <a:solidFill>
                <a:schemeClr val="tx1"/>
              </a:solidFill>
            </a:endParaRPr>
          </a:p>
        </p:txBody>
      </p:sp>
      <p:sp>
        <p:nvSpPr>
          <p:cNvPr id="76" name="Diagrama de flujo: proceso 75">
            <a:extLst>
              <a:ext uri="{FF2B5EF4-FFF2-40B4-BE49-F238E27FC236}">
                <a16:creationId xmlns:a16="http://schemas.microsoft.com/office/drawing/2014/main" id="{AC72F610-2ED9-4CAF-A84A-236DD22C81B9}"/>
              </a:ext>
            </a:extLst>
          </p:cNvPr>
          <p:cNvSpPr/>
          <p:nvPr/>
        </p:nvSpPr>
        <p:spPr bwMode="auto">
          <a:xfrm>
            <a:off x="585777" y="4966509"/>
            <a:ext cx="1725409" cy="87103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charset="0"/>
              </a:rPr>
              <a:t>Coordina las acciones con áreas del Ayuntamiento correspondientes. (Deportes, SMDIF, IMT, Protección Civil, SSPYT). </a:t>
            </a:r>
          </a:p>
        </p:txBody>
      </p:sp>
      <p:cxnSp>
        <p:nvCxnSpPr>
          <p:cNvPr id="92" name="Conector recto de flecha 91">
            <a:extLst>
              <a:ext uri="{FF2B5EF4-FFF2-40B4-BE49-F238E27FC236}">
                <a16:creationId xmlns:a16="http://schemas.microsoft.com/office/drawing/2014/main" id="{E60D94AB-C426-40DC-BCD2-CBC6345B2A04}"/>
              </a:ext>
            </a:extLst>
          </p:cNvPr>
          <p:cNvCxnSpPr>
            <a:cxnSpLocks/>
          </p:cNvCxnSpPr>
          <p:nvPr/>
        </p:nvCxnSpPr>
        <p:spPr bwMode="auto">
          <a:xfrm>
            <a:off x="5465544" y="6667099"/>
            <a:ext cx="0" cy="36004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7" name="Conector recto de flecha 46">
            <a:extLst>
              <a:ext uri="{FF2B5EF4-FFF2-40B4-BE49-F238E27FC236}">
                <a16:creationId xmlns:a16="http://schemas.microsoft.com/office/drawing/2014/main" id="{DC97ACF8-C319-45FF-9613-AA34D69860BE}"/>
              </a:ext>
            </a:extLst>
          </p:cNvPr>
          <p:cNvCxnSpPr>
            <a:cxnSpLocks/>
          </p:cNvCxnSpPr>
          <p:nvPr/>
        </p:nvCxnSpPr>
        <p:spPr bwMode="auto">
          <a:xfrm>
            <a:off x="1487044" y="2852936"/>
            <a:ext cx="0" cy="26597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61" name="CuadroTexto 60">
            <a:extLst>
              <a:ext uri="{FF2B5EF4-FFF2-40B4-BE49-F238E27FC236}">
                <a16:creationId xmlns:a16="http://schemas.microsoft.com/office/drawing/2014/main" id="{AE40CA48-8E4D-4C42-8F2E-E65FA22C8A8E}"/>
              </a:ext>
            </a:extLst>
          </p:cNvPr>
          <p:cNvSpPr txBox="1"/>
          <p:nvPr/>
        </p:nvSpPr>
        <p:spPr>
          <a:xfrm>
            <a:off x="2648312" y="3796265"/>
            <a:ext cx="276038" cy="215444"/>
          </a:xfrm>
          <a:prstGeom prst="rect">
            <a:avLst/>
          </a:prstGeom>
          <a:noFill/>
        </p:spPr>
        <p:txBody>
          <a:bodyPr wrap="square" rtlCol="0">
            <a:spAutoFit/>
          </a:bodyPr>
          <a:lstStyle/>
          <a:p>
            <a:r>
              <a:rPr lang="es-MX" sz="800" dirty="0"/>
              <a:t>Si</a:t>
            </a:r>
          </a:p>
        </p:txBody>
      </p:sp>
      <p:sp>
        <p:nvSpPr>
          <p:cNvPr id="63" name="CuadroTexto 62">
            <a:extLst>
              <a:ext uri="{FF2B5EF4-FFF2-40B4-BE49-F238E27FC236}">
                <a16:creationId xmlns:a16="http://schemas.microsoft.com/office/drawing/2014/main" id="{37AD18A9-1097-4C4C-952C-8871C635FA0F}"/>
              </a:ext>
            </a:extLst>
          </p:cNvPr>
          <p:cNvSpPr txBox="1"/>
          <p:nvPr/>
        </p:nvSpPr>
        <p:spPr>
          <a:xfrm>
            <a:off x="4199489" y="3135307"/>
            <a:ext cx="329881" cy="215444"/>
          </a:xfrm>
          <a:prstGeom prst="rect">
            <a:avLst/>
          </a:prstGeom>
          <a:noFill/>
        </p:spPr>
        <p:txBody>
          <a:bodyPr wrap="square" rtlCol="0">
            <a:spAutoFit/>
          </a:bodyPr>
          <a:lstStyle/>
          <a:p>
            <a:r>
              <a:rPr lang="es-MX" sz="800" dirty="0"/>
              <a:t>No</a:t>
            </a:r>
          </a:p>
        </p:txBody>
      </p:sp>
      <p:sp>
        <p:nvSpPr>
          <p:cNvPr id="68" name="Diagrama de flujo: terminador 67">
            <a:extLst>
              <a:ext uri="{FF2B5EF4-FFF2-40B4-BE49-F238E27FC236}">
                <a16:creationId xmlns:a16="http://schemas.microsoft.com/office/drawing/2014/main" id="{F5203C7B-FE12-469E-BE7A-F6E45079C4F2}"/>
              </a:ext>
            </a:extLst>
          </p:cNvPr>
          <p:cNvSpPr/>
          <p:nvPr/>
        </p:nvSpPr>
        <p:spPr bwMode="auto">
          <a:xfrm>
            <a:off x="5203141" y="8008945"/>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sp>
        <p:nvSpPr>
          <p:cNvPr id="3" name="Diagrama de flujo: decisión 2">
            <a:extLst>
              <a:ext uri="{FF2B5EF4-FFF2-40B4-BE49-F238E27FC236}">
                <a16:creationId xmlns:a16="http://schemas.microsoft.com/office/drawing/2014/main" id="{2DE4A1F5-48AA-41E1-AA7D-7B3A715A63EB}"/>
              </a:ext>
            </a:extLst>
          </p:cNvPr>
          <p:cNvSpPr/>
          <p:nvPr/>
        </p:nvSpPr>
        <p:spPr bwMode="auto">
          <a:xfrm>
            <a:off x="2875556" y="3080436"/>
            <a:ext cx="1536069" cy="592014"/>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Autoriza</a:t>
            </a:r>
          </a:p>
        </p:txBody>
      </p:sp>
      <p:sp>
        <p:nvSpPr>
          <p:cNvPr id="78" name="Diagrama de flujo: proceso 77">
            <a:extLst>
              <a:ext uri="{FF2B5EF4-FFF2-40B4-BE49-F238E27FC236}">
                <a16:creationId xmlns:a16="http://schemas.microsoft.com/office/drawing/2014/main" id="{BC946683-6406-4DEA-A734-18AE8A19D13D}"/>
              </a:ext>
            </a:extLst>
          </p:cNvPr>
          <p:cNvSpPr/>
          <p:nvPr/>
        </p:nvSpPr>
        <p:spPr bwMode="auto">
          <a:xfrm>
            <a:off x="585778" y="6277113"/>
            <a:ext cx="1725408" cy="56360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charset="0"/>
              </a:rPr>
              <a:t>Realiza las actividades propias de la jornada de salud. </a:t>
            </a:r>
            <a:endParaRPr kumimoji="0" lang="es-MX" sz="1000" b="0" i="0" u="none" strike="noStrike" cap="none" normalizeH="0" baseline="0" dirty="0">
              <a:ln>
                <a:noFill/>
              </a:ln>
              <a:solidFill>
                <a:schemeClr val="tx1"/>
              </a:solidFill>
              <a:effectLst/>
              <a:latin typeface="Arial" charset="0"/>
            </a:endParaRPr>
          </a:p>
        </p:txBody>
      </p:sp>
      <p:sp>
        <p:nvSpPr>
          <p:cNvPr id="96" name="Diagrama de flujo: proceso 95">
            <a:extLst>
              <a:ext uri="{FF2B5EF4-FFF2-40B4-BE49-F238E27FC236}">
                <a16:creationId xmlns:a16="http://schemas.microsoft.com/office/drawing/2014/main" id="{E7034609-800C-413F-AF56-79356F3CB5BD}"/>
              </a:ext>
            </a:extLst>
          </p:cNvPr>
          <p:cNvSpPr/>
          <p:nvPr/>
        </p:nvSpPr>
        <p:spPr bwMode="auto">
          <a:xfrm>
            <a:off x="4850502" y="3059155"/>
            <a:ext cx="1501664" cy="72739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charset="0"/>
              </a:rPr>
              <a:t>Solicita la corrección o modificación  correspondiente del plan de trabajo. </a:t>
            </a:r>
            <a:endParaRPr kumimoji="0" lang="es-MX" sz="1000" b="0" i="0" u="none" strike="noStrike" cap="none" normalizeH="0" baseline="0" dirty="0">
              <a:ln>
                <a:noFill/>
              </a:ln>
              <a:solidFill>
                <a:schemeClr val="tx1"/>
              </a:solidFill>
              <a:effectLst/>
              <a:latin typeface="Arial" charset="0"/>
            </a:endParaRPr>
          </a:p>
        </p:txBody>
      </p:sp>
      <p:cxnSp>
        <p:nvCxnSpPr>
          <p:cNvPr id="103" name="Conector recto de flecha 102">
            <a:extLst>
              <a:ext uri="{FF2B5EF4-FFF2-40B4-BE49-F238E27FC236}">
                <a16:creationId xmlns:a16="http://schemas.microsoft.com/office/drawing/2014/main" id="{CD723A40-9A3B-4B2C-84C8-7624EFE45283}"/>
              </a:ext>
            </a:extLst>
          </p:cNvPr>
          <p:cNvCxnSpPr>
            <a:cxnSpLocks/>
          </p:cNvCxnSpPr>
          <p:nvPr/>
        </p:nvCxnSpPr>
        <p:spPr bwMode="auto">
          <a:xfrm>
            <a:off x="2311186" y="6406833"/>
            <a:ext cx="229926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7" name="Conector recto de flecha 106">
            <a:extLst>
              <a:ext uri="{FF2B5EF4-FFF2-40B4-BE49-F238E27FC236}">
                <a16:creationId xmlns:a16="http://schemas.microsoft.com/office/drawing/2014/main" id="{05B1AAFF-C943-4422-8E06-B760EEAB4FC8}"/>
              </a:ext>
            </a:extLst>
          </p:cNvPr>
          <p:cNvCxnSpPr>
            <a:cxnSpLocks/>
          </p:cNvCxnSpPr>
          <p:nvPr/>
        </p:nvCxnSpPr>
        <p:spPr bwMode="auto">
          <a:xfrm flipH="1">
            <a:off x="5465544" y="7714504"/>
            <a:ext cx="1" cy="29477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2" name="CuadroTexto 111">
            <a:extLst>
              <a:ext uri="{FF2B5EF4-FFF2-40B4-BE49-F238E27FC236}">
                <a16:creationId xmlns:a16="http://schemas.microsoft.com/office/drawing/2014/main" id="{41F70F89-7510-486B-9481-6DA031AA653E}"/>
              </a:ext>
            </a:extLst>
          </p:cNvPr>
          <p:cNvSpPr txBox="1"/>
          <p:nvPr/>
        </p:nvSpPr>
        <p:spPr>
          <a:xfrm rot="10800000" flipV="1">
            <a:off x="6049338" y="6045199"/>
            <a:ext cx="319134" cy="215444"/>
          </a:xfrm>
          <a:prstGeom prst="rect">
            <a:avLst/>
          </a:prstGeom>
          <a:noFill/>
        </p:spPr>
        <p:txBody>
          <a:bodyPr wrap="square" rtlCol="0">
            <a:spAutoFit/>
          </a:bodyPr>
          <a:lstStyle/>
          <a:p>
            <a:r>
              <a:rPr lang="es-MX" sz="800" dirty="0"/>
              <a:t>8</a:t>
            </a:r>
          </a:p>
        </p:txBody>
      </p:sp>
      <p:cxnSp>
        <p:nvCxnSpPr>
          <p:cNvPr id="10" name="Conector: angular 9">
            <a:extLst>
              <a:ext uri="{FF2B5EF4-FFF2-40B4-BE49-F238E27FC236}">
                <a16:creationId xmlns:a16="http://schemas.microsoft.com/office/drawing/2014/main" id="{EE12A41A-E924-4281-A115-9CF7A64A017E}"/>
              </a:ext>
            </a:extLst>
          </p:cNvPr>
          <p:cNvCxnSpPr>
            <a:cxnSpLocks/>
            <a:stCxn id="16" idx="3"/>
            <a:endCxn id="17" idx="1"/>
          </p:cNvCxnSpPr>
          <p:nvPr/>
        </p:nvCxnSpPr>
        <p:spPr bwMode="auto">
          <a:xfrm flipV="1">
            <a:off x="2349749" y="2340226"/>
            <a:ext cx="660172" cy="1040500"/>
          </a:xfrm>
          <a:prstGeom prst="bentConnector3">
            <a:avLst>
              <a:gd name="adj1" fmla="val 35420"/>
            </a:avLst>
          </a:prstGeom>
          <a:solidFill>
            <a:schemeClr val="accent1"/>
          </a:solidFill>
          <a:ln w="9525" cap="flat" cmpd="sng" algn="ctr">
            <a:solidFill>
              <a:schemeClr val="tx1"/>
            </a:solidFill>
            <a:prstDash val="solid"/>
            <a:round/>
            <a:headEnd type="none" w="med" len="med"/>
            <a:tailEnd type="triangle"/>
          </a:ln>
          <a:effectLst/>
        </p:spPr>
      </p:cxnSp>
      <p:cxnSp>
        <p:nvCxnSpPr>
          <p:cNvPr id="34" name="Conector: angular 33">
            <a:extLst>
              <a:ext uri="{FF2B5EF4-FFF2-40B4-BE49-F238E27FC236}">
                <a16:creationId xmlns:a16="http://schemas.microsoft.com/office/drawing/2014/main" id="{D27A0C48-D9F7-4DFC-8194-FE9BD647FB15}"/>
              </a:ext>
            </a:extLst>
          </p:cNvPr>
          <p:cNvCxnSpPr>
            <a:cxnSpLocks/>
            <a:endCxn id="35" idx="3"/>
          </p:cNvCxnSpPr>
          <p:nvPr/>
        </p:nvCxnSpPr>
        <p:spPr bwMode="auto">
          <a:xfrm rot="5400000">
            <a:off x="2143022" y="3548893"/>
            <a:ext cx="900921" cy="564591"/>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44" name="Conector recto de flecha 43">
            <a:extLst>
              <a:ext uri="{FF2B5EF4-FFF2-40B4-BE49-F238E27FC236}">
                <a16:creationId xmlns:a16="http://schemas.microsoft.com/office/drawing/2014/main" id="{71265D3C-7815-46CB-ACFB-4DB304F154B0}"/>
              </a:ext>
            </a:extLst>
          </p:cNvPr>
          <p:cNvCxnSpPr/>
          <p:nvPr/>
        </p:nvCxnSpPr>
        <p:spPr bwMode="auto">
          <a:xfrm>
            <a:off x="4411625" y="3376443"/>
            <a:ext cx="42556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8" name="Diagrama de flujo: proceso 47">
            <a:extLst>
              <a:ext uri="{FF2B5EF4-FFF2-40B4-BE49-F238E27FC236}">
                <a16:creationId xmlns:a16="http://schemas.microsoft.com/office/drawing/2014/main" id="{1E08DA7B-1A7F-45AA-9E44-EC877B50738E}"/>
              </a:ext>
            </a:extLst>
          </p:cNvPr>
          <p:cNvSpPr/>
          <p:nvPr/>
        </p:nvSpPr>
        <p:spPr bwMode="auto">
          <a:xfrm>
            <a:off x="4626756" y="6260644"/>
            <a:ext cx="1725408" cy="38679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Elabora reporte de jornada de salud  </a:t>
            </a:r>
          </a:p>
        </p:txBody>
      </p:sp>
      <p:sp>
        <p:nvSpPr>
          <p:cNvPr id="77" name="CuadroTexto 76">
            <a:extLst>
              <a:ext uri="{FF2B5EF4-FFF2-40B4-BE49-F238E27FC236}">
                <a16:creationId xmlns:a16="http://schemas.microsoft.com/office/drawing/2014/main" id="{D8D5A62E-BD0D-407B-86E9-6F88453C41CE}"/>
              </a:ext>
            </a:extLst>
          </p:cNvPr>
          <p:cNvSpPr txBox="1"/>
          <p:nvPr/>
        </p:nvSpPr>
        <p:spPr>
          <a:xfrm rot="10800000" flipV="1">
            <a:off x="6049338" y="6847120"/>
            <a:ext cx="319134" cy="215444"/>
          </a:xfrm>
          <a:prstGeom prst="rect">
            <a:avLst/>
          </a:prstGeom>
          <a:noFill/>
        </p:spPr>
        <p:txBody>
          <a:bodyPr wrap="square" rtlCol="0">
            <a:spAutoFit/>
          </a:bodyPr>
          <a:lstStyle/>
          <a:p>
            <a:r>
              <a:rPr lang="es-MX" sz="800" dirty="0"/>
              <a:t>9</a:t>
            </a:r>
          </a:p>
        </p:txBody>
      </p:sp>
      <p:sp>
        <p:nvSpPr>
          <p:cNvPr id="51" name="Diagrama de flujo: almacenamiento interno 50">
            <a:extLst>
              <a:ext uri="{FF2B5EF4-FFF2-40B4-BE49-F238E27FC236}">
                <a16:creationId xmlns:a16="http://schemas.microsoft.com/office/drawing/2014/main" id="{1E4055A9-F192-4D83-81FC-9CAA182265A6}"/>
              </a:ext>
            </a:extLst>
          </p:cNvPr>
          <p:cNvSpPr/>
          <p:nvPr/>
        </p:nvSpPr>
        <p:spPr bwMode="auto">
          <a:xfrm>
            <a:off x="4562618" y="7062564"/>
            <a:ext cx="1805855" cy="612648"/>
          </a:xfrm>
          <a:prstGeom prst="flowChartInternalStorage">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Archiva reporte y manda copia a la Secretaria de Salud </a:t>
            </a:r>
          </a:p>
        </p:txBody>
      </p:sp>
      <p:cxnSp>
        <p:nvCxnSpPr>
          <p:cNvPr id="80" name="Conector recto de flecha 79">
            <a:extLst>
              <a:ext uri="{FF2B5EF4-FFF2-40B4-BE49-F238E27FC236}">
                <a16:creationId xmlns:a16="http://schemas.microsoft.com/office/drawing/2014/main" id="{D6E80420-CDEC-4B88-82C5-3A2EE413966A}"/>
              </a:ext>
            </a:extLst>
          </p:cNvPr>
          <p:cNvCxnSpPr>
            <a:cxnSpLocks/>
          </p:cNvCxnSpPr>
          <p:nvPr/>
        </p:nvCxnSpPr>
        <p:spPr bwMode="auto">
          <a:xfrm flipH="1">
            <a:off x="1448480" y="5924915"/>
            <a:ext cx="1" cy="29477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7" name="Conector recto de flecha 56">
            <a:extLst>
              <a:ext uri="{FF2B5EF4-FFF2-40B4-BE49-F238E27FC236}">
                <a16:creationId xmlns:a16="http://schemas.microsoft.com/office/drawing/2014/main" id="{8E17AB9E-211F-4768-B25B-B1E203DC3A02}"/>
              </a:ext>
            </a:extLst>
          </p:cNvPr>
          <p:cNvCxnSpPr>
            <a:stCxn id="16" idx="2"/>
          </p:cNvCxnSpPr>
          <p:nvPr/>
        </p:nvCxnSpPr>
        <p:spPr bwMode="auto">
          <a:xfrm>
            <a:off x="1487044" y="3646035"/>
            <a:ext cx="0" cy="20481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0" name="Conector recto de flecha 69">
            <a:extLst>
              <a:ext uri="{FF2B5EF4-FFF2-40B4-BE49-F238E27FC236}">
                <a16:creationId xmlns:a16="http://schemas.microsoft.com/office/drawing/2014/main" id="{BBF09E6B-BCEC-4235-8588-9A2054EFEC6A}"/>
              </a:ext>
            </a:extLst>
          </p:cNvPr>
          <p:cNvCxnSpPr>
            <a:stCxn id="35" idx="2"/>
          </p:cNvCxnSpPr>
          <p:nvPr/>
        </p:nvCxnSpPr>
        <p:spPr bwMode="auto">
          <a:xfrm flipH="1">
            <a:off x="1448480" y="4702154"/>
            <a:ext cx="2" cy="26435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290378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1169551"/>
          </a:xfrm>
          <a:prstGeom prst="rect">
            <a:avLst/>
          </a:prstGeom>
          <a:noFill/>
        </p:spPr>
        <p:txBody>
          <a:bodyPr wrap="square" rtlCol="0">
            <a:spAutoFit/>
          </a:bodyPr>
          <a:lstStyle/>
          <a:p>
            <a:r>
              <a:rPr lang="es-MX" sz="1400" b="1" dirty="0"/>
              <a:t>4.3 </a:t>
            </a:r>
          </a:p>
          <a:p>
            <a:endParaRPr lang="es-MX" sz="1400" b="1" dirty="0"/>
          </a:p>
          <a:p>
            <a:pPr algn="l"/>
            <a:r>
              <a:rPr lang="es-MX" sz="1400" b="1" dirty="0"/>
              <a:t>Nombre del procedimiento: </a:t>
            </a:r>
            <a:r>
              <a:rPr lang="es-MX" sz="1400" dirty="0"/>
              <a:t> Verificación sanitarias en escuelas de educación básica y CAIC´S con desayunadores calientes.</a:t>
            </a:r>
            <a:endParaRPr lang="es-ES" sz="1400" dirty="0">
              <a:solidFill>
                <a:srgbClr val="000000"/>
              </a:solidFill>
              <a:ea typeface="Calibri" panose="020F0502020204030204" pitchFamily="34" charset="0"/>
              <a:cs typeface="Arial" panose="020B0604020202020204" pitchFamily="34" charset="0"/>
            </a:endParaRPr>
          </a:p>
          <a:p>
            <a:pPr algn="l"/>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2462250396"/>
              </p:ext>
            </p:extLst>
          </p:nvPr>
        </p:nvGraphicFramePr>
        <p:xfrm>
          <a:off x="510169" y="2989250"/>
          <a:ext cx="5915024" cy="548640"/>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Verificar y dar recomendaciones sobre las prácticas de buena higiene en la preparación de alimentos. 	</a:t>
                      </a: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nvPr>
        </p:nvGraphicFramePr>
        <p:xfrm>
          <a:off x="482174" y="3906843"/>
          <a:ext cx="5915024" cy="2921445"/>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s-MX" sz="1200" dirty="0">
                          <a:effectLst/>
                          <a:latin typeface="Arial" panose="020B0604020202020204" pitchFamily="34" charset="0"/>
                          <a:cs typeface="Arial" panose="020B0604020202020204" pitchFamily="34" charset="0"/>
                        </a:rPr>
                        <a:t>1.- Este procedimiento es de observancia general para todo el personal de la Dirección de Salud que brinde atención al público.  </a:t>
                      </a:r>
                    </a:p>
                    <a:p>
                      <a:pPr algn="just">
                        <a:lnSpc>
                          <a:spcPct val="107000"/>
                        </a:lnSpc>
                        <a:spcAft>
                          <a:spcPts val="0"/>
                        </a:spcAft>
                      </a:pPr>
                      <a:r>
                        <a:rPr lang="es-MX" sz="1200" dirty="0">
                          <a:effectLst/>
                          <a:latin typeface="Arial" panose="020B0604020202020204" pitchFamily="34" charset="0"/>
                          <a:cs typeface="Arial" panose="020B0604020202020204" pitchFamily="34" charset="0"/>
                        </a:rPr>
                        <a:t>2.- El personal adscrito a la Dirección de Salud Municipal debe presentarse debidamente identificado y con oficio de presentación.</a:t>
                      </a:r>
                    </a:p>
                    <a:p>
                      <a:pPr algn="just">
                        <a:lnSpc>
                          <a:spcPct val="107000"/>
                        </a:lnSpc>
                        <a:spcAft>
                          <a:spcPts val="0"/>
                        </a:spcAft>
                      </a:pPr>
                      <a:r>
                        <a:rPr lang="es-MX" sz="1200" dirty="0">
                          <a:effectLst/>
                          <a:latin typeface="Arial" panose="020B0604020202020204" pitchFamily="34" charset="0"/>
                          <a:cs typeface="Arial" panose="020B0604020202020204" pitchFamily="34" charset="0"/>
                        </a:rPr>
                        <a:t>3.- El personal adscrito a la Dirección de Salud Municipal debe brindar un trato amable y servicial, con ética y cordialidad en todo momento. </a:t>
                      </a:r>
                    </a:p>
                    <a:p>
                      <a:pPr algn="just">
                        <a:lnSpc>
                          <a:spcPct val="107000"/>
                        </a:lnSpc>
                        <a:spcAft>
                          <a:spcPts val="0"/>
                        </a:spcAft>
                      </a:pPr>
                      <a:r>
                        <a:rPr lang="es-MX" sz="1200" dirty="0">
                          <a:effectLst/>
                          <a:latin typeface="Arial" panose="020B0604020202020204" pitchFamily="34" charset="0"/>
                          <a:cs typeface="Arial" panose="020B0604020202020204" pitchFamily="34" charset="0"/>
                        </a:rPr>
                        <a:t>4.- Todo servicio que se otorga en la Dirección de Salud Municipal es de carácter gratuito, por lo que ningún servidor público adscrito a ella debe recibir ninguna remuneración en especie o en efectivo por los servicios otorgados.</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1744127461"/>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3456769742"/>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13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731980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2178641847"/>
              </p:ext>
            </p:extLst>
          </p:nvPr>
        </p:nvGraphicFramePr>
        <p:xfrm>
          <a:off x="474628" y="1930833"/>
          <a:ext cx="5820407" cy="5546091"/>
        </p:xfrm>
        <a:graphic>
          <a:graphicData uri="http://schemas.openxmlformats.org/drawingml/2006/table">
            <a:tbl>
              <a:tblPr firstRow="1" bandRow="1">
                <a:tableStyleId>{5940675A-B579-460E-94D1-54222C63F5DA}</a:tableStyleId>
              </a:tblPr>
              <a:tblGrid>
                <a:gridCol w="635831">
                  <a:extLst>
                    <a:ext uri="{9D8B030D-6E8A-4147-A177-3AD203B41FA5}">
                      <a16:colId xmlns:a16="http://schemas.microsoft.com/office/drawing/2014/main" val="2446579786"/>
                    </a:ext>
                  </a:extLst>
                </a:gridCol>
                <a:gridCol w="1526453">
                  <a:extLst>
                    <a:ext uri="{9D8B030D-6E8A-4147-A177-3AD203B41FA5}">
                      <a16:colId xmlns:a16="http://schemas.microsoft.com/office/drawing/2014/main" val="3043753496"/>
                    </a:ext>
                  </a:extLst>
                </a:gridCol>
                <a:gridCol w="3658123">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40377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Elabora el plan de trabajo en el cual se establezca que escuelas tienen desayunadores para verificaciones y lo turna a la Secretaria de Salud para su autorización. 	</a:t>
                      </a:r>
                    </a:p>
                  </a:txBody>
                  <a:tcPr marL="68580" marR="68580" marT="0" marB="0"/>
                </a:tc>
                <a:extLst>
                  <a:ext uri="{0D108BD9-81ED-4DB2-BD59-A6C34878D82A}">
                    <a16:rowId xmlns:a16="http://schemas.microsoft.com/office/drawing/2014/main" val="736362764"/>
                  </a:ext>
                </a:extLst>
              </a:tr>
              <a:tr h="320331">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  </a:t>
                      </a:r>
                    </a:p>
                  </a:txBody>
                  <a:tcPr marL="68580" marR="68580" marT="0" marB="0"/>
                </a:tc>
                <a:tc>
                  <a:txBody>
                    <a:bodyPr/>
                    <a:lstStyle/>
                    <a:p>
                      <a:pPr algn="just"/>
                      <a:r>
                        <a:rPr lang="es-MX" sz="1200" dirty="0">
                          <a:latin typeface="Arial" panose="020B0604020202020204" pitchFamily="34" charset="0"/>
                          <a:cs typeface="Arial" panose="020B0604020202020204" pitchFamily="34" charset="0"/>
                        </a:rPr>
                        <a:t>Entrega el plan de trabajo al Presidente</a:t>
                      </a:r>
                      <a:r>
                        <a:rPr lang="es-MX" sz="1200" baseline="0" dirty="0">
                          <a:latin typeface="Arial" panose="020B0604020202020204" pitchFamily="34" charset="0"/>
                          <a:cs typeface="Arial" panose="020B0604020202020204" pitchFamily="34" charset="0"/>
                        </a:rPr>
                        <a:t> Municipal. </a:t>
                      </a:r>
                      <a:endParaRPr lang="es-MX" sz="1200" dirty="0">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63091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Presidente Municipal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buFont typeface="Arial" panose="020B0604020202020204" pitchFamily="34" charset="0"/>
                        <a:buNone/>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y revisa el plan de trabajo.  </a:t>
                      </a:r>
                    </a:p>
                    <a:p>
                      <a:pPr algn="just"/>
                      <a:r>
                        <a:rPr lang="es-MX" sz="1200" dirty="0">
                          <a:latin typeface="Arial" panose="020B0604020202020204" pitchFamily="34" charset="0"/>
                          <a:cs typeface="Arial" panose="020B0604020202020204" pitchFamily="34" charset="0"/>
                        </a:rPr>
                        <a:t>No autoriza, se devuelve al Auxiliar de Salud para su corrección y/o modificación. </a:t>
                      </a:r>
                    </a:p>
                    <a:p>
                      <a:pPr algn="just"/>
                      <a:r>
                        <a:rPr lang="es-MX" sz="1200" dirty="0">
                          <a:latin typeface="Arial" panose="020B0604020202020204" pitchFamily="34" charset="0"/>
                          <a:cs typeface="Arial" panose="020B0604020202020204" pitchFamily="34" charset="0"/>
                        </a:rPr>
                        <a:t>Si autoriza, pasa al siguiente punto. </a:t>
                      </a:r>
                    </a:p>
                  </a:txBody>
                  <a:tcPr marL="68580" marR="68580" marT="0" marB="0"/>
                </a:tc>
                <a:extLst>
                  <a:ext uri="{0D108BD9-81ED-4DB2-BD59-A6C34878D82A}">
                    <a16:rowId xmlns:a16="http://schemas.microsoft.com/office/drawing/2014/main" val="3657339292"/>
                  </a:ext>
                </a:extLst>
              </a:tr>
              <a:tr h="64807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r>
                        <a:rPr lang="es-MX" sz="1200" dirty="0">
                          <a:latin typeface="Arial" panose="020B0604020202020204" pitchFamily="34" charset="0"/>
                          <a:cs typeface="Arial" panose="020B0604020202020204" pitchFamily="34" charset="0"/>
                        </a:rPr>
                        <a:t>Auxiliar</a:t>
                      </a:r>
                      <a:r>
                        <a:rPr lang="es-MX" sz="1200" baseline="0" dirty="0">
                          <a:latin typeface="Arial" panose="020B0604020202020204" pitchFamily="34" charset="0"/>
                          <a:cs typeface="Arial" panose="020B0604020202020204" pitchFamily="34" charset="0"/>
                        </a:rPr>
                        <a:t> </a:t>
                      </a:r>
                      <a:endParaRPr lang="es-MX" sz="1200" dirty="0">
                        <a:latin typeface="Arial" panose="020B0604020202020204" pitchFamily="34" charset="0"/>
                        <a:cs typeface="Arial" panose="020B0604020202020204" pitchFamily="34"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Elabora oficio y se envía a la dirección del DIF municipal para notificarle sobre las verificaciones sanitarias. 	</a:t>
                      </a:r>
                    </a:p>
                  </a:txBody>
                  <a:tcPr marL="68580" marR="68580" marT="0" marB="0"/>
                </a:tc>
                <a:extLst>
                  <a:ext uri="{0D108BD9-81ED-4DB2-BD59-A6C34878D82A}">
                    <a16:rowId xmlns:a16="http://schemas.microsoft.com/office/drawing/2014/main" val="1473386933"/>
                  </a:ext>
                </a:extLst>
              </a:tr>
              <a:tr h="21602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Agenda con los directivos para realizar las verificaciones correspondientes. 	</a:t>
                      </a:r>
                    </a:p>
                  </a:txBody>
                  <a:tcPr marL="68580" marR="68580" marT="0" marB="0"/>
                </a:tc>
                <a:extLst>
                  <a:ext uri="{0D108BD9-81ED-4DB2-BD59-A6C34878D82A}">
                    <a16:rowId xmlns:a16="http://schemas.microsoft.com/office/drawing/2014/main" val="1863288757"/>
                  </a:ext>
                </a:extLst>
              </a:tr>
              <a:tr h="44593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Realiza la verificación llenando la lista de cotejo, se solicita el sello de la institución y firma de la o del director de las escuelas de educación básica y CAIC´S.	</a:t>
                      </a:r>
                    </a:p>
                  </a:txBody>
                  <a:tcPr marL="68580" marR="68580" marT="0" marB="0"/>
                </a:tc>
                <a:extLst>
                  <a:ext uri="{0D108BD9-81ED-4DB2-BD59-A6C34878D82A}">
                    <a16:rowId xmlns:a16="http://schemas.microsoft.com/office/drawing/2014/main" val="3905927076"/>
                  </a:ext>
                </a:extLst>
              </a:tr>
              <a:tr h="29829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Elabora reporte de actividades (dictamen) por escrito y entrega copia al director de la escuela o CAIC´S con las observaciones y recomendaciones correspondientes. 	</a:t>
                      </a:r>
                      <a:endParaRPr lang="es-MX" sz="1800" b="0" i="0" u="none" strike="noStrike" kern="1200" baseline="0" dirty="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0" i="0" u="none" strike="noStrike" kern="1200" baseline="0" dirty="0">
                        <a:solidFill>
                          <a:schemeClr val="tx1"/>
                        </a:solidFill>
                        <a:latin typeface="Arial" panose="020B0604020202020204" pitchFamily="34" charset="0"/>
                        <a:ea typeface="+mn-ea"/>
                        <a:cs typeface="Arial" panose="020B0604020202020204" pitchFamily="34" charset="0"/>
                      </a:endParaRPr>
                    </a:p>
                  </a:txBody>
                  <a:tcPr marL="68580" marR="68580" marT="0" marB="0"/>
                </a:tc>
                <a:extLst>
                  <a:ext uri="{0D108BD9-81ED-4DB2-BD59-A6C34878D82A}">
                    <a16:rowId xmlns:a16="http://schemas.microsoft.com/office/drawing/2014/main" val="346264453"/>
                  </a:ext>
                </a:extLst>
              </a:tr>
              <a:tr h="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Archiva reporte y evidencias.</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3963205"/>
                  </a:ext>
                </a:extLst>
              </a:tr>
              <a:tr h="585957">
                <a:tc gridSpan="3">
                  <a:txBody>
                    <a:bodyPr/>
                    <a:lstStyle/>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DEL PROCEDIMIENTO</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57043"/>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8" y="1353103"/>
            <a:ext cx="5820407" cy="954107"/>
          </a:xfrm>
          <a:prstGeom prst="rect">
            <a:avLst/>
          </a:prstGeom>
          <a:noFill/>
        </p:spPr>
        <p:txBody>
          <a:bodyPr wrap="square" rtlCol="0">
            <a:spAutoFit/>
          </a:bodyPr>
          <a:lstStyle/>
          <a:p>
            <a:pPr algn="just"/>
            <a:r>
              <a:rPr lang="es-MX" sz="1400" b="1" dirty="0"/>
              <a:t>Nombre del Procedimiento: </a:t>
            </a:r>
            <a:r>
              <a:rPr lang="es-MX" sz="1400" dirty="0"/>
              <a:t>Verificación sanitarias en escuelas de educación básica y CAIC´S con desayunadores calientes.</a:t>
            </a:r>
            <a:r>
              <a:rPr lang="es-MX" sz="1400" dirty="0">
                <a:solidFill>
                  <a:schemeClr val="dk1"/>
                </a:solidFill>
                <a:cs typeface="Arial" panose="020B0604020202020204" pitchFamily="34" charset="0"/>
              </a:rPr>
              <a:t>	</a:t>
            </a:r>
          </a:p>
          <a:p>
            <a:pPr algn="l"/>
            <a:endParaRPr lang="es-ES" sz="1400" dirty="0">
              <a:solidFill>
                <a:srgbClr val="000000"/>
              </a:solidFill>
              <a:ea typeface="Calibri" panose="020F0502020204030204" pitchFamily="34" charset="0"/>
              <a:cs typeface="Arial" panose="020B0604020202020204" pitchFamily="34" charset="0"/>
            </a:endParaRPr>
          </a:p>
          <a:p>
            <a:pPr algn="l"/>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852807490"/>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3470408741"/>
              </p:ext>
            </p:extLst>
          </p:nvPr>
        </p:nvGraphicFramePr>
        <p:xfrm>
          <a:off x="5085184" y="8912203"/>
          <a:ext cx="1407691" cy="370840"/>
        </p:xfrm>
        <a:graphic>
          <a:graphicData uri="http://schemas.openxmlformats.org/drawingml/2006/table">
            <a:tbl>
              <a:tblPr firstRow="1" bandRow="1">
                <a:tableStyleId>{F5AB1C69-6EDB-4FF4-983F-18BD219EF322}</a:tableStyleId>
              </a:tblPr>
              <a:tblGrid>
                <a:gridCol w="14076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14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488328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3274242146"/>
              </p:ext>
            </p:extLst>
          </p:nvPr>
        </p:nvGraphicFramePr>
        <p:xfrm>
          <a:off x="548677" y="767832"/>
          <a:ext cx="5904656" cy="640080"/>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5057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Procedimiento para la </a:t>
                      </a:r>
                      <a:r>
                        <a:rPr lang="es-MX" sz="1200" dirty="0">
                          <a:solidFill>
                            <a:schemeClr val="tx1"/>
                          </a:solidFill>
                          <a:latin typeface="+mn-lt"/>
                          <a:cs typeface="+mn-cs"/>
                        </a:rPr>
                        <a:t>v</a:t>
                      </a:r>
                      <a:r>
                        <a:rPr lang="es-MX" sz="1200" dirty="0">
                          <a:solidFill>
                            <a:schemeClr val="tx1"/>
                          </a:solidFill>
                        </a:rPr>
                        <a:t>erificación sanitarias en escuelas de educación básica y CAIC´S con desayunadores calientes.</a:t>
                      </a:r>
                      <a:r>
                        <a:rPr lang="es-MX" sz="1200" dirty="0">
                          <a:solidFill>
                            <a:schemeClr val="tx1"/>
                          </a:solidFill>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solidFill>
                          <a:srgbClr val="000000"/>
                        </a:solidFill>
                        <a:ea typeface="Calibri" panose="020F0502020204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2420053900"/>
              </p:ext>
            </p:extLst>
          </p:nvPr>
        </p:nvGraphicFramePr>
        <p:xfrm>
          <a:off x="548677" y="1289121"/>
          <a:ext cx="5904648" cy="266963"/>
        </p:xfrm>
        <a:graphic>
          <a:graphicData uri="http://schemas.openxmlformats.org/drawingml/2006/table">
            <a:tbl>
              <a:tblPr firstRow="1" bandRow="1">
                <a:tableStyleId>{F5AB1C69-6EDB-4FF4-983F-18BD219EF322}</a:tableStyleId>
              </a:tblPr>
              <a:tblGrid>
                <a:gridCol w="1935949">
                  <a:extLst>
                    <a:ext uri="{9D8B030D-6E8A-4147-A177-3AD203B41FA5}">
                      <a16:colId xmlns:a16="http://schemas.microsoft.com/office/drawing/2014/main" val="3531676926"/>
                    </a:ext>
                  </a:extLst>
                </a:gridCol>
                <a:gridCol w="2032745">
                  <a:extLst>
                    <a:ext uri="{9D8B030D-6E8A-4147-A177-3AD203B41FA5}">
                      <a16:colId xmlns:a16="http://schemas.microsoft.com/office/drawing/2014/main" val="4179167614"/>
                    </a:ext>
                  </a:extLst>
                </a:gridCol>
                <a:gridCol w="1935954">
                  <a:extLst>
                    <a:ext uri="{9D8B030D-6E8A-4147-A177-3AD203B41FA5}">
                      <a16:colId xmlns:a16="http://schemas.microsoft.com/office/drawing/2014/main" val="245987141"/>
                    </a:ext>
                  </a:extLst>
                </a:gridCol>
              </a:tblGrid>
              <a:tr h="266963">
                <a:tc>
                  <a:txBody>
                    <a:bodyPr/>
                    <a:lstStyle/>
                    <a:p>
                      <a:pPr algn="ctr"/>
                      <a:r>
                        <a:rPr lang="es-MX" sz="1100" b="0" dirty="0">
                          <a:solidFill>
                            <a:schemeClr val="tx1"/>
                          </a:solidFill>
                          <a:latin typeface="Arial" panose="020B0604020202020204" pitchFamily="34" charset="0"/>
                          <a:cs typeface="Arial" panose="020B0604020202020204" pitchFamily="34" charset="0"/>
                        </a:rPr>
                        <a:t>Directora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r>
                        <a:rPr lang="es-MX" sz="1100" b="0" dirty="0">
                          <a:solidFill>
                            <a:schemeClr val="tx1"/>
                          </a:solidFill>
                          <a:latin typeface="Arial" panose="020B0604020202020204" pitchFamily="34" charset="0"/>
                          <a:cs typeface="Arial" panose="020B0604020202020204" pitchFamily="34" charset="0"/>
                        </a:rPr>
                        <a:t>Presidente Municipal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100" b="0" dirty="0">
                          <a:solidFill>
                            <a:schemeClr val="tx1"/>
                          </a:solidFill>
                          <a:latin typeface="Arial" panose="020B0604020202020204" pitchFamily="34" charset="0"/>
                          <a:cs typeface="Arial" panose="020B0604020202020204" pitchFamily="34" charset="0"/>
                        </a:rPr>
                        <a:t>Auxiliar de Salud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2202459764"/>
              </p:ext>
            </p:extLst>
          </p:nvPr>
        </p:nvGraphicFramePr>
        <p:xfrm>
          <a:off x="548677" y="1556084"/>
          <a:ext cx="5904648" cy="6954299"/>
        </p:xfrm>
        <a:graphic>
          <a:graphicData uri="http://schemas.openxmlformats.org/drawingml/2006/table">
            <a:tbl>
              <a:tblPr firstRow="1" bandRow="1">
                <a:tableStyleId>{F5AB1C69-6EDB-4FF4-983F-18BD219EF322}</a:tableStyleId>
              </a:tblPr>
              <a:tblGrid>
                <a:gridCol w="1944219">
                  <a:extLst>
                    <a:ext uri="{9D8B030D-6E8A-4147-A177-3AD203B41FA5}">
                      <a16:colId xmlns:a16="http://schemas.microsoft.com/office/drawing/2014/main" val="3531676926"/>
                    </a:ext>
                  </a:extLst>
                </a:gridCol>
                <a:gridCol w="2016224">
                  <a:extLst>
                    <a:ext uri="{9D8B030D-6E8A-4147-A177-3AD203B41FA5}">
                      <a16:colId xmlns:a16="http://schemas.microsoft.com/office/drawing/2014/main" val="4179167614"/>
                    </a:ext>
                  </a:extLst>
                </a:gridCol>
                <a:gridCol w="1944205">
                  <a:extLst>
                    <a:ext uri="{9D8B030D-6E8A-4147-A177-3AD203B41FA5}">
                      <a16:colId xmlns:a16="http://schemas.microsoft.com/office/drawing/2014/main" val="2350135489"/>
                    </a:ext>
                  </a:extLst>
                </a:gridCol>
              </a:tblGrid>
              <a:tr h="6954299">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1107791" y="1622751"/>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6" name="Diagrama de flujo: proceso 15">
            <a:extLst>
              <a:ext uri="{FF2B5EF4-FFF2-40B4-BE49-F238E27FC236}">
                <a16:creationId xmlns:a16="http://schemas.microsoft.com/office/drawing/2014/main" id="{930BB352-B89D-45ED-965F-59101D8FA374}"/>
              </a:ext>
            </a:extLst>
          </p:cNvPr>
          <p:cNvSpPr/>
          <p:nvPr/>
        </p:nvSpPr>
        <p:spPr bwMode="auto">
          <a:xfrm>
            <a:off x="624339" y="3115417"/>
            <a:ext cx="1725410" cy="53061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Entrega el plan anual al Presidente Municipal. </a:t>
            </a: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4594118" y="4081640"/>
            <a:ext cx="1774353" cy="88487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panose="020B0604020202020204" pitchFamily="34" charset="0"/>
                <a:cs typeface="Arial" panose="020B0604020202020204" pitchFamily="34" charset="0"/>
              </a:rPr>
              <a:t>Elabora oficio y se envía a la dirección del DIF municipal para notificarle sobre las verificaciones sanitarias. </a:t>
            </a:r>
            <a:endParaRPr lang="es-MX" sz="1000" dirty="0">
              <a:latin typeface="Arial" panose="020B0604020202020204" pitchFamily="34" charset="0"/>
              <a:cs typeface="Arial" panose="020B0604020202020204" pitchFamily="34" charset="0"/>
            </a:endParaRPr>
          </a:p>
        </p:txBody>
      </p:sp>
      <p:cxnSp>
        <p:nvCxnSpPr>
          <p:cNvPr id="25" name="Conector recto de flecha 24">
            <a:extLst>
              <a:ext uri="{FF2B5EF4-FFF2-40B4-BE49-F238E27FC236}">
                <a16:creationId xmlns:a16="http://schemas.microsoft.com/office/drawing/2014/main" id="{42BFA1D8-2F92-4D6E-8A4D-DB5221DA683F}"/>
              </a:ext>
            </a:extLst>
          </p:cNvPr>
          <p:cNvCxnSpPr>
            <a:cxnSpLocks/>
          </p:cNvCxnSpPr>
          <p:nvPr/>
        </p:nvCxnSpPr>
        <p:spPr bwMode="auto">
          <a:xfrm>
            <a:off x="1564991" y="1924503"/>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5" name="CuadroTexto 54">
            <a:extLst>
              <a:ext uri="{FF2B5EF4-FFF2-40B4-BE49-F238E27FC236}">
                <a16:creationId xmlns:a16="http://schemas.microsoft.com/office/drawing/2014/main" id="{C5D463C6-A0F7-44F7-B74C-ADD0ABA1C190}"/>
              </a:ext>
            </a:extLst>
          </p:cNvPr>
          <p:cNvSpPr txBox="1"/>
          <p:nvPr/>
        </p:nvSpPr>
        <p:spPr>
          <a:xfrm>
            <a:off x="2127551" y="2079409"/>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1989221" y="2887579"/>
            <a:ext cx="200150" cy="215444"/>
          </a:xfrm>
          <a:prstGeom prst="rect">
            <a:avLst/>
          </a:prstGeom>
          <a:noFill/>
        </p:spPr>
        <p:txBody>
          <a:bodyPr wrap="squar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3972745" y="3001893"/>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6087717" y="3892496"/>
            <a:ext cx="242374" cy="215444"/>
          </a:xfrm>
          <a:prstGeom prst="rect">
            <a:avLst/>
          </a:prstGeom>
          <a:noFill/>
        </p:spPr>
        <p:txBody>
          <a:bodyPr wrap="none" rtlCol="0">
            <a:spAutoFit/>
          </a:bodyPr>
          <a:lstStyle/>
          <a:p>
            <a:r>
              <a:rPr lang="es-MX" sz="8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2015017" y="4830531"/>
            <a:ext cx="269626" cy="215444"/>
          </a:xfrm>
          <a:prstGeom prst="rect">
            <a:avLst/>
          </a:prstGeom>
          <a:noFill/>
        </p:spPr>
        <p:txBody>
          <a:bodyPr wrap="square" rtlCol="0">
            <a:spAutoFit/>
          </a:bodyPr>
          <a:lstStyle/>
          <a:p>
            <a:r>
              <a:rPr lang="es-MX" sz="800" dirty="0"/>
              <a:t>6</a:t>
            </a:r>
          </a:p>
        </p:txBody>
      </p:sp>
      <p:sp>
        <p:nvSpPr>
          <p:cNvPr id="65" name="CuadroTexto 64">
            <a:extLst>
              <a:ext uri="{FF2B5EF4-FFF2-40B4-BE49-F238E27FC236}">
                <a16:creationId xmlns:a16="http://schemas.microsoft.com/office/drawing/2014/main" id="{75DF6D7E-6102-40C7-9E9D-65316A0C2007}"/>
              </a:ext>
            </a:extLst>
          </p:cNvPr>
          <p:cNvSpPr txBox="1"/>
          <p:nvPr/>
        </p:nvSpPr>
        <p:spPr>
          <a:xfrm>
            <a:off x="6087717" y="5319453"/>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1906796" y="6568597"/>
            <a:ext cx="441510" cy="215444"/>
          </a:xfrm>
          <a:prstGeom prst="rect">
            <a:avLst/>
          </a:prstGeom>
          <a:noFill/>
        </p:spPr>
        <p:txBody>
          <a:bodyPr wrap="square" rtlCol="0">
            <a:spAutoFit/>
          </a:bodyPr>
          <a:lstStyle/>
          <a:p>
            <a:r>
              <a:rPr lang="es-MX" sz="800" dirty="0"/>
              <a:t>7</a:t>
            </a:r>
          </a:p>
        </p:txBody>
      </p:sp>
      <p:pic>
        <p:nvPicPr>
          <p:cNvPr id="49" name="Picture 2077" descr="Resultado de imagen para ayuntamiento de tlatlauquitepec">
            <a:hlinkClick r:id="rId3"/>
            <a:extLst>
              <a:ext uri="{FF2B5EF4-FFF2-40B4-BE49-F238E27FC236}">
                <a16:creationId xmlns:a16="http://schemas.microsoft.com/office/drawing/2014/main" id="{8F414887-28F1-4C47-B21D-A96C0F6264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4229124784"/>
              </p:ext>
            </p:extLst>
          </p:nvPr>
        </p:nvGraphicFramePr>
        <p:xfrm>
          <a:off x="5203142" y="8912203"/>
          <a:ext cx="1289734" cy="370840"/>
        </p:xfrm>
        <a:graphic>
          <a:graphicData uri="http://schemas.openxmlformats.org/drawingml/2006/table">
            <a:tbl>
              <a:tblPr firstRow="1" bandRow="1">
                <a:tableStyleId>{F5AB1C69-6EDB-4FF4-983F-18BD219EF322}</a:tableStyleId>
              </a:tblPr>
              <a:tblGrid>
                <a:gridCol w="1289734">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15 de 26</a:t>
                      </a:r>
                    </a:p>
                  </a:txBody>
                  <a:tcPr/>
                </a:tc>
                <a:extLst>
                  <a:ext uri="{0D108BD9-81ED-4DB2-BD59-A6C34878D82A}">
                    <a16:rowId xmlns:a16="http://schemas.microsoft.com/office/drawing/2014/main" val="2061326865"/>
                  </a:ext>
                </a:extLst>
              </a:tr>
            </a:tbl>
          </a:graphicData>
        </a:graphic>
      </p:graphicFrame>
      <p:sp>
        <p:nvSpPr>
          <p:cNvPr id="2" name="Diagrama de flujo: proceso 1">
            <a:extLst>
              <a:ext uri="{FF2B5EF4-FFF2-40B4-BE49-F238E27FC236}">
                <a16:creationId xmlns:a16="http://schemas.microsoft.com/office/drawing/2014/main" id="{CEEBDCB2-E796-4E91-974F-8E3E8F961A7D}"/>
              </a:ext>
            </a:extLst>
          </p:cNvPr>
          <p:cNvSpPr/>
          <p:nvPr/>
        </p:nvSpPr>
        <p:spPr bwMode="auto">
          <a:xfrm>
            <a:off x="624958" y="2244386"/>
            <a:ext cx="1725411" cy="63080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Elabora el plan de trabajo y lo turna a la Secretaria de Salud para su aprobación. </a:t>
            </a:r>
          </a:p>
          <a:p>
            <a:r>
              <a:rPr lang="es-MX" sz="1000" dirty="0">
                <a:latin typeface="Arial" panose="020B0604020202020204" pitchFamily="34" charset="0"/>
                <a:cs typeface="Arial" panose="020B0604020202020204" pitchFamily="34" charset="0"/>
              </a:rPr>
              <a:t>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5" name="Diagrama de flujo: proceso 34">
            <a:extLst>
              <a:ext uri="{FF2B5EF4-FFF2-40B4-BE49-F238E27FC236}">
                <a16:creationId xmlns:a16="http://schemas.microsoft.com/office/drawing/2014/main" id="{5FE5481E-18F9-4AD8-AF10-F08FA6B15E25}"/>
              </a:ext>
            </a:extLst>
          </p:cNvPr>
          <p:cNvSpPr/>
          <p:nvPr/>
        </p:nvSpPr>
        <p:spPr bwMode="auto">
          <a:xfrm>
            <a:off x="645705" y="5038702"/>
            <a:ext cx="1725409" cy="119176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solidFill>
                  <a:schemeClr val="tx1"/>
                </a:solidFill>
                <a:latin typeface="Arial" panose="020B0604020202020204" pitchFamily="34" charset="0"/>
                <a:cs typeface="Arial" panose="020B0604020202020204" pitchFamily="34" charset="0"/>
              </a:rPr>
              <a:t>Realiza la verificación llenando la lista de cotejo, se solicita el sello de la institución y firma de la o del director de las escuelas de educación básica y CAIC´S.</a:t>
            </a:r>
            <a:endParaRPr lang="es-MX" sz="1000" dirty="0">
              <a:solidFill>
                <a:schemeClr val="tx1"/>
              </a:solidFill>
            </a:endParaRPr>
          </a:p>
        </p:txBody>
      </p:sp>
      <p:sp>
        <p:nvSpPr>
          <p:cNvPr id="76" name="Diagrama de flujo: proceso 75">
            <a:extLst>
              <a:ext uri="{FF2B5EF4-FFF2-40B4-BE49-F238E27FC236}">
                <a16:creationId xmlns:a16="http://schemas.microsoft.com/office/drawing/2014/main" id="{AC72F610-2ED9-4CAF-A84A-236DD22C81B9}"/>
              </a:ext>
            </a:extLst>
          </p:cNvPr>
          <p:cNvSpPr/>
          <p:nvPr/>
        </p:nvSpPr>
        <p:spPr bwMode="auto">
          <a:xfrm>
            <a:off x="4610449" y="5502956"/>
            <a:ext cx="1758024" cy="70103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panose="020B0604020202020204" pitchFamily="34" charset="0"/>
                <a:cs typeface="Arial" panose="020B0604020202020204" pitchFamily="34" charset="0"/>
              </a:rPr>
              <a:t>Agenda con los directivos para realizar las verificaciones correspondientes.</a:t>
            </a:r>
            <a:endParaRPr lang="es-MX" sz="1000" dirty="0">
              <a:solidFill>
                <a:schemeClr val="tx1"/>
              </a:solidFill>
              <a:latin typeface="Arial" charset="0"/>
            </a:endParaRPr>
          </a:p>
        </p:txBody>
      </p:sp>
      <p:cxnSp>
        <p:nvCxnSpPr>
          <p:cNvPr id="47" name="Conector recto de flecha 46">
            <a:extLst>
              <a:ext uri="{FF2B5EF4-FFF2-40B4-BE49-F238E27FC236}">
                <a16:creationId xmlns:a16="http://schemas.microsoft.com/office/drawing/2014/main" id="{DC97ACF8-C319-45FF-9613-AA34D69860BE}"/>
              </a:ext>
            </a:extLst>
          </p:cNvPr>
          <p:cNvCxnSpPr>
            <a:cxnSpLocks/>
          </p:cNvCxnSpPr>
          <p:nvPr/>
        </p:nvCxnSpPr>
        <p:spPr bwMode="auto">
          <a:xfrm>
            <a:off x="1487044" y="2852936"/>
            <a:ext cx="0" cy="26597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61" name="CuadroTexto 60">
            <a:extLst>
              <a:ext uri="{FF2B5EF4-FFF2-40B4-BE49-F238E27FC236}">
                <a16:creationId xmlns:a16="http://schemas.microsoft.com/office/drawing/2014/main" id="{AE40CA48-8E4D-4C42-8F2E-E65FA22C8A8E}"/>
              </a:ext>
            </a:extLst>
          </p:cNvPr>
          <p:cNvSpPr txBox="1"/>
          <p:nvPr/>
        </p:nvSpPr>
        <p:spPr>
          <a:xfrm>
            <a:off x="3858441" y="3758780"/>
            <a:ext cx="276038" cy="215444"/>
          </a:xfrm>
          <a:prstGeom prst="rect">
            <a:avLst/>
          </a:prstGeom>
          <a:noFill/>
        </p:spPr>
        <p:txBody>
          <a:bodyPr wrap="square" rtlCol="0">
            <a:spAutoFit/>
          </a:bodyPr>
          <a:lstStyle/>
          <a:p>
            <a:r>
              <a:rPr lang="es-MX" sz="800" dirty="0"/>
              <a:t>Si</a:t>
            </a:r>
          </a:p>
        </p:txBody>
      </p:sp>
      <p:sp>
        <p:nvSpPr>
          <p:cNvPr id="63" name="CuadroTexto 62">
            <a:extLst>
              <a:ext uri="{FF2B5EF4-FFF2-40B4-BE49-F238E27FC236}">
                <a16:creationId xmlns:a16="http://schemas.microsoft.com/office/drawing/2014/main" id="{37AD18A9-1097-4C4C-952C-8871C635FA0F}"/>
              </a:ext>
            </a:extLst>
          </p:cNvPr>
          <p:cNvSpPr txBox="1"/>
          <p:nvPr/>
        </p:nvSpPr>
        <p:spPr>
          <a:xfrm>
            <a:off x="4199489" y="3135307"/>
            <a:ext cx="329881" cy="215444"/>
          </a:xfrm>
          <a:prstGeom prst="rect">
            <a:avLst/>
          </a:prstGeom>
          <a:noFill/>
        </p:spPr>
        <p:txBody>
          <a:bodyPr wrap="square" rtlCol="0">
            <a:spAutoFit/>
          </a:bodyPr>
          <a:lstStyle/>
          <a:p>
            <a:r>
              <a:rPr lang="es-MX" sz="800" dirty="0"/>
              <a:t>No</a:t>
            </a:r>
          </a:p>
        </p:txBody>
      </p:sp>
      <p:sp>
        <p:nvSpPr>
          <p:cNvPr id="68" name="Diagrama de flujo: terminador 67">
            <a:extLst>
              <a:ext uri="{FF2B5EF4-FFF2-40B4-BE49-F238E27FC236}">
                <a16:creationId xmlns:a16="http://schemas.microsoft.com/office/drawing/2014/main" id="{F5203C7B-FE12-469E-BE7A-F6E45079C4F2}"/>
              </a:ext>
            </a:extLst>
          </p:cNvPr>
          <p:cNvSpPr/>
          <p:nvPr/>
        </p:nvSpPr>
        <p:spPr bwMode="auto">
          <a:xfrm>
            <a:off x="5203141" y="8008945"/>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sp>
        <p:nvSpPr>
          <p:cNvPr id="3" name="Diagrama de flujo: decisión 2">
            <a:extLst>
              <a:ext uri="{FF2B5EF4-FFF2-40B4-BE49-F238E27FC236}">
                <a16:creationId xmlns:a16="http://schemas.microsoft.com/office/drawing/2014/main" id="{2DE4A1F5-48AA-41E1-AA7D-7B3A715A63EB}"/>
              </a:ext>
            </a:extLst>
          </p:cNvPr>
          <p:cNvSpPr/>
          <p:nvPr/>
        </p:nvSpPr>
        <p:spPr bwMode="auto">
          <a:xfrm>
            <a:off x="2821854" y="3066376"/>
            <a:ext cx="1536069" cy="592014"/>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Autoriza</a:t>
            </a:r>
          </a:p>
        </p:txBody>
      </p:sp>
      <p:sp>
        <p:nvSpPr>
          <p:cNvPr id="78" name="Diagrama de flujo: proceso 77">
            <a:extLst>
              <a:ext uri="{FF2B5EF4-FFF2-40B4-BE49-F238E27FC236}">
                <a16:creationId xmlns:a16="http://schemas.microsoft.com/office/drawing/2014/main" id="{BC946683-6406-4DEA-A734-18AE8A19D13D}"/>
              </a:ext>
            </a:extLst>
          </p:cNvPr>
          <p:cNvSpPr/>
          <p:nvPr/>
        </p:nvSpPr>
        <p:spPr bwMode="auto">
          <a:xfrm>
            <a:off x="644517" y="6865273"/>
            <a:ext cx="1725408" cy="127741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panose="020B0604020202020204" pitchFamily="34" charset="0"/>
                <a:cs typeface="Arial" panose="020B0604020202020204" pitchFamily="34" charset="0"/>
              </a:rPr>
              <a:t>Elabora reporte de actividades (dictamen) por escrito y entrega copia al director de la escuela o CAIC´S con las observaciones y recomendaciones correspondientes. </a:t>
            </a:r>
            <a:endParaRPr kumimoji="0" lang="es-MX" sz="1000" b="0" i="0" u="none" strike="noStrike" cap="none" normalizeH="0" baseline="0" dirty="0">
              <a:ln>
                <a:noFill/>
              </a:ln>
              <a:solidFill>
                <a:schemeClr val="tx1"/>
              </a:solidFill>
              <a:effectLst/>
              <a:latin typeface="Arial" charset="0"/>
            </a:endParaRPr>
          </a:p>
        </p:txBody>
      </p:sp>
      <p:sp>
        <p:nvSpPr>
          <p:cNvPr id="96" name="Diagrama de flujo: proceso 95">
            <a:extLst>
              <a:ext uri="{FF2B5EF4-FFF2-40B4-BE49-F238E27FC236}">
                <a16:creationId xmlns:a16="http://schemas.microsoft.com/office/drawing/2014/main" id="{E7034609-800C-413F-AF56-79356F3CB5BD}"/>
              </a:ext>
            </a:extLst>
          </p:cNvPr>
          <p:cNvSpPr/>
          <p:nvPr/>
        </p:nvSpPr>
        <p:spPr bwMode="auto">
          <a:xfrm>
            <a:off x="4610448" y="3059155"/>
            <a:ext cx="1758024" cy="72739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charset="0"/>
              </a:rPr>
              <a:t>Solicita la corrección o modificación  correspondiente del plan de trabajo. </a:t>
            </a:r>
            <a:endParaRPr kumimoji="0" lang="es-MX" sz="1000" b="0" i="0" u="none" strike="noStrike" cap="none" normalizeH="0" baseline="0" dirty="0">
              <a:ln>
                <a:noFill/>
              </a:ln>
              <a:solidFill>
                <a:schemeClr val="tx1"/>
              </a:solidFill>
              <a:effectLst/>
              <a:latin typeface="Arial" charset="0"/>
            </a:endParaRPr>
          </a:p>
        </p:txBody>
      </p:sp>
      <p:cxnSp>
        <p:nvCxnSpPr>
          <p:cNvPr id="103" name="Conector recto de flecha 102">
            <a:extLst>
              <a:ext uri="{FF2B5EF4-FFF2-40B4-BE49-F238E27FC236}">
                <a16:creationId xmlns:a16="http://schemas.microsoft.com/office/drawing/2014/main" id="{CD723A40-9A3B-4B2C-84C8-7624EFE45283}"/>
              </a:ext>
            </a:extLst>
          </p:cNvPr>
          <p:cNvCxnSpPr>
            <a:cxnSpLocks/>
          </p:cNvCxnSpPr>
          <p:nvPr/>
        </p:nvCxnSpPr>
        <p:spPr bwMode="auto">
          <a:xfrm>
            <a:off x="2369925" y="7422604"/>
            <a:ext cx="218818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07" name="Conector recto de flecha 106">
            <a:extLst>
              <a:ext uri="{FF2B5EF4-FFF2-40B4-BE49-F238E27FC236}">
                <a16:creationId xmlns:a16="http://schemas.microsoft.com/office/drawing/2014/main" id="{05B1AAFF-C943-4422-8E06-B760EEAB4FC8}"/>
              </a:ext>
            </a:extLst>
          </p:cNvPr>
          <p:cNvCxnSpPr>
            <a:cxnSpLocks/>
          </p:cNvCxnSpPr>
          <p:nvPr/>
        </p:nvCxnSpPr>
        <p:spPr bwMode="auto">
          <a:xfrm flipH="1">
            <a:off x="5465544" y="7714504"/>
            <a:ext cx="1" cy="29477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4" name="Conector recto de flecha 43">
            <a:extLst>
              <a:ext uri="{FF2B5EF4-FFF2-40B4-BE49-F238E27FC236}">
                <a16:creationId xmlns:a16="http://schemas.microsoft.com/office/drawing/2014/main" id="{71265D3C-7815-46CB-ACFB-4DB304F154B0}"/>
              </a:ext>
            </a:extLst>
          </p:cNvPr>
          <p:cNvCxnSpPr/>
          <p:nvPr/>
        </p:nvCxnSpPr>
        <p:spPr bwMode="auto">
          <a:xfrm>
            <a:off x="4357923" y="3375522"/>
            <a:ext cx="252525" cy="520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7" name="CuadroTexto 76">
            <a:extLst>
              <a:ext uri="{FF2B5EF4-FFF2-40B4-BE49-F238E27FC236}">
                <a16:creationId xmlns:a16="http://schemas.microsoft.com/office/drawing/2014/main" id="{D8D5A62E-BD0D-407B-86E9-6F88453C41CE}"/>
              </a:ext>
            </a:extLst>
          </p:cNvPr>
          <p:cNvSpPr txBox="1"/>
          <p:nvPr/>
        </p:nvSpPr>
        <p:spPr>
          <a:xfrm rot="10800000" flipV="1">
            <a:off x="6023777" y="6964984"/>
            <a:ext cx="319134" cy="215444"/>
          </a:xfrm>
          <a:prstGeom prst="rect">
            <a:avLst/>
          </a:prstGeom>
          <a:noFill/>
        </p:spPr>
        <p:txBody>
          <a:bodyPr wrap="square" rtlCol="0">
            <a:spAutoFit/>
          </a:bodyPr>
          <a:lstStyle/>
          <a:p>
            <a:r>
              <a:rPr lang="es-MX" sz="800" dirty="0"/>
              <a:t>9</a:t>
            </a:r>
          </a:p>
        </p:txBody>
      </p:sp>
      <p:sp>
        <p:nvSpPr>
          <p:cNvPr id="51" name="Diagrama de flujo: almacenamiento interno 50">
            <a:extLst>
              <a:ext uri="{FF2B5EF4-FFF2-40B4-BE49-F238E27FC236}">
                <a16:creationId xmlns:a16="http://schemas.microsoft.com/office/drawing/2014/main" id="{1E4055A9-F192-4D83-81FC-9CAA182265A6}"/>
              </a:ext>
            </a:extLst>
          </p:cNvPr>
          <p:cNvSpPr/>
          <p:nvPr/>
        </p:nvSpPr>
        <p:spPr bwMode="auto">
          <a:xfrm>
            <a:off x="4562616" y="7180428"/>
            <a:ext cx="1805855" cy="504056"/>
          </a:xfrm>
          <a:prstGeom prst="flowChartInternalStorage">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Archiva reporte y evidencias</a:t>
            </a:r>
          </a:p>
        </p:txBody>
      </p:sp>
      <p:cxnSp>
        <p:nvCxnSpPr>
          <p:cNvPr id="80" name="Conector recto de flecha 79">
            <a:extLst>
              <a:ext uri="{FF2B5EF4-FFF2-40B4-BE49-F238E27FC236}">
                <a16:creationId xmlns:a16="http://schemas.microsoft.com/office/drawing/2014/main" id="{D6E80420-CDEC-4B88-82C5-3A2EE413966A}"/>
              </a:ext>
            </a:extLst>
          </p:cNvPr>
          <p:cNvCxnSpPr>
            <a:cxnSpLocks/>
          </p:cNvCxnSpPr>
          <p:nvPr/>
        </p:nvCxnSpPr>
        <p:spPr bwMode="auto">
          <a:xfrm>
            <a:off x="1482542" y="6253155"/>
            <a:ext cx="0" cy="61408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9" name="Conector recto de flecha 18"/>
          <p:cNvCxnSpPr>
            <a:stCxn id="16" idx="3"/>
          </p:cNvCxnSpPr>
          <p:nvPr/>
        </p:nvCxnSpPr>
        <p:spPr bwMode="auto">
          <a:xfrm flipV="1">
            <a:off x="2349749" y="3370076"/>
            <a:ext cx="482342" cy="1065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3" name="Conector angular 22"/>
          <p:cNvCxnSpPr/>
          <p:nvPr/>
        </p:nvCxnSpPr>
        <p:spPr bwMode="auto">
          <a:xfrm>
            <a:off x="3589888" y="3673597"/>
            <a:ext cx="1020560" cy="868687"/>
          </a:xfrm>
          <a:prstGeom prst="bentConnector3">
            <a:avLst/>
          </a:prstGeom>
          <a:solidFill>
            <a:schemeClr val="accent1"/>
          </a:solidFill>
          <a:ln w="9525" cap="flat" cmpd="sng" algn="ctr">
            <a:solidFill>
              <a:schemeClr val="tx1"/>
            </a:solidFill>
            <a:prstDash val="solid"/>
            <a:round/>
            <a:headEnd type="none" w="med" len="med"/>
            <a:tailEnd type="triangle"/>
          </a:ln>
          <a:effectLst/>
        </p:spPr>
      </p:cxnSp>
      <p:cxnSp>
        <p:nvCxnSpPr>
          <p:cNvPr id="30" name="Conector recto de flecha 29"/>
          <p:cNvCxnSpPr/>
          <p:nvPr/>
        </p:nvCxnSpPr>
        <p:spPr bwMode="auto">
          <a:xfrm>
            <a:off x="5489460" y="4966509"/>
            <a:ext cx="0" cy="53644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3" name="Conector angular 42"/>
          <p:cNvCxnSpPr>
            <a:stCxn id="76" idx="1"/>
          </p:cNvCxnSpPr>
          <p:nvPr/>
        </p:nvCxnSpPr>
        <p:spPr bwMode="auto">
          <a:xfrm rot="10800000">
            <a:off x="2369925" y="5530313"/>
            <a:ext cx="2240524" cy="323163"/>
          </a:xfrm>
          <a:prstGeom prst="bentConnector3">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77158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1169551"/>
          </a:xfrm>
          <a:prstGeom prst="rect">
            <a:avLst/>
          </a:prstGeom>
          <a:noFill/>
        </p:spPr>
        <p:txBody>
          <a:bodyPr wrap="square" rtlCol="0">
            <a:spAutoFit/>
          </a:bodyPr>
          <a:lstStyle/>
          <a:p>
            <a:r>
              <a:rPr lang="es-MX" sz="1400" b="1" dirty="0"/>
              <a:t>4.4</a:t>
            </a:r>
          </a:p>
          <a:p>
            <a:endParaRPr lang="es-MX" sz="1400" b="1" dirty="0"/>
          </a:p>
          <a:p>
            <a:pPr algn="l"/>
            <a:r>
              <a:rPr lang="es-MX" sz="1400" b="1" dirty="0"/>
              <a:t>Nombre del procedimiento: </a:t>
            </a:r>
            <a:r>
              <a:rPr lang="es-MX" sz="1400" dirty="0">
                <a:ea typeface="Calibri" panose="020F0502020204030204" pitchFamily="34" charset="0"/>
                <a:cs typeface="Arial" panose="020B0604020202020204" pitchFamily="34" charset="0"/>
              </a:rPr>
              <a:t>Afiliación al Seguro Popular. </a:t>
            </a:r>
          </a:p>
          <a:p>
            <a:pPr algn="l"/>
            <a:endParaRPr lang="es-ES" sz="1400" dirty="0">
              <a:solidFill>
                <a:srgbClr val="000000"/>
              </a:solidFill>
              <a:ea typeface="Calibri" panose="020F0502020204030204" pitchFamily="34" charset="0"/>
              <a:cs typeface="Arial" panose="020B0604020202020204" pitchFamily="34" charset="0"/>
            </a:endParaRPr>
          </a:p>
          <a:p>
            <a:pPr algn="l"/>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4183543633"/>
              </p:ext>
            </p:extLst>
          </p:nvPr>
        </p:nvGraphicFramePr>
        <p:xfrm>
          <a:off x="510169" y="2989250"/>
          <a:ext cx="5915024" cy="1280160"/>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Proteger a toda la población que no cuente ya con un seguro social de gastos médicos</a:t>
                      </a:r>
                      <a:r>
                        <a:rPr lang="es-MX" sz="1200" b="1" i="0" u="none" strike="noStrike" kern="1200" baseline="0" dirty="0">
                          <a:solidFill>
                            <a:schemeClr val="dk1"/>
                          </a:solidFill>
                          <a:latin typeface="Arial" panose="020B0604020202020204" pitchFamily="34" charset="0"/>
                          <a:ea typeface="+mn-ea"/>
                          <a:cs typeface="Arial" panose="020B0604020202020204" pitchFamily="34" charset="0"/>
                        </a:rPr>
                        <a:t>, </a:t>
                      </a:r>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buscando de este modo que todos los integrantes de las familias afiliadas al seguro popular tengan acceso a los servicios de salud, médicos, hospitalarios, farmacéuticos y quirúrgicos. 	</a:t>
                      </a: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740333021"/>
              </p:ext>
            </p:extLst>
          </p:nvPr>
        </p:nvGraphicFramePr>
        <p:xfrm>
          <a:off x="533358" y="4470276"/>
          <a:ext cx="5915024" cy="2334324"/>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s-MX" sz="1200" dirty="0">
                          <a:effectLst/>
                          <a:latin typeface="Arial" panose="020B0604020202020204" pitchFamily="34" charset="0"/>
                          <a:cs typeface="Arial" panose="020B0604020202020204" pitchFamily="34" charset="0"/>
                        </a:rPr>
                        <a:t>1.- Este procedimiento es de observancia general para todo el personal de la Dirección de Salud que brinde atención al público.  </a:t>
                      </a:r>
                    </a:p>
                    <a:p>
                      <a:pPr algn="just">
                        <a:lnSpc>
                          <a:spcPct val="107000"/>
                        </a:lnSpc>
                        <a:spcAft>
                          <a:spcPts val="0"/>
                        </a:spcAft>
                      </a:pPr>
                      <a:r>
                        <a:rPr lang="es-MX" sz="1200" dirty="0">
                          <a:effectLst/>
                          <a:latin typeface="Arial" panose="020B0604020202020204" pitchFamily="34" charset="0"/>
                          <a:cs typeface="Arial" panose="020B0604020202020204" pitchFamily="34" charset="0"/>
                        </a:rPr>
                        <a:t>2.- El personal adscrito a la Dirección de Salud Municipal debe brindar un trato amable y servicial, con ética y cordialidad en todo momento. </a:t>
                      </a:r>
                    </a:p>
                    <a:p>
                      <a:pPr algn="just">
                        <a:lnSpc>
                          <a:spcPct val="107000"/>
                        </a:lnSpc>
                        <a:spcAft>
                          <a:spcPts val="0"/>
                        </a:spcAft>
                      </a:pPr>
                      <a:r>
                        <a:rPr lang="es-MX" sz="1200" dirty="0">
                          <a:effectLst/>
                          <a:latin typeface="Arial" panose="020B0604020202020204" pitchFamily="34" charset="0"/>
                          <a:cs typeface="Arial" panose="020B0604020202020204" pitchFamily="34" charset="0"/>
                        </a:rPr>
                        <a:t>3.- Todo servicio que se otorga en la Dirección de Salud Municipal es de carácter gratuito, por lo que ningún servidor público adscrito a ella debe recibir ninguna remuneración en especie o en efectivo por los servicios otorgados.</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3907048841"/>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1311749438"/>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16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642669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4072081647"/>
              </p:ext>
            </p:extLst>
          </p:nvPr>
        </p:nvGraphicFramePr>
        <p:xfrm>
          <a:off x="474628" y="1930833"/>
          <a:ext cx="5820407" cy="6844523"/>
        </p:xfrm>
        <a:graphic>
          <a:graphicData uri="http://schemas.openxmlformats.org/drawingml/2006/table">
            <a:tbl>
              <a:tblPr firstRow="1" bandRow="1">
                <a:tableStyleId>{5940675A-B579-460E-94D1-54222C63F5DA}</a:tableStyleId>
              </a:tblPr>
              <a:tblGrid>
                <a:gridCol w="635831">
                  <a:extLst>
                    <a:ext uri="{9D8B030D-6E8A-4147-A177-3AD203B41FA5}">
                      <a16:colId xmlns:a16="http://schemas.microsoft.com/office/drawing/2014/main" val="2446579786"/>
                    </a:ext>
                  </a:extLst>
                </a:gridCol>
                <a:gridCol w="1526453">
                  <a:extLst>
                    <a:ext uri="{9D8B030D-6E8A-4147-A177-3AD203B41FA5}">
                      <a16:colId xmlns:a16="http://schemas.microsoft.com/office/drawing/2014/main" val="3043753496"/>
                    </a:ext>
                  </a:extLst>
                </a:gridCol>
                <a:gridCol w="3658123">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47578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Solicita apoyo al personal encargado del módulo de afiliación al seguro popular.</a:t>
                      </a:r>
                      <a:r>
                        <a:rPr lang="es-MX" sz="1800" b="0" i="0" u="none" strike="noStrike" kern="1200" baseline="0" dirty="0">
                          <a:solidFill>
                            <a:schemeClr val="tx1"/>
                          </a:solidFill>
                          <a:latin typeface="+mn-lt"/>
                          <a:ea typeface="+mn-ea"/>
                          <a:cs typeface="+mn-cs"/>
                        </a:rPr>
                        <a:t> 	</a:t>
                      </a:r>
                    </a:p>
                  </a:txBody>
                  <a:tcPr marL="68580" marR="68580" marT="0" marB="0"/>
                </a:tc>
                <a:extLst>
                  <a:ext uri="{0D108BD9-81ED-4DB2-BD59-A6C34878D82A}">
                    <a16:rowId xmlns:a16="http://schemas.microsoft.com/office/drawing/2014/main" val="736362764"/>
                  </a:ext>
                </a:extLst>
              </a:tr>
              <a:tr h="283183">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Agenda fecha, hora, lugar y departamento y/o área del Ayuntamiento que se va a afiliar al Seguro Popular e informa al Director de Salubridad Municipal para su autorización</a:t>
                      </a:r>
                      <a:r>
                        <a:rPr lang="es-MX" sz="1800" b="0" i="0" u="none" strike="noStrike" kern="1200" baseline="0" dirty="0">
                          <a:solidFill>
                            <a:schemeClr val="tx1"/>
                          </a:solidFill>
                          <a:latin typeface="+mn-lt"/>
                          <a:ea typeface="+mn-ea"/>
                          <a:cs typeface="+mn-cs"/>
                        </a:rPr>
                        <a:t>. 	</a:t>
                      </a:r>
                    </a:p>
                  </a:txBody>
                  <a:tcPr marL="68580" marR="68580" marT="0" marB="0"/>
                </a:tc>
                <a:extLst>
                  <a:ext uri="{0D108BD9-81ED-4DB2-BD59-A6C34878D82A}">
                    <a16:rowId xmlns:a16="http://schemas.microsoft.com/office/drawing/2014/main" val="3935992432"/>
                  </a:ext>
                </a:extLst>
              </a:tr>
              <a:tr h="58595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Presidente Municipal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buFont typeface="Arial" panose="020B0604020202020204" pitchFamily="34" charset="0"/>
                        <a:buNone/>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para su autorización.</a:t>
                      </a:r>
                    </a:p>
                    <a:p>
                      <a:pPr marL="171450" indent="-171450" algn="just">
                        <a:buFont typeface="Arial" panose="020B0604020202020204" pitchFamily="34" charset="0"/>
                        <a:buChar cha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Si autoriza, procede al paso 4</a:t>
                      </a:r>
                    </a:p>
                    <a:p>
                      <a:pPr marL="171450" indent="-171450" algn="just">
                        <a:buFont typeface="Arial" panose="020B0604020202020204" pitchFamily="34" charset="0"/>
                        <a:buChar cha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No autoriza, regresa al Director para las modificaciones correspondientes. </a:t>
                      </a:r>
                    </a:p>
                  </a:txBody>
                  <a:tcPr marL="68580" marR="68580" marT="0" marB="0"/>
                </a:tc>
                <a:extLst>
                  <a:ext uri="{0D108BD9-81ED-4DB2-BD59-A6C34878D82A}">
                    <a16:rowId xmlns:a16="http://schemas.microsoft.com/office/drawing/2014/main" val="3657339292"/>
                  </a:ext>
                </a:extLst>
              </a:tr>
              <a:tr h="42060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r>
                        <a:rPr lang="es-MX" sz="1200" dirty="0">
                          <a:latin typeface="Arial" panose="020B0604020202020204" pitchFamily="34" charset="0"/>
                          <a:cs typeface="Arial" panose="020B0604020202020204" pitchFamily="34" charset="0"/>
                        </a:rPr>
                        <a:t>Auxiliar </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Da a conocer el listado de documentos necesarios para la afiliación al seguro popular. </a:t>
                      </a:r>
                      <a:r>
                        <a:rPr lang="es-MX" sz="1800" b="0" i="0" u="none" strike="noStrike" kern="1200" baseline="0" dirty="0">
                          <a:solidFill>
                            <a:schemeClr val="tx1"/>
                          </a:solidFill>
                          <a:latin typeface="+mn-lt"/>
                          <a:ea typeface="+mn-ea"/>
                          <a:cs typeface="+mn-cs"/>
                        </a:rPr>
                        <a:t>	</a:t>
                      </a:r>
                    </a:p>
                  </a:txBody>
                  <a:tcPr marL="68580" marR="68580" marT="0" marB="0"/>
                </a:tc>
                <a:extLst>
                  <a:ext uri="{0D108BD9-81ED-4DB2-BD59-A6C34878D82A}">
                    <a16:rowId xmlns:a16="http://schemas.microsoft.com/office/drawing/2014/main" val="4175772796"/>
                  </a:ext>
                </a:extLst>
              </a:tr>
              <a:tr h="43659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r>
                        <a:rPr lang="es-MX" sz="1200" dirty="0">
                          <a:latin typeface="Arial" panose="020B0604020202020204" pitchFamily="34" charset="0"/>
                          <a:cs typeface="Arial" panose="020B0604020202020204" pitchFamily="34" charset="0"/>
                        </a:rPr>
                        <a:t>Auxiliar</a:t>
                      </a:r>
                      <a:r>
                        <a:rPr lang="es-MX" sz="1200" baseline="0" dirty="0">
                          <a:latin typeface="Arial" panose="020B0604020202020204" pitchFamily="34" charset="0"/>
                          <a:cs typeface="Arial" panose="020B0604020202020204" pitchFamily="34" charset="0"/>
                        </a:rPr>
                        <a:t> </a:t>
                      </a:r>
                      <a:endParaRPr lang="es-MX" sz="1200" dirty="0">
                        <a:latin typeface="Arial" panose="020B0604020202020204" pitchFamily="34" charset="0"/>
                        <a:cs typeface="Arial" panose="020B0604020202020204" pitchFamily="34"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documentos al personal que se encuentra en el módulo de afiliación al seguro popular.</a:t>
                      </a:r>
                    </a:p>
                  </a:txBody>
                  <a:tcPr marL="68580" marR="68580" marT="0" marB="0"/>
                </a:tc>
                <a:extLst>
                  <a:ext uri="{0D108BD9-81ED-4DB2-BD59-A6C34878D82A}">
                    <a16:rowId xmlns:a16="http://schemas.microsoft.com/office/drawing/2014/main" val="1473386933"/>
                  </a:ext>
                </a:extLst>
              </a:tr>
              <a:tr h="21602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Personal encargado del Programa de Seguro Popular 	</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Captura los datos en formato de realiza la afiliación. 	</a:t>
                      </a:r>
                    </a:p>
                  </a:txBody>
                  <a:tcPr marL="68580" marR="68580" marT="0" marB="0"/>
                </a:tc>
                <a:extLst>
                  <a:ext uri="{0D108BD9-81ED-4DB2-BD59-A6C34878D82A}">
                    <a16:rowId xmlns:a16="http://schemas.microsoft.com/office/drawing/2014/main" val="1863288757"/>
                  </a:ext>
                </a:extLst>
              </a:tr>
              <a:tr h="44593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algn="just">
                        <a:lnSpc>
                          <a:spcPct val="107000"/>
                        </a:lnSpc>
                        <a:spcAft>
                          <a:spcPts val="0"/>
                        </a:spcAft>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Personal encargado del Programa de Seguro Popular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Toma de huellas digitales para el registro de la afiliación. 	</a:t>
                      </a:r>
                    </a:p>
                  </a:txBody>
                  <a:tcPr marL="68580" marR="68580" marT="0" marB="0"/>
                </a:tc>
                <a:extLst>
                  <a:ext uri="{0D108BD9-81ED-4DB2-BD59-A6C34878D82A}">
                    <a16:rowId xmlns:a16="http://schemas.microsoft.com/office/drawing/2014/main" val="3905927076"/>
                  </a:ext>
                </a:extLst>
              </a:tr>
              <a:tr h="45947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Personal encargado del Programa de Seguro Popular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Imprime el formato para verificación de datos personales. 	</a:t>
                      </a:r>
                    </a:p>
                  </a:txBody>
                  <a:tcPr marL="68580" marR="68580" marT="0" marB="0"/>
                </a:tc>
                <a:extLst>
                  <a:ext uri="{0D108BD9-81ED-4DB2-BD59-A6C34878D82A}">
                    <a16:rowId xmlns:a16="http://schemas.microsoft.com/office/drawing/2014/main" val="346264453"/>
                  </a:ext>
                </a:extLst>
              </a:tr>
              <a:tr h="27141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p>
                  </a:txBody>
                  <a:tcPr marL="68580" marR="68580" marT="0" marB="0"/>
                </a:tc>
                <a:tc>
                  <a:txBody>
                    <a:bodyPr/>
                    <a:lstStyle/>
                    <a:p>
                      <a:pPr algn="just">
                        <a:lnSpc>
                          <a:spcPct val="107000"/>
                        </a:lnSpc>
                        <a:spcAft>
                          <a:spcPts val="0"/>
                        </a:spcAft>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Personal encargado del Programa de Seguro Popular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Firma de conformidad 	</a:t>
                      </a:r>
                    </a:p>
                  </a:txBody>
                  <a:tcPr marL="68580" marR="68580" marT="0" marB="0"/>
                </a:tc>
                <a:extLst>
                  <a:ext uri="{0D108BD9-81ED-4DB2-BD59-A6C34878D82A}">
                    <a16:rowId xmlns:a16="http://schemas.microsoft.com/office/drawing/2014/main" val="3113963205"/>
                  </a:ext>
                </a:extLst>
              </a:tr>
              <a:tr h="27141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a:t>
                      </a:r>
                    </a:p>
                  </a:txBody>
                  <a:tcPr marL="68580" marR="68580" marT="0" marB="0"/>
                </a:tc>
                <a:tc>
                  <a:txBody>
                    <a:bodyPr/>
                    <a:lstStyle/>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Entrega del manual informativo de servicios y derechos otorgados por el seguro popular y póliza de afiliación. 	</a:t>
                      </a:r>
                    </a:p>
                  </a:txBody>
                  <a:tcPr marL="68580" marR="68580" marT="0" marB="0"/>
                </a:tc>
                <a:extLst>
                  <a:ext uri="{0D108BD9-81ED-4DB2-BD59-A6C34878D82A}">
                    <a16:rowId xmlns:a16="http://schemas.microsoft.com/office/drawing/2014/main" val="3070998083"/>
                  </a:ext>
                </a:extLst>
              </a:tr>
              <a:tr h="585957">
                <a:tc gridSpan="3">
                  <a:txBody>
                    <a:bodyPr/>
                    <a:lstStyle/>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DEL PROCEDIMIENTO</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57043"/>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8" y="1353103"/>
            <a:ext cx="5820407" cy="523220"/>
          </a:xfrm>
          <a:prstGeom prst="rect">
            <a:avLst/>
          </a:prstGeom>
          <a:noFill/>
        </p:spPr>
        <p:txBody>
          <a:bodyPr wrap="square" rtlCol="0">
            <a:spAutoFit/>
          </a:bodyPr>
          <a:lstStyle/>
          <a:p>
            <a:pPr algn="l"/>
            <a:r>
              <a:rPr lang="es-MX" sz="1400" b="1" dirty="0"/>
              <a:t>Nombre del Procedimiento: </a:t>
            </a:r>
            <a:r>
              <a:rPr lang="es-MX" sz="1400" dirty="0">
                <a:ea typeface="Calibri" panose="020F0502020204030204" pitchFamily="34" charset="0"/>
                <a:cs typeface="Arial" panose="020B0604020202020204" pitchFamily="34" charset="0"/>
              </a:rPr>
              <a:t>Afiliación al Seguro Popular. </a:t>
            </a:r>
          </a:p>
          <a:p>
            <a:pPr algn="l"/>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2661284770"/>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128156263"/>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17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3785151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1199865362"/>
              </p:ext>
            </p:extLst>
          </p:nvPr>
        </p:nvGraphicFramePr>
        <p:xfrm>
          <a:off x="548677" y="767833"/>
          <a:ext cx="5904656" cy="318067"/>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3180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a:t>
                      </a:r>
                      <a:r>
                        <a:rPr lang="es-MX" sz="1200" b="0" dirty="0">
                          <a:solidFill>
                            <a:schemeClr val="tx1"/>
                          </a:solidFill>
                          <a:ea typeface="Calibri" panose="020F0502020204030204" pitchFamily="34" charset="0"/>
                          <a:cs typeface="Arial" panose="020B0604020202020204" pitchFamily="34" charset="0"/>
                        </a:rPr>
                        <a:t>Afiliación al Seguro Popular.</a:t>
                      </a:r>
                      <a:r>
                        <a:rPr lang="es-MX" sz="1200" dirty="0">
                          <a:solidFill>
                            <a:schemeClr val="tx1"/>
                          </a:solidFill>
                          <a:ea typeface="Calibri" panose="020F0502020204030204" pitchFamily="34" charset="0"/>
                          <a:cs typeface="Arial" panose="020B0604020202020204" pitchFamily="34" charset="0"/>
                        </a:rPr>
                        <a:t> </a:t>
                      </a:r>
                      <a:endParaRPr lang="es-ES" sz="1200" dirty="0">
                        <a:solidFill>
                          <a:srgbClr val="000000"/>
                        </a:solidFill>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4086525762"/>
              </p:ext>
            </p:extLst>
          </p:nvPr>
        </p:nvGraphicFramePr>
        <p:xfrm>
          <a:off x="548674" y="1085900"/>
          <a:ext cx="5904652" cy="762000"/>
        </p:xfrm>
        <a:graphic>
          <a:graphicData uri="http://schemas.openxmlformats.org/drawingml/2006/table">
            <a:tbl>
              <a:tblPr firstRow="1" bandRow="1">
                <a:tableStyleId>{F5AB1C69-6EDB-4FF4-983F-18BD219EF322}</a:tableStyleId>
              </a:tblPr>
              <a:tblGrid>
                <a:gridCol w="1656190">
                  <a:extLst>
                    <a:ext uri="{9D8B030D-6E8A-4147-A177-3AD203B41FA5}">
                      <a16:colId xmlns:a16="http://schemas.microsoft.com/office/drawing/2014/main" val="3531676926"/>
                    </a:ext>
                  </a:extLst>
                </a:gridCol>
                <a:gridCol w="1332580">
                  <a:extLst>
                    <a:ext uri="{9D8B030D-6E8A-4147-A177-3AD203B41FA5}">
                      <a16:colId xmlns:a16="http://schemas.microsoft.com/office/drawing/2014/main" val="4179167614"/>
                    </a:ext>
                  </a:extLst>
                </a:gridCol>
                <a:gridCol w="1457941">
                  <a:extLst>
                    <a:ext uri="{9D8B030D-6E8A-4147-A177-3AD203B41FA5}">
                      <a16:colId xmlns:a16="http://schemas.microsoft.com/office/drawing/2014/main" val="245987141"/>
                    </a:ext>
                  </a:extLst>
                </a:gridCol>
                <a:gridCol w="1457941">
                  <a:extLst>
                    <a:ext uri="{9D8B030D-6E8A-4147-A177-3AD203B41FA5}">
                      <a16:colId xmlns:a16="http://schemas.microsoft.com/office/drawing/2014/main" val="2162802058"/>
                    </a:ext>
                  </a:extLst>
                </a:gridCol>
              </a:tblGrid>
              <a:tr h="398176">
                <a:tc>
                  <a:txBody>
                    <a:bodyPr/>
                    <a:lstStyle/>
                    <a:p>
                      <a:pPr algn="ctr"/>
                      <a:r>
                        <a:rPr lang="es-MX" sz="1100" b="0" dirty="0">
                          <a:solidFill>
                            <a:schemeClr val="tx1"/>
                          </a:solidFill>
                          <a:latin typeface="Arial" panose="020B0604020202020204" pitchFamily="34" charset="0"/>
                          <a:cs typeface="Arial" panose="020B0604020202020204" pitchFamily="34" charset="0"/>
                        </a:rPr>
                        <a:t>Directora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r>
                        <a:rPr lang="es-MX" sz="1100" b="0" dirty="0">
                          <a:solidFill>
                            <a:schemeClr val="tx1"/>
                          </a:solidFill>
                          <a:latin typeface="Arial" panose="020B0604020202020204" pitchFamily="34" charset="0"/>
                          <a:cs typeface="Arial" panose="020B0604020202020204" pitchFamily="34" charset="0"/>
                        </a:rPr>
                        <a:t>Presidente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100" b="0" dirty="0">
                          <a:solidFill>
                            <a:schemeClr val="tx1"/>
                          </a:solidFill>
                          <a:latin typeface="Arial" panose="020B0604020202020204" pitchFamily="34" charset="0"/>
                          <a:cs typeface="Arial" panose="020B0604020202020204" pitchFamily="34" charset="0"/>
                        </a:rPr>
                        <a:t>Auxiliar de Salud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b="0" i="0" u="none" strike="noStrike" kern="1200" baseline="0" dirty="0">
                          <a:solidFill>
                            <a:schemeClr val="tx1"/>
                          </a:solidFill>
                          <a:latin typeface="Arial" panose="020B0604020202020204" pitchFamily="34" charset="0"/>
                          <a:ea typeface="+mn-ea"/>
                          <a:cs typeface="Arial" panose="020B0604020202020204" pitchFamily="34" charset="0"/>
                        </a:rPr>
                        <a:t>Personal encargado del Programa de Seguro Popular </a:t>
                      </a:r>
                      <a:endParaRPr lang="es-MX"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2446107608"/>
              </p:ext>
            </p:extLst>
          </p:nvPr>
        </p:nvGraphicFramePr>
        <p:xfrm>
          <a:off x="548673" y="1772440"/>
          <a:ext cx="5904653" cy="6675120"/>
        </p:xfrm>
        <a:graphic>
          <a:graphicData uri="http://schemas.openxmlformats.org/drawingml/2006/table">
            <a:tbl>
              <a:tblPr firstRow="1" bandRow="1">
                <a:tableStyleId>{F5AB1C69-6EDB-4FF4-983F-18BD219EF322}</a:tableStyleId>
              </a:tblPr>
              <a:tblGrid>
                <a:gridCol w="1656191">
                  <a:extLst>
                    <a:ext uri="{9D8B030D-6E8A-4147-A177-3AD203B41FA5}">
                      <a16:colId xmlns:a16="http://schemas.microsoft.com/office/drawing/2014/main" val="3531676926"/>
                    </a:ext>
                  </a:extLst>
                </a:gridCol>
                <a:gridCol w="1323224">
                  <a:extLst>
                    <a:ext uri="{9D8B030D-6E8A-4147-A177-3AD203B41FA5}">
                      <a16:colId xmlns:a16="http://schemas.microsoft.com/office/drawing/2014/main" val="4179167614"/>
                    </a:ext>
                  </a:extLst>
                </a:gridCol>
                <a:gridCol w="1462619">
                  <a:extLst>
                    <a:ext uri="{9D8B030D-6E8A-4147-A177-3AD203B41FA5}">
                      <a16:colId xmlns:a16="http://schemas.microsoft.com/office/drawing/2014/main" val="2350135489"/>
                    </a:ext>
                  </a:extLst>
                </a:gridCol>
                <a:gridCol w="1462619">
                  <a:extLst>
                    <a:ext uri="{9D8B030D-6E8A-4147-A177-3AD203B41FA5}">
                      <a16:colId xmlns:a16="http://schemas.microsoft.com/office/drawing/2014/main" val="245987141"/>
                    </a:ext>
                  </a:extLst>
                </a:gridCol>
              </a:tblGrid>
              <a:tr h="6549137">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824780" y="1865827"/>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5199484" y="3958054"/>
            <a:ext cx="1162069" cy="80195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Recibe documentación e ingresa datos al sistema de afiliación </a:t>
            </a:r>
          </a:p>
        </p:txBody>
      </p:sp>
      <p:cxnSp>
        <p:nvCxnSpPr>
          <p:cNvPr id="25" name="Conector recto de flecha 24">
            <a:extLst>
              <a:ext uri="{FF2B5EF4-FFF2-40B4-BE49-F238E27FC236}">
                <a16:creationId xmlns:a16="http://schemas.microsoft.com/office/drawing/2014/main" id="{42BFA1D8-2F92-4D6E-8A4D-DB5221DA683F}"/>
              </a:ext>
            </a:extLst>
          </p:cNvPr>
          <p:cNvCxnSpPr>
            <a:cxnSpLocks/>
          </p:cNvCxnSpPr>
          <p:nvPr/>
        </p:nvCxnSpPr>
        <p:spPr bwMode="auto">
          <a:xfrm>
            <a:off x="1248000" y="2173423"/>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5" name="CuadroTexto 54">
            <a:extLst>
              <a:ext uri="{FF2B5EF4-FFF2-40B4-BE49-F238E27FC236}">
                <a16:creationId xmlns:a16="http://schemas.microsoft.com/office/drawing/2014/main" id="{C5D463C6-A0F7-44F7-B74C-ADD0ABA1C190}"/>
              </a:ext>
            </a:extLst>
          </p:cNvPr>
          <p:cNvSpPr txBox="1"/>
          <p:nvPr/>
        </p:nvSpPr>
        <p:spPr>
          <a:xfrm>
            <a:off x="1532381" y="2318455"/>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1532381" y="3484654"/>
            <a:ext cx="242374" cy="215444"/>
          </a:xfrm>
          <a:prstGeom prst="rect">
            <a:avLst/>
          </a:prstGeom>
          <a:noFill/>
        </p:spPr>
        <p:txBody>
          <a:bodyPr wrap="non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3076204" y="3591530"/>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4646706" y="3240795"/>
            <a:ext cx="242374" cy="215444"/>
          </a:xfrm>
          <a:prstGeom prst="rect">
            <a:avLst/>
          </a:prstGeom>
          <a:noFill/>
        </p:spPr>
        <p:txBody>
          <a:bodyPr wrap="none" rtlCol="0">
            <a:spAutoFit/>
          </a:bodyPr>
          <a:lstStyle/>
          <a:p>
            <a:r>
              <a:rPr lang="es-MX" sz="800" dirty="0"/>
              <a:t>4</a:t>
            </a:r>
          </a:p>
        </p:txBody>
      </p:sp>
      <p:sp>
        <p:nvSpPr>
          <p:cNvPr id="65" name="CuadroTexto 64">
            <a:extLst>
              <a:ext uri="{FF2B5EF4-FFF2-40B4-BE49-F238E27FC236}">
                <a16:creationId xmlns:a16="http://schemas.microsoft.com/office/drawing/2014/main" id="{75DF6D7E-6102-40C7-9E9D-65316A0C2007}"/>
              </a:ext>
            </a:extLst>
          </p:cNvPr>
          <p:cNvSpPr txBox="1"/>
          <p:nvPr/>
        </p:nvSpPr>
        <p:spPr>
          <a:xfrm>
            <a:off x="4646706" y="4368316"/>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6043858" y="5041533"/>
            <a:ext cx="441510" cy="215444"/>
          </a:xfrm>
          <a:prstGeom prst="rect">
            <a:avLst/>
          </a:prstGeom>
          <a:noFill/>
        </p:spPr>
        <p:txBody>
          <a:bodyPr wrap="square" rtlCol="0">
            <a:spAutoFit/>
          </a:bodyPr>
          <a:lstStyle/>
          <a:p>
            <a:r>
              <a:rPr lang="es-MX" sz="800" dirty="0"/>
              <a:t>7</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993191289"/>
              </p:ext>
            </p:extLst>
          </p:nvPr>
        </p:nvGraphicFramePr>
        <p:xfrm>
          <a:off x="5199484" y="8912203"/>
          <a:ext cx="1293391" cy="370840"/>
        </p:xfrm>
        <a:graphic>
          <a:graphicData uri="http://schemas.openxmlformats.org/drawingml/2006/table">
            <a:tbl>
              <a:tblPr firstRow="1" bandRow="1">
                <a:tableStyleId>{F5AB1C69-6EDB-4FF4-983F-18BD219EF322}</a:tableStyleId>
              </a:tblPr>
              <a:tblGrid>
                <a:gridCol w="12933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18 de 26</a:t>
                      </a:r>
                    </a:p>
                  </a:txBody>
                  <a:tcPr/>
                </a:tc>
                <a:extLst>
                  <a:ext uri="{0D108BD9-81ED-4DB2-BD59-A6C34878D82A}">
                    <a16:rowId xmlns:a16="http://schemas.microsoft.com/office/drawing/2014/main" val="2061326865"/>
                  </a:ext>
                </a:extLst>
              </a:tr>
            </a:tbl>
          </a:graphicData>
        </a:graphic>
      </p:graphicFrame>
      <p:sp>
        <p:nvSpPr>
          <p:cNvPr id="2" name="Diagrama de flujo: proceso 1">
            <a:extLst>
              <a:ext uri="{FF2B5EF4-FFF2-40B4-BE49-F238E27FC236}">
                <a16:creationId xmlns:a16="http://schemas.microsoft.com/office/drawing/2014/main" id="{CEEBDCB2-E796-4E91-974F-8E3E8F961A7D}"/>
              </a:ext>
            </a:extLst>
          </p:cNvPr>
          <p:cNvSpPr/>
          <p:nvPr/>
        </p:nvSpPr>
        <p:spPr bwMode="auto">
          <a:xfrm>
            <a:off x="658682" y="2523422"/>
            <a:ext cx="1321707" cy="84682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Solicita apoyo al personal encargado del módulo de afiliación al seguro popular.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5" name="Diagrama de flujo: proceso 34">
            <a:extLst>
              <a:ext uri="{FF2B5EF4-FFF2-40B4-BE49-F238E27FC236}">
                <a16:creationId xmlns:a16="http://schemas.microsoft.com/office/drawing/2014/main" id="{5FE5481E-18F9-4AD8-AF10-F08FA6B15E25}"/>
              </a:ext>
            </a:extLst>
          </p:cNvPr>
          <p:cNvSpPr/>
          <p:nvPr/>
        </p:nvSpPr>
        <p:spPr bwMode="auto">
          <a:xfrm>
            <a:off x="651141" y="3685982"/>
            <a:ext cx="1328344" cy="151428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latin typeface="Arial" panose="020B0604020202020204" pitchFamily="34" charset="0"/>
                <a:cs typeface="Arial" panose="020B0604020202020204" pitchFamily="34" charset="0"/>
              </a:rPr>
              <a:t>Agenda fecha, hora, lugar y departamento y/o área del Ayuntamiento que se va a afiliar al seguro popular y envía al Presidente para su aprobación. </a:t>
            </a:r>
            <a:endParaRPr lang="es-MX" sz="1000" dirty="0">
              <a:solidFill>
                <a:schemeClr val="tx1"/>
              </a:solidFill>
              <a:latin typeface="Arial" panose="020B0604020202020204" pitchFamily="34" charset="0"/>
              <a:cs typeface="Arial" panose="020B0604020202020204" pitchFamily="34" charset="0"/>
            </a:endParaRPr>
          </a:p>
        </p:txBody>
      </p:sp>
      <p:sp>
        <p:nvSpPr>
          <p:cNvPr id="76" name="Diagrama de flujo: proceso 75">
            <a:extLst>
              <a:ext uri="{FF2B5EF4-FFF2-40B4-BE49-F238E27FC236}">
                <a16:creationId xmlns:a16="http://schemas.microsoft.com/office/drawing/2014/main" id="{AC72F610-2ED9-4CAF-A84A-236DD22C81B9}"/>
              </a:ext>
            </a:extLst>
          </p:cNvPr>
          <p:cNvSpPr/>
          <p:nvPr/>
        </p:nvSpPr>
        <p:spPr bwMode="auto">
          <a:xfrm>
            <a:off x="3648358" y="3432467"/>
            <a:ext cx="1251525" cy="72098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Da a conocer los requisitos al personal interesado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6" name="CuadroTexto 85">
            <a:extLst>
              <a:ext uri="{FF2B5EF4-FFF2-40B4-BE49-F238E27FC236}">
                <a16:creationId xmlns:a16="http://schemas.microsoft.com/office/drawing/2014/main" id="{0EC0F741-C240-444E-AE2C-6CAA6AD22C1E}"/>
              </a:ext>
            </a:extLst>
          </p:cNvPr>
          <p:cNvSpPr txBox="1"/>
          <p:nvPr/>
        </p:nvSpPr>
        <p:spPr>
          <a:xfrm rot="10800000" flipV="1">
            <a:off x="6068192" y="6240588"/>
            <a:ext cx="319134" cy="215444"/>
          </a:xfrm>
          <a:prstGeom prst="rect">
            <a:avLst/>
          </a:prstGeom>
          <a:noFill/>
        </p:spPr>
        <p:txBody>
          <a:bodyPr wrap="square" rtlCol="0">
            <a:spAutoFit/>
          </a:bodyPr>
          <a:lstStyle/>
          <a:p>
            <a:r>
              <a:rPr lang="es-MX" sz="800" dirty="0"/>
              <a:t>8</a:t>
            </a:r>
          </a:p>
        </p:txBody>
      </p:sp>
      <p:cxnSp>
        <p:nvCxnSpPr>
          <p:cNvPr id="92" name="Conector recto de flecha 91">
            <a:extLst>
              <a:ext uri="{FF2B5EF4-FFF2-40B4-BE49-F238E27FC236}">
                <a16:creationId xmlns:a16="http://schemas.microsoft.com/office/drawing/2014/main" id="{E60D94AB-C426-40DC-BCD2-CBC6345B2A04}"/>
              </a:ext>
            </a:extLst>
          </p:cNvPr>
          <p:cNvCxnSpPr>
            <a:cxnSpLocks/>
          </p:cNvCxnSpPr>
          <p:nvPr/>
        </p:nvCxnSpPr>
        <p:spPr bwMode="auto">
          <a:xfrm>
            <a:off x="4289849" y="4153702"/>
            <a:ext cx="0" cy="36004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61" name="CuadroTexto 60">
            <a:extLst>
              <a:ext uri="{FF2B5EF4-FFF2-40B4-BE49-F238E27FC236}">
                <a16:creationId xmlns:a16="http://schemas.microsoft.com/office/drawing/2014/main" id="{AE40CA48-8E4D-4C42-8F2E-E65FA22C8A8E}"/>
              </a:ext>
            </a:extLst>
          </p:cNvPr>
          <p:cNvSpPr txBox="1"/>
          <p:nvPr/>
        </p:nvSpPr>
        <p:spPr>
          <a:xfrm>
            <a:off x="3286683" y="3655185"/>
            <a:ext cx="276038" cy="215444"/>
          </a:xfrm>
          <a:prstGeom prst="rect">
            <a:avLst/>
          </a:prstGeom>
          <a:noFill/>
        </p:spPr>
        <p:txBody>
          <a:bodyPr wrap="none" rtlCol="0">
            <a:spAutoFit/>
          </a:bodyPr>
          <a:lstStyle/>
          <a:p>
            <a:r>
              <a:rPr lang="es-MX" sz="800" dirty="0"/>
              <a:t>Si</a:t>
            </a:r>
          </a:p>
        </p:txBody>
      </p:sp>
      <p:sp>
        <p:nvSpPr>
          <p:cNvPr id="63" name="CuadroTexto 62">
            <a:extLst>
              <a:ext uri="{FF2B5EF4-FFF2-40B4-BE49-F238E27FC236}">
                <a16:creationId xmlns:a16="http://schemas.microsoft.com/office/drawing/2014/main" id="{37AD18A9-1097-4C4C-952C-8871C635FA0F}"/>
              </a:ext>
            </a:extLst>
          </p:cNvPr>
          <p:cNvSpPr txBox="1"/>
          <p:nvPr/>
        </p:nvSpPr>
        <p:spPr>
          <a:xfrm>
            <a:off x="2490398" y="2103011"/>
            <a:ext cx="316112" cy="215444"/>
          </a:xfrm>
          <a:prstGeom prst="rect">
            <a:avLst/>
          </a:prstGeom>
          <a:noFill/>
        </p:spPr>
        <p:txBody>
          <a:bodyPr wrap="none" rtlCol="0">
            <a:spAutoFit/>
          </a:bodyPr>
          <a:lstStyle/>
          <a:p>
            <a:r>
              <a:rPr lang="es-MX" sz="800" dirty="0"/>
              <a:t>No</a:t>
            </a:r>
          </a:p>
        </p:txBody>
      </p:sp>
      <p:cxnSp>
        <p:nvCxnSpPr>
          <p:cNvPr id="64" name="Conector recto de flecha 63">
            <a:extLst>
              <a:ext uri="{FF2B5EF4-FFF2-40B4-BE49-F238E27FC236}">
                <a16:creationId xmlns:a16="http://schemas.microsoft.com/office/drawing/2014/main" id="{A29CC963-285D-4682-9876-4F0C3ACC7DB6}"/>
              </a:ext>
            </a:extLst>
          </p:cNvPr>
          <p:cNvCxnSpPr>
            <a:cxnSpLocks/>
          </p:cNvCxnSpPr>
          <p:nvPr/>
        </p:nvCxnSpPr>
        <p:spPr bwMode="auto">
          <a:xfrm>
            <a:off x="1280591" y="3400204"/>
            <a:ext cx="1" cy="27879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68" name="Diagrama de flujo: terminador 67">
            <a:extLst>
              <a:ext uri="{FF2B5EF4-FFF2-40B4-BE49-F238E27FC236}">
                <a16:creationId xmlns:a16="http://schemas.microsoft.com/office/drawing/2014/main" id="{F5203C7B-FE12-469E-BE7A-F6E45079C4F2}"/>
              </a:ext>
            </a:extLst>
          </p:cNvPr>
          <p:cNvSpPr/>
          <p:nvPr/>
        </p:nvSpPr>
        <p:spPr bwMode="auto">
          <a:xfrm>
            <a:off x="1018187" y="7833685"/>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sp>
        <p:nvSpPr>
          <p:cNvPr id="3" name="Diagrama de flujo: decisión 2">
            <a:extLst>
              <a:ext uri="{FF2B5EF4-FFF2-40B4-BE49-F238E27FC236}">
                <a16:creationId xmlns:a16="http://schemas.microsoft.com/office/drawing/2014/main" id="{2DE4A1F5-48AA-41E1-AA7D-7B3A715A63EB}"/>
              </a:ext>
            </a:extLst>
          </p:cNvPr>
          <p:cNvSpPr/>
          <p:nvPr/>
        </p:nvSpPr>
        <p:spPr bwMode="auto">
          <a:xfrm>
            <a:off x="2223739" y="3685982"/>
            <a:ext cx="1208708" cy="529575"/>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Autoriza</a:t>
            </a:r>
          </a:p>
        </p:txBody>
      </p:sp>
      <p:cxnSp>
        <p:nvCxnSpPr>
          <p:cNvPr id="22" name="Conector recto de flecha 21">
            <a:extLst>
              <a:ext uri="{FF2B5EF4-FFF2-40B4-BE49-F238E27FC236}">
                <a16:creationId xmlns:a16="http://schemas.microsoft.com/office/drawing/2014/main" id="{50D3B257-165F-4CF4-AE88-4BB7EF9A1A89}"/>
              </a:ext>
            </a:extLst>
          </p:cNvPr>
          <p:cNvCxnSpPr>
            <a:cxnSpLocks/>
          </p:cNvCxnSpPr>
          <p:nvPr/>
        </p:nvCxnSpPr>
        <p:spPr bwMode="auto">
          <a:xfrm>
            <a:off x="3415182" y="3950769"/>
            <a:ext cx="233176"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8" name="Diagrama de flujo: proceso 77">
            <a:extLst>
              <a:ext uri="{FF2B5EF4-FFF2-40B4-BE49-F238E27FC236}">
                <a16:creationId xmlns:a16="http://schemas.microsoft.com/office/drawing/2014/main" id="{BC946683-6406-4DEA-A734-18AE8A19D13D}"/>
              </a:ext>
            </a:extLst>
          </p:cNvPr>
          <p:cNvSpPr/>
          <p:nvPr/>
        </p:nvSpPr>
        <p:spPr bwMode="auto">
          <a:xfrm>
            <a:off x="605982" y="6833422"/>
            <a:ext cx="1526874" cy="67227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Entrega manual de derechos y servicios de beneficiarios y póliza de afiliación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96" name="Diagrama de flujo: proceso 95">
            <a:extLst>
              <a:ext uri="{FF2B5EF4-FFF2-40B4-BE49-F238E27FC236}">
                <a16:creationId xmlns:a16="http://schemas.microsoft.com/office/drawing/2014/main" id="{E7034609-800C-413F-AF56-79356F3CB5BD}"/>
              </a:ext>
            </a:extLst>
          </p:cNvPr>
          <p:cNvSpPr/>
          <p:nvPr/>
        </p:nvSpPr>
        <p:spPr bwMode="auto">
          <a:xfrm>
            <a:off x="3591842" y="4535324"/>
            <a:ext cx="1322771" cy="843434"/>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panose="020B0604020202020204" pitchFamily="34" charset="0"/>
                <a:cs typeface="Arial" panose="020B0604020202020204" pitchFamily="34" charset="0"/>
              </a:rPr>
              <a:t>Recibe documentos al personal que se encuentra en el módulo de afiliación al seguro popular.</a:t>
            </a:r>
          </a:p>
        </p:txBody>
      </p:sp>
      <p:cxnSp>
        <p:nvCxnSpPr>
          <p:cNvPr id="107" name="Conector recto de flecha 106">
            <a:extLst>
              <a:ext uri="{FF2B5EF4-FFF2-40B4-BE49-F238E27FC236}">
                <a16:creationId xmlns:a16="http://schemas.microsoft.com/office/drawing/2014/main" id="{05B1AAFF-C943-4422-8E06-B760EEAB4FC8}"/>
              </a:ext>
            </a:extLst>
          </p:cNvPr>
          <p:cNvCxnSpPr>
            <a:cxnSpLocks/>
          </p:cNvCxnSpPr>
          <p:nvPr/>
        </p:nvCxnSpPr>
        <p:spPr bwMode="auto">
          <a:xfrm flipH="1">
            <a:off x="1280590" y="7525177"/>
            <a:ext cx="1" cy="29477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1" name="CuadroTexto 110">
            <a:extLst>
              <a:ext uri="{FF2B5EF4-FFF2-40B4-BE49-F238E27FC236}">
                <a16:creationId xmlns:a16="http://schemas.microsoft.com/office/drawing/2014/main" id="{28E0CADF-3E3D-473B-A243-B882354B62FC}"/>
              </a:ext>
            </a:extLst>
          </p:cNvPr>
          <p:cNvSpPr txBox="1"/>
          <p:nvPr/>
        </p:nvSpPr>
        <p:spPr>
          <a:xfrm rot="10800000" flipV="1">
            <a:off x="1716047" y="6624113"/>
            <a:ext cx="319134" cy="215444"/>
          </a:xfrm>
          <a:prstGeom prst="rect">
            <a:avLst/>
          </a:prstGeom>
          <a:noFill/>
        </p:spPr>
        <p:txBody>
          <a:bodyPr wrap="square" rtlCol="0">
            <a:spAutoFit/>
          </a:bodyPr>
          <a:lstStyle/>
          <a:p>
            <a:r>
              <a:rPr lang="es-MX" sz="800" dirty="0"/>
              <a:t>10</a:t>
            </a:r>
          </a:p>
        </p:txBody>
      </p:sp>
      <p:sp>
        <p:nvSpPr>
          <p:cNvPr id="112" name="CuadroTexto 111">
            <a:extLst>
              <a:ext uri="{FF2B5EF4-FFF2-40B4-BE49-F238E27FC236}">
                <a16:creationId xmlns:a16="http://schemas.microsoft.com/office/drawing/2014/main" id="{41F70F89-7510-486B-9481-6DA031AA653E}"/>
              </a:ext>
            </a:extLst>
          </p:cNvPr>
          <p:cNvSpPr txBox="1"/>
          <p:nvPr/>
        </p:nvSpPr>
        <p:spPr>
          <a:xfrm rot="10800000" flipV="1">
            <a:off x="6042419" y="7397971"/>
            <a:ext cx="319134" cy="215444"/>
          </a:xfrm>
          <a:prstGeom prst="rect">
            <a:avLst/>
          </a:prstGeom>
          <a:noFill/>
        </p:spPr>
        <p:txBody>
          <a:bodyPr wrap="square" rtlCol="0">
            <a:spAutoFit/>
          </a:bodyPr>
          <a:lstStyle/>
          <a:p>
            <a:r>
              <a:rPr lang="es-MX" sz="800" dirty="0"/>
              <a:t>9</a:t>
            </a:r>
          </a:p>
        </p:txBody>
      </p:sp>
      <p:cxnSp>
        <p:nvCxnSpPr>
          <p:cNvPr id="11" name="Conector recto de flecha 10"/>
          <p:cNvCxnSpPr/>
          <p:nvPr/>
        </p:nvCxnSpPr>
        <p:spPr bwMode="auto">
          <a:xfrm>
            <a:off x="1979485" y="3950769"/>
            <a:ext cx="236211"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1" name="Conector angular 20"/>
          <p:cNvCxnSpPr>
            <a:stCxn id="3" idx="0"/>
            <a:endCxn id="9" idx="3"/>
          </p:cNvCxnSpPr>
          <p:nvPr/>
        </p:nvCxnSpPr>
        <p:spPr bwMode="auto">
          <a:xfrm rot="16200000" flipV="1">
            <a:off x="1448998" y="2306886"/>
            <a:ext cx="1669279" cy="1088913"/>
          </a:xfrm>
          <a:prstGeom prst="bentConnector2">
            <a:avLst/>
          </a:prstGeom>
          <a:solidFill>
            <a:schemeClr val="accent1"/>
          </a:solidFill>
          <a:ln w="9525" cap="flat" cmpd="sng" algn="ctr">
            <a:solidFill>
              <a:schemeClr val="tx1"/>
            </a:solidFill>
            <a:prstDash val="solid"/>
            <a:round/>
            <a:headEnd type="none" w="med" len="med"/>
            <a:tailEnd type="triangle"/>
          </a:ln>
          <a:effectLst/>
        </p:spPr>
      </p:cxnSp>
      <p:sp>
        <p:nvSpPr>
          <p:cNvPr id="70" name="CuadroTexto 69">
            <a:extLst>
              <a:ext uri="{FF2B5EF4-FFF2-40B4-BE49-F238E27FC236}">
                <a16:creationId xmlns:a16="http://schemas.microsoft.com/office/drawing/2014/main" id="{41F70F89-7510-486B-9481-6DA031AA653E}"/>
              </a:ext>
            </a:extLst>
          </p:cNvPr>
          <p:cNvSpPr txBox="1"/>
          <p:nvPr/>
        </p:nvSpPr>
        <p:spPr>
          <a:xfrm rot="10800000" flipV="1">
            <a:off x="6105046" y="3792961"/>
            <a:ext cx="319134" cy="215444"/>
          </a:xfrm>
          <a:prstGeom prst="rect">
            <a:avLst/>
          </a:prstGeom>
          <a:noFill/>
        </p:spPr>
        <p:txBody>
          <a:bodyPr wrap="square" rtlCol="0">
            <a:spAutoFit/>
          </a:bodyPr>
          <a:lstStyle/>
          <a:p>
            <a:r>
              <a:rPr lang="es-MX" sz="800" dirty="0"/>
              <a:t>6</a:t>
            </a:r>
          </a:p>
        </p:txBody>
      </p:sp>
      <p:cxnSp>
        <p:nvCxnSpPr>
          <p:cNvPr id="39" name="Conector recto de flecha 38"/>
          <p:cNvCxnSpPr/>
          <p:nvPr/>
        </p:nvCxnSpPr>
        <p:spPr bwMode="auto">
          <a:xfrm flipV="1">
            <a:off x="4899883" y="4543994"/>
            <a:ext cx="299602" cy="579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4" name="Proceso 43"/>
          <p:cNvSpPr/>
          <p:nvPr/>
        </p:nvSpPr>
        <p:spPr bwMode="auto">
          <a:xfrm>
            <a:off x="5199484" y="5268453"/>
            <a:ext cx="1162069" cy="654321"/>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Toma las huellas digitales para el registro de afiliación </a:t>
            </a:r>
          </a:p>
          <a:p>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5" name="Proceso 44"/>
          <p:cNvSpPr/>
          <p:nvPr/>
        </p:nvSpPr>
        <p:spPr bwMode="auto">
          <a:xfrm>
            <a:off x="5199485" y="6467510"/>
            <a:ext cx="1162068" cy="61264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Imprime el formato para verificar datos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6" name="Proceso 45"/>
          <p:cNvSpPr/>
          <p:nvPr/>
        </p:nvSpPr>
        <p:spPr bwMode="auto">
          <a:xfrm>
            <a:off x="5199484" y="7616440"/>
            <a:ext cx="1162069" cy="762442"/>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Pide al interesado que firme la póliza de afiliación </a:t>
            </a:r>
            <a:endParaRPr kumimoji="0" lang="es-MX"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51" name="Conector recto de flecha 50"/>
          <p:cNvCxnSpPr>
            <a:stCxn id="17" idx="2"/>
            <a:endCxn id="44" idx="0"/>
          </p:cNvCxnSpPr>
          <p:nvPr/>
        </p:nvCxnSpPr>
        <p:spPr bwMode="auto">
          <a:xfrm>
            <a:off x="5780519" y="4760006"/>
            <a:ext cx="0" cy="50844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4" name="Conector recto de flecha 53"/>
          <p:cNvCxnSpPr>
            <a:stCxn id="44" idx="2"/>
          </p:cNvCxnSpPr>
          <p:nvPr/>
        </p:nvCxnSpPr>
        <p:spPr bwMode="auto">
          <a:xfrm>
            <a:off x="5780519" y="5922774"/>
            <a:ext cx="0" cy="53325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2" name="Conector recto de flecha 61"/>
          <p:cNvCxnSpPr>
            <a:stCxn id="45" idx="2"/>
          </p:cNvCxnSpPr>
          <p:nvPr/>
        </p:nvCxnSpPr>
        <p:spPr bwMode="auto">
          <a:xfrm flipH="1">
            <a:off x="5780518" y="7080158"/>
            <a:ext cx="1" cy="53325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3" name="Conector angular 72"/>
          <p:cNvCxnSpPr>
            <a:stCxn id="46" idx="1"/>
            <a:endCxn id="78" idx="3"/>
          </p:cNvCxnSpPr>
          <p:nvPr/>
        </p:nvCxnSpPr>
        <p:spPr bwMode="auto">
          <a:xfrm rot="10800000">
            <a:off x="2132856" y="7169559"/>
            <a:ext cx="3066628" cy="828103"/>
          </a:xfrm>
          <a:prstGeom prst="bentConnector3">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88180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AACEBD-3E3A-467E-B43B-3260BEB759CE}"/>
              </a:ext>
            </a:extLst>
          </p:cNvPr>
          <p:cNvSpPr>
            <a:spLocks noChangeArrowheads="1"/>
          </p:cNvSpPr>
          <p:nvPr/>
        </p:nvSpPr>
        <p:spPr bwMode="auto">
          <a:xfrm>
            <a:off x="212304" y="2154952"/>
            <a:ext cx="6264696" cy="643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8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HOJA DE AUTORIZACIÓN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28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sz="1800" b="1" dirty="0">
                <a:solidFill>
                  <a:schemeClr val="bg1">
                    <a:lumMod val="50000"/>
                  </a:schemeClr>
                </a:solidFill>
                <a:ea typeface="Calibri" panose="020F0502020204030204" pitchFamily="34" charset="0"/>
                <a:cs typeface="Arial" panose="020B0604020202020204" pitchFamily="34" charset="0"/>
              </a:rPr>
              <a:t>El Presidente Municipal</a:t>
            </a:r>
            <a:r>
              <a:rPr kumimoji="0" lang="es-MX" altLang="es-MX" sz="18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 del H. Ayuntamiento de Tlatlauquitepec emite el siguiente:</a:t>
            </a: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600" b="1" dirty="0">
              <a:solidFill>
                <a:schemeClr val="bg1">
                  <a:lumMod val="50000"/>
                </a:schemeClr>
              </a:solidFill>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6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2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MANUAL DE PROCEDIMIENTOS DE LA DIRECCION DE SALUD</a:t>
            </a:r>
            <a:r>
              <a:rPr kumimoji="0" lang="es-MX" altLang="es-MX" sz="2200" b="1" i="0" u="none" strike="noStrike" cap="none" normalizeH="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 </a:t>
            </a: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chemeClr val="bg1">
                    <a:lumMod val="50000"/>
                  </a:schemeClr>
                </a:solidFill>
                <a:effectLst/>
                <a:ea typeface="Calibri" panose="020F0502020204030204" pitchFamily="34" charset="0"/>
                <a:cs typeface="Arial" panose="020B0604020202020204" pitchFamily="34" charset="0"/>
              </a:rPr>
              <a:t>Autoriza</a:t>
            </a: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a:ln>
                  <a:noFill/>
                </a:ln>
                <a:solidFill>
                  <a:schemeClr val="bg1">
                    <a:lumMod val="50000"/>
                  </a:schemeClr>
                </a:solidFill>
                <a:effectLst/>
                <a:ea typeface="Calibri" panose="020F0502020204030204" pitchFamily="34" charset="0"/>
                <a:cs typeface="Arial" panose="020B0604020202020204" pitchFamily="34" charset="0"/>
              </a:rPr>
              <a:t>Lic. Porfirio Loeza Aguilar</a:t>
            </a: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sz="1400" b="1"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Presidente Municipal</a:t>
            </a: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ea typeface="Calibri" panose="020F0502020204030204" pitchFamily="34" charset="0"/>
              <a:cs typeface="Arial" panose="020B0604020202020204" pitchFamily="34" charset="0"/>
            </a:endParaRPr>
          </a:p>
          <a:p>
            <a:pPr lvl="0" eaLnBrk="0" hangingPunct="0"/>
            <a:endParaRPr lang="es-MX" altLang="es-MX" sz="1400" dirty="0">
              <a:solidFill>
                <a:schemeClr val="bg1">
                  <a:lumMod val="50000"/>
                </a:schemeClr>
              </a:solidFill>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s-MX" altLang="es-MX" sz="1400" b="1" dirty="0">
                <a:solidFill>
                  <a:schemeClr val="bg1">
                    <a:lumMod val="50000"/>
                  </a:schemeClr>
                </a:solidFill>
                <a:cs typeface="Arial" panose="020B0604020202020204" pitchFamily="34" charset="0"/>
              </a:rPr>
              <a:t>				</a:t>
            </a:r>
          </a:p>
          <a:p>
            <a:pPr marL="0" marR="0" lvl="0" indent="0" algn="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lang="es-MX" altLang="es-MX" sz="1600" b="1" dirty="0" smtClean="0">
                <a:solidFill>
                  <a:schemeClr val="bg1">
                    <a:lumMod val="50000"/>
                  </a:schemeClr>
                </a:solidFill>
                <a:cs typeface="Arial" panose="020B0604020202020204" pitchFamily="34" charset="0"/>
              </a:rPr>
              <a:t>06 DE NOVIEMBRE 2018</a:t>
            </a:r>
            <a:endParaRPr kumimoji="0" lang="es-MX" altLang="es-MX" sz="1600" b="0" i="0" u="none" strike="noStrike" cap="none" normalizeH="0" baseline="0" dirty="0">
              <a:ln>
                <a:noFill/>
              </a:ln>
              <a:solidFill>
                <a:schemeClr val="bg1">
                  <a:lumMod val="50000"/>
                </a:schemeClr>
              </a:solidFill>
              <a:effectLst/>
              <a:latin typeface="Arial" panose="020B0604020202020204" pitchFamily="34" charset="0"/>
            </a:endParaRPr>
          </a:p>
        </p:txBody>
      </p:sp>
      <p:sp>
        <p:nvSpPr>
          <p:cNvPr id="3" name="Line 17">
            <a:extLst>
              <a:ext uri="{FF2B5EF4-FFF2-40B4-BE49-F238E27FC236}">
                <a16:creationId xmlns:a16="http://schemas.microsoft.com/office/drawing/2014/main" id="{D8E2A30C-6912-4EE5-84CD-0E519A56CAD0}"/>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3710437B-B342-44BC-B339-FE5DA976DD7A}"/>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5">
            <a:extLst>
              <a:ext uri="{FF2B5EF4-FFF2-40B4-BE49-F238E27FC236}">
                <a16:creationId xmlns:a16="http://schemas.microsoft.com/office/drawing/2014/main" id="{D9156F93-FEB0-4054-9344-F00B38E7A7A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6">
            <a:extLst>
              <a:ext uri="{FF2B5EF4-FFF2-40B4-BE49-F238E27FC236}">
                <a16:creationId xmlns:a16="http://schemas.microsoft.com/office/drawing/2014/main" id="{6E34649A-9B53-4809-99E4-6AF65FBE878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CuadroTexto 6">
            <a:extLst>
              <a:ext uri="{FF2B5EF4-FFF2-40B4-BE49-F238E27FC236}">
                <a16:creationId xmlns:a16="http://schemas.microsoft.com/office/drawing/2014/main" id="{A17E73D4-79CC-473D-BB0D-E927B7A1D466}"/>
              </a:ext>
            </a:extLst>
          </p:cNvPr>
          <p:cNvSpPr txBox="1"/>
          <p:nvPr/>
        </p:nvSpPr>
        <p:spPr>
          <a:xfrm>
            <a:off x="400458" y="8199792"/>
            <a:ext cx="3118803" cy="338554"/>
          </a:xfrm>
          <a:prstGeom prst="rect">
            <a:avLst/>
          </a:prstGeom>
          <a:noFill/>
        </p:spPr>
        <p:txBody>
          <a:bodyPr wrap="none" rtlCol="0">
            <a:spAutoFit/>
          </a:bodyPr>
          <a:lstStyle/>
          <a:p>
            <a:r>
              <a:rPr lang="es-MX" sz="1600" b="1" dirty="0">
                <a:solidFill>
                  <a:schemeClr val="bg1">
                    <a:lumMod val="50000"/>
                  </a:schemeClr>
                </a:solidFill>
              </a:rPr>
              <a:t>REGISTRO: </a:t>
            </a:r>
            <a:r>
              <a:rPr lang="es-MX" sz="1600" b="1" dirty="0" smtClean="0">
                <a:solidFill>
                  <a:schemeClr val="bg1">
                    <a:lumMod val="50000"/>
                  </a:schemeClr>
                </a:solidFill>
              </a:rPr>
              <a:t>HATMPDS11-2018</a:t>
            </a:r>
            <a:endParaRPr lang="es-MX" sz="1600" b="1" dirty="0">
              <a:solidFill>
                <a:schemeClr val="bg1">
                  <a:lumMod val="50000"/>
                </a:schemeClr>
              </a:solidFill>
            </a:endParaRPr>
          </a:p>
        </p:txBody>
      </p:sp>
      <p:pic>
        <p:nvPicPr>
          <p:cNvPr id="8" name="Picture 2077" descr="Resultado de imagen para ayuntamiento de tlatlauquitepec">
            <a:hlinkClick r:id="rId2"/>
            <a:extLst>
              <a:ext uri="{FF2B5EF4-FFF2-40B4-BE49-F238E27FC236}">
                <a16:creationId xmlns:a16="http://schemas.microsoft.com/office/drawing/2014/main" id="{704B104E-536B-4C03-8E6D-D96CC606AD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49" y="312821"/>
            <a:ext cx="1584425" cy="170960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845DFF10-DDE9-4260-B4BB-56590F00F611}"/>
              </a:ext>
            </a:extLst>
          </p:cNvPr>
          <p:cNvSpPr txBox="1"/>
          <p:nvPr/>
        </p:nvSpPr>
        <p:spPr>
          <a:xfrm>
            <a:off x="3549549" y="6345184"/>
            <a:ext cx="2786560" cy="1138773"/>
          </a:xfrm>
          <a:prstGeom prst="rect">
            <a:avLst/>
          </a:prstGeom>
          <a:noFill/>
        </p:spPr>
        <p:txBody>
          <a:bodyPr wrap="square" rtlCol="0">
            <a:spAutoFit/>
          </a:bodyPr>
          <a:lstStyle/>
          <a:p>
            <a:pPr lvl="0" eaLnBrk="0" hangingPunct="0"/>
            <a:r>
              <a:rPr lang="es-MX" altLang="es-MX" sz="1400" dirty="0">
                <a:solidFill>
                  <a:schemeClr val="bg1">
                    <a:lumMod val="50000"/>
                  </a:schemeClr>
                </a:solidFill>
              </a:rPr>
              <a:t>Recibe</a:t>
            </a: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C. Edith Martínez Hilario </a:t>
            </a:r>
            <a:endParaRPr lang="es-MX" altLang="es-MX" sz="1400" dirty="0">
              <a:solidFill>
                <a:schemeClr val="bg1">
                  <a:lumMod val="50000"/>
                </a:schemeClr>
              </a:solidFill>
            </a:endParaRP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Directora de Salud</a:t>
            </a:r>
          </a:p>
          <a:p>
            <a:pPr lvl="0" eaLnBrk="0" hangingPunct="0"/>
            <a:endParaRPr lang="es-MX" altLang="es-MX" sz="1400" b="1" dirty="0">
              <a:solidFill>
                <a:schemeClr val="bg1">
                  <a:lumMod val="50000"/>
                </a:schemeClr>
              </a:solidFill>
              <a:ea typeface="Calibri" panose="020F0502020204030204" pitchFamily="34" charset="0"/>
              <a:cs typeface="Arial" panose="020B0604020202020204" pitchFamily="34" charset="0"/>
            </a:endParaRPr>
          </a:p>
          <a:p>
            <a:endParaRPr lang="es-MX" dirty="0"/>
          </a:p>
        </p:txBody>
      </p:sp>
      <p:sp>
        <p:nvSpPr>
          <p:cNvPr id="10" name="CuadroTexto 9">
            <a:extLst>
              <a:ext uri="{FF2B5EF4-FFF2-40B4-BE49-F238E27FC236}">
                <a16:creationId xmlns:a16="http://schemas.microsoft.com/office/drawing/2014/main" id="{10C52DDC-21A6-455B-8277-5B1D46079A18}"/>
              </a:ext>
            </a:extLst>
          </p:cNvPr>
          <p:cNvSpPr txBox="1"/>
          <p:nvPr/>
        </p:nvSpPr>
        <p:spPr>
          <a:xfrm>
            <a:off x="404810" y="6345184"/>
            <a:ext cx="3120924" cy="923330"/>
          </a:xfrm>
          <a:prstGeom prst="rect">
            <a:avLst/>
          </a:prstGeom>
          <a:noFill/>
        </p:spPr>
        <p:txBody>
          <a:bodyPr wrap="square" rtlCol="0">
            <a:spAutoFit/>
          </a:bodyPr>
          <a:lstStyle/>
          <a:p>
            <a:pPr lvl="0" eaLnBrk="0" hangingPunct="0"/>
            <a:r>
              <a:rPr lang="es-MX" altLang="es-MX" sz="1400" dirty="0">
                <a:solidFill>
                  <a:schemeClr val="bg1">
                    <a:lumMod val="50000"/>
                  </a:schemeClr>
                </a:solidFill>
              </a:rPr>
              <a:t>Supervisó</a:t>
            </a: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C. Doroteo </a:t>
            </a:r>
            <a:r>
              <a:rPr lang="es-MX" altLang="es-MX" sz="1400" b="1" dirty="0" smtClean="0">
                <a:solidFill>
                  <a:schemeClr val="bg1">
                    <a:lumMod val="50000"/>
                  </a:schemeClr>
                </a:solidFill>
                <a:ea typeface="Calibri" panose="020F0502020204030204" pitchFamily="34" charset="0"/>
                <a:cs typeface="Arial" panose="020B0604020202020204" pitchFamily="34" charset="0"/>
              </a:rPr>
              <a:t>Zerafín </a:t>
            </a:r>
            <a:r>
              <a:rPr lang="es-MX" altLang="es-MX" sz="1400" b="1" dirty="0">
                <a:solidFill>
                  <a:schemeClr val="bg1">
                    <a:lumMod val="50000"/>
                  </a:schemeClr>
                </a:solidFill>
                <a:ea typeface="Calibri" panose="020F0502020204030204" pitchFamily="34" charset="0"/>
                <a:cs typeface="Arial" panose="020B0604020202020204" pitchFamily="34" charset="0"/>
              </a:rPr>
              <a:t>Mirón Ordoñez</a:t>
            </a:r>
            <a:endParaRPr lang="es-MX" altLang="es-MX" sz="1400" dirty="0">
              <a:solidFill>
                <a:schemeClr val="bg1">
                  <a:lumMod val="50000"/>
                </a:schemeClr>
              </a:solidFill>
            </a:endParaRPr>
          </a:p>
          <a:p>
            <a:pPr lvl="0" eaLnBrk="0" hangingPunct="0"/>
            <a:r>
              <a:rPr lang="es-MX" altLang="es-MX" sz="1400" b="1" dirty="0">
                <a:solidFill>
                  <a:schemeClr val="bg1">
                    <a:lumMod val="50000"/>
                  </a:schemeClr>
                </a:solidFill>
                <a:ea typeface="Calibri" panose="020F0502020204030204" pitchFamily="34" charset="0"/>
                <a:cs typeface="Arial" panose="020B0604020202020204" pitchFamily="34" charset="0"/>
              </a:rPr>
              <a:t>Contralor Municipal</a:t>
            </a:r>
          </a:p>
          <a:p>
            <a:endParaRPr lang="es-MX" dirty="0"/>
          </a:p>
        </p:txBody>
      </p:sp>
    </p:spTree>
    <p:extLst>
      <p:ext uri="{BB962C8B-B14F-4D97-AF65-F5344CB8AC3E}">
        <p14:creationId xmlns:p14="http://schemas.microsoft.com/office/powerpoint/2010/main" val="951313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1246495"/>
          </a:xfrm>
          <a:prstGeom prst="rect">
            <a:avLst/>
          </a:prstGeom>
          <a:noFill/>
        </p:spPr>
        <p:txBody>
          <a:bodyPr wrap="square" rtlCol="0">
            <a:spAutoFit/>
          </a:bodyPr>
          <a:lstStyle/>
          <a:p>
            <a:r>
              <a:rPr lang="es-MX" sz="1400" b="1" dirty="0"/>
              <a:t>4.5 </a:t>
            </a:r>
          </a:p>
          <a:p>
            <a:endParaRPr lang="es-MX" sz="1400" b="1" dirty="0"/>
          </a:p>
          <a:p>
            <a:pPr algn="just">
              <a:spcBef>
                <a:spcPts val="600"/>
              </a:spcBef>
              <a:spcAft>
                <a:spcPts val="600"/>
              </a:spcAft>
            </a:pPr>
            <a:r>
              <a:rPr lang="es-MX" sz="1400" b="1" dirty="0"/>
              <a:t>Nombre del procedimiento: </a:t>
            </a:r>
            <a:r>
              <a:rPr lang="es-MX" sz="1400" dirty="0"/>
              <a:t> </a:t>
            </a:r>
            <a:r>
              <a:rPr lang="es-MX" sz="1400" dirty="0">
                <a:ea typeface="Calibri" panose="020F0502020204030204" pitchFamily="34" charset="0"/>
                <a:cs typeface="Arial" panose="020B0604020202020204" pitchFamily="34" charset="0"/>
              </a:rPr>
              <a:t>Realización de Semanas Nacionales de Salud y Conmemoración de Días Nacionales e Internacionales de Salud.</a:t>
            </a: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3429873145"/>
              </p:ext>
            </p:extLst>
          </p:nvPr>
        </p:nvGraphicFramePr>
        <p:xfrm>
          <a:off x="510169" y="2989250"/>
          <a:ext cx="5915024" cy="1097280"/>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Aplicar las vacunas que necesitan los menores de 5 años para completar el esquema básico, así como las que se administran de forma complementaria a los adolescentes, adultos y la aplicación de flúor.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	</a:t>
                      </a: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1617733512"/>
              </p:ext>
            </p:extLst>
          </p:nvPr>
        </p:nvGraphicFramePr>
        <p:xfrm>
          <a:off x="528128" y="4110236"/>
          <a:ext cx="5915024" cy="2334324"/>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s-MX" sz="1200" dirty="0">
                          <a:effectLst/>
                          <a:latin typeface="Arial" panose="020B0604020202020204" pitchFamily="34" charset="0"/>
                          <a:cs typeface="Arial" panose="020B0604020202020204" pitchFamily="34" charset="0"/>
                        </a:rPr>
                        <a:t>1.- Este procedimiento es de observancia general para todo el personal de la Dirección de Salud que brinde atención al público.  </a:t>
                      </a:r>
                    </a:p>
                    <a:p>
                      <a:pPr algn="just">
                        <a:lnSpc>
                          <a:spcPct val="107000"/>
                        </a:lnSpc>
                        <a:spcAft>
                          <a:spcPts val="0"/>
                        </a:spcAft>
                      </a:pPr>
                      <a:r>
                        <a:rPr lang="es-MX" sz="1200" dirty="0">
                          <a:effectLst/>
                          <a:latin typeface="Arial" panose="020B0604020202020204" pitchFamily="34" charset="0"/>
                          <a:cs typeface="Arial" panose="020B0604020202020204" pitchFamily="34" charset="0"/>
                        </a:rPr>
                        <a:t>2.- El personal adscrito a la Dirección de Salud Municipal debe brindar un trato amable y servicial, con ética y cordialidad en todo momento. </a:t>
                      </a:r>
                    </a:p>
                    <a:p>
                      <a:pPr algn="just">
                        <a:lnSpc>
                          <a:spcPct val="107000"/>
                        </a:lnSpc>
                        <a:spcAft>
                          <a:spcPts val="0"/>
                        </a:spcAft>
                      </a:pPr>
                      <a:r>
                        <a:rPr lang="es-MX" sz="1200" dirty="0">
                          <a:effectLst/>
                          <a:latin typeface="Arial" panose="020B0604020202020204" pitchFamily="34" charset="0"/>
                          <a:cs typeface="Arial" panose="020B0604020202020204" pitchFamily="34" charset="0"/>
                        </a:rPr>
                        <a:t>3.- Todo servicio que se otorga en la Dirección de Salud Municipal es de carácter gratuito, por lo que ningún servidor público adscrito a ella debe recibir ninguna remuneración en especie o en efectivo por los servicios otorgados.</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2062901707"/>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278330951"/>
              </p:ext>
            </p:extLst>
          </p:nvPr>
        </p:nvGraphicFramePr>
        <p:xfrm>
          <a:off x="5085184" y="8912203"/>
          <a:ext cx="1407691" cy="370840"/>
        </p:xfrm>
        <a:graphic>
          <a:graphicData uri="http://schemas.openxmlformats.org/drawingml/2006/table">
            <a:tbl>
              <a:tblPr firstRow="1" bandRow="1">
                <a:tableStyleId>{F5AB1C69-6EDB-4FF4-983F-18BD219EF322}</a:tableStyleId>
              </a:tblPr>
              <a:tblGrid>
                <a:gridCol w="14076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19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551575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4282880323"/>
              </p:ext>
            </p:extLst>
          </p:nvPr>
        </p:nvGraphicFramePr>
        <p:xfrm>
          <a:off x="536990" y="2166020"/>
          <a:ext cx="5820407" cy="4760568"/>
        </p:xfrm>
        <a:graphic>
          <a:graphicData uri="http://schemas.openxmlformats.org/drawingml/2006/table">
            <a:tbl>
              <a:tblPr firstRow="1" bandRow="1">
                <a:tableStyleId>{5940675A-B579-460E-94D1-54222C63F5DA}</a:tableStyleId>
              </a:tblPr>
              <a:tblGrid>
                <a:gridCol w="635831">
                  <a:extLst>
                    <a:ext uri="{9D8B030D-6E8A-4147-A177-3AD203B41FA5}">
                      <a16:colId xmlns:a16="http://schemas.microsoft.com/office/drawing/2014/main" val="2446579786"/>
                    </a:ext>
                  </a:extLst>
                </a:gridCol>
                <a:gridCol w="1526453">
                  <a:extLst>
                    <a:ext uri="{9D8B030D-6E8A-4147-A177-3AD203B41FA5}">
                      <a16:colId xmlns:a16="http://schemas.microsoft.com/office/drawing/2014/main" val="3043753496"/>
                    </a:ext>
                  </a:extLst>
                </a:gridCol>
                <a:gridCol w="3658123">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403779">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Presidente</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Municipal</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oficios de las diferentes dependencias de salud gobierno solicitando apoyo en insumos (lonas, lunch, pinta de bardas y obsequios). 	</a:t>
                      </a:r>
                    </a:p>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	</a:t>
                      </a:r>
                    </a:p>
                  </a:txBody>
                  <a:tcPr marL="68580" marR="68580" marT="0" marB="0"/>
                </a:tc>
                <a:extLst>
                  <a:ext uri="{0D108BD9-81ED-4DB2-BD59-A6C34878D82A}">
                    <a16:rowId xmlns:a16="http://schemas.microsoft.com/office/drawing/2014/main" val="736362764"/>
                  </a:ext>
                </a:extLst>
              </a:tr>
              <a:tr h="320331">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  </a:t>
                      </a:r>
                    </a:p>
                  </a:txBody>
                  <a:tcPr marL="68580" marR="68580" marT="0" marB="0"/>
                </a:tc>
                <a:tc>
                  <a:txBody>
                    <a:bodyPr/>
                    <a:lstStyle/>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Acude al llamado de autoridades de jurisdicción N° 5 para organizar la semana nacional de salud y días internacionales. 	</a:t>
                      </a:r>
                    </a:p>
                  </a:txBody>
                  <a:tcPr marL="68580" marR="68580" marT="0" marB="0"/>
                </a:tc>
                <a:extLst>
                  <a:ext uri="{0D108BD9-81ED-4DB2-BD59-A6C34878D82A}">
                    <a16:rowId xmlns:a16="http://schemas.microsoft.com/office/drawing/2014/main" val="10002"/>
                  </a:ext>
                </a:extLst>
              </a:tr>
              <a:tr h="63091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Coordina con las diferentes dependencias de gobierno la participación y apoyo para llevar a cabo la semana nacional de salud y días internacionales. 	</a:t>
                      </a:r>
                    </a:p>
                  </a:txBody>
                  <a:tcPr marL="68580" marR="68580" marT="0" marB="0"/>
                </a:tc>
                <a:extLst>
                  <a:ext uri="{0D108BD9-81ED-4DB2-BD59-A6C34878D82A}">
                    <a16:rowId xmlns:a16="http://schemas.microsoft.com/office/drawing/2014/main" val="3657339292"/>
                  </a:ext>
                </a:extLst>
              </a:tr>
              <a:tr h="64807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r>
                        <a:rPr lang="es-MX" sz="1200" dirty="0">
                          <a:latin typeface="Arial" panose="020B0604020202020204" pitchFamily="34" charset="0"/>
                          <a:cs typeface="Arial" panose="020B0604020202020204" pitchFamily="34" charset="0"/>
                        </a:rPr>
                        <a:t>Auxiliar</a:t>
                      </a:r>
                      <a:r>
                        <a:rPr lang="es-MX" sz="1200" baseline="0" dirty="0">
                          <a:latin typeface="Arial" panose="020B0604020202020204" pitchFamily="34" charset="0"/>
                          <a:cs typeface="Arial" panose="020B0604020202020204" pitchFamily="34" charset="0"/>
                        </a:rPr>
                        <a:t> </a:t>
                      </a:r>
                      <a:endParaRPr lang="es-MX" sz="1200" dirty="0">
                        <a:latin typeface="Arial" panose="020B0604020202020204" pitchFamily="34" charset="0"/>
                        <a:cs typeface="Arial" panose="020B0604020202020204" pitchFamily="34"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Solicita los insumos necesarios al departamento de Adquisiciones del H. Ayuntamiento y oficios correspondientes. 	</a:t>
                      </a:r>
                    </a:p>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	</a:t>
                      </a:r>
                    </a:p>
                  </a:txBody>
                  <a:tcPr marL="68580" marR="68580" marT="0" marB="0"/>
                </a:tc>
                <a:extLst>
                  <a:ext uri="{0D108BD9-81ED-4DB2-BD59-A6C34878D82A}">
                    <a16:rowId xmlns:a16="http://schemas.microsoft.com/office/drawing/2014/main" val="1473386933"/>
                  </a:ext>
                </a:extLst>
              </a:tr>
              <a:tr h="21602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Realiza la semana nacional de salud o días internacionales y elabora el reporte de actividades correspondiente. 	</a:t>
                      </a:r>
                    </a:p>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	</a:t>
                      </a:r>
                    </a:p>
                  </a:txBody>
                  <a:tcPr marL="68580" marR="68580" marT="0" marB="0"/>
                </a:tc>
                <a:extLst>
                  <a:ext uri="{0D108BD9-81ED-4DB2-BD59-A6C34878D82A}">
                    <a16:rowId xmlns:a16="http://schemas.microsoft.com/office/drawing/2014/main" val="1863288757"/>
                  </a:ext>
                </a:extLst>
              </a:tr>
              <a:tr h="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Archiva reporte y evidencias.</a:t>
                      </a:r>
                      <a:r>
                        <a:rPr lang="es-MX" sz="1200" baseline="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3963205"/>
                  </a:ext>
                </a:extLst>
              </a:tr>
              <a:tr h="585957">
                <a:tc gridSpan="3">
                  <a:txBody>
                    <a:bodyPr/>
                    <a:lstStyle/>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DEL PROCEDIMIENTO</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57043"/>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8" y="1353103"/>
            <a:ext cx="5820407" cy="738664"/>
          </a:xfrm>
          <a:prstGeom prst="rect">
            <a:avLst/>
          </a:prstGeom>
          <a:noFill/>
        </p:spPr>
        <p:txBody>
          <a:bodyPr wrap="square" rtlCol="0">
            <a:spAutoFit/>
          </a:bodyPr>
          <a:lstStyle/>
          <a:p>
            <a:pPr algn="just"/>
            <a:r>
              <a:rPr lang="es-MX" sz="1400" b="1" dirty="0"/>
              <a:t>Nombre del Procedimiento: </a:t>
            </a:r>
            <a:r>
              <a:rPr lang="es-MX" sz="1400" dirty="0">
                <a:ea typeface="Calibri" panose="020F0502020204030204" pitchFamily="34" charset="0"/>
                <a:cs typeface="Arial" panose="020B0604020202020204" pitchFamily="34" charset="0"/>
              </a:rPr>
              <a:t>Realización de Semanas Nacionales de Salud y Conmemoración de Días Nacionales e Internacionales de Salud.</a:t>
            </a:r>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1111618869"/>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3264575854"/>
              </p:ext>
            </p:extLst>
          </p:nvPr>
        </p:nvGraphicFramePr>
        <p:xfrm>
          <a:off x="5157192" y="8912203"/>
          <a:ext cx="1335683" cy="370840"/>
        </p:xfrm>
        <a:graphic>
          <a:graphicData uri="http://schemas.openxmlformats.org/drawingml/2006/table">
            <a:tbl>
              <a:tblPr firstRow="1" bandRow="1">
                <a:tableStyleId>{F5AB1C69-6EDB-4FF4-983F-18BD219EF322}</a:tableStyleId>
              </a:tblPr>
              <a:tblGrid>
                <a:gridCol w="1335683">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20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2276706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648749080"/>
              </p:ext>
            </p:extLst>
          </p:nvPr>
        </p:nvGraphicFramePr>
        <p:xfrm>
          <a:off x="548677" y="767832"/>
          <a:ext cx="5904656" cy="716280"/>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505799">
                <a:tc>
                  <a:txBody>
                    <a:bodyPr/>
                    <a:lstStyle/>
                    <a:p>
                      <a:pPr algn="just">
                        <a:spcBef>
                          <a:spcPts val="600"/>
                        </a:spcBef>
                        <a:spcAft>
                          <a:spcPts val="600"/>
                        </a:spcAft>
                      </a:pPr>
                      <a:r>
                        <a:rPr lang="es-MX" sz="1200" dirty="0">
                          <a:solidFill>
                            <a:schemeClr val="tx1"/>
                          </a:solidFill>
                          <a:latin typeface="Arial" panose="020B0604020202020204" pitchFamily="34" charset="0"/>
                          <a:cs typeface="Arial" panose="020B0604020202020204" pitchFamily="34" charset="0"/>
                        </a:rPr>
                        <a:t>Diagrama de Flujo: Procedimiento para la </a:t>
                      </a:r>
                      <a:r>
                        <a:rPr lang="es-MX" sz="1200" dirty="0">
                          <a:solidFill>
                            <a:schemeClr val="tx1"/>
                          </a:solidFill>
                          <a:latin typeface="Arial" panose="020B0604020202020204" pitchFamily="34" charset="0"/>
                          <a:ea typeface="Calibri" panose="020F0502020204030204" pitchFamily="34" charset="0"/>
                          <a:cs typeface="Arial" panose="020B0604020202020204" pitchFamily="34" charset="0"/>
                        </a:rPr>
                        <a:t>Realización de Semanas Nacionales de Salud y Conmemoración de Días Nacionales e Internacionales de Salud.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solidFill>
                          <a:srgbClr val="000000"/>
                        </a:solidFill>
                        <a:ea typeface="Calibri" panose="020F0502020204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26828688"/>
              </p:ext>
            </p:extLst>
          </p:nvPr>
        </p:nvGraphicFramePr>
        <p:xfrm>
          <a:off x="553771" y="1328945"/>
          <a:ext cx="5904648" cy="389612"/>
        </p:xfrm>
        <a:graphic>
          <a:graphicData uri="http://schemas.openxmlformats.org/drawingml/2006/table">
            <a:tbl>
              <a:tblPr firstRow="1" bandRow="1">
                <a:tableStyleId>{F5AB1C69-6EDB-4FF4-983F-18BD219EF322}</a:tableStyleId>
              </a:tblPr>
              <a:tblGrid>
                <a:gridCol w="1935949">
                  <a:extLst>
                    <a:ext uri="{9D8B030D-6E8A-4147-A177-3AD203B41FA5}">
                      <a16:colId xmlns:a16="http://schemas.microsoft.com/office/drawing/2014/main" val="3531676926"/>
                    </a:ext>
                  </a:extLst>
                </a:gridCol>
                <a:gridCol w="2032745">
                  <a:extLst>
                    <a:ext uri="{9D8B030D-6E8A-4147-A177-3AD203B41FA5}">
                      <a16:colId xmlns:a16="http://schemas.microsoft.com/office/drawing/2014/main" val="4179167614"/>
                    </a:ext>
                  </a:extLst>
                </a:gridCol>
                <a:gridCol w="1935954">
                  <a:extLst>
                    <a:ext uri="{9D8B030D-6E8A-4147-A177-3AD203B41FA5}">
                      <a16:colId xmlns:a16="http://schemas.microsoft.com/office/drawing/2014/main" val="245987141"/>
                    </a:ext>
                  </a:extLst>
                </a:gridCol>
              </a:tblGrid>
              <a:tr h="389612">
                <a:tc>
                  <a:txBody>
                    <a:bodyPr/>
                    <a:lstStyle/>
                    <a:p>
                      <a:pPr algn="ctr"/>
                      <a:r>
                        <a:rPr lang="es-MX" sz="1100" b="0" dirty="0">
                          <a:solidFill>
                            <a:schemeClr val="tx1"/>
                          </a:solidFill>
                          <a:latin typeface="Arial" panose="020B0604020202020204" pitchFamily="34" charset="0"/>
                          <a:cs typeface="Arial" panose="020B0604020202020204" pitchFamily="34" charset="0"/>
                        </a:rPr>
                        <a:t>Presidente</a:t>
                      </a:r>
                      <a:r>
                        <a:rPr lang="es-MX" sz="1100" b="0" baseline="0" dirty="0">
                          <a:solidFill>
                            <a:schemeClr val="tx1"/>
                          </a:solidFill>
                          <a:latin typeface="Arial" panose="020B0604020202020204" pitchFamily="34" charset="0"/>
                          <a:cs typeface="Arial" panose="020B0604020202020204" pitchFamily="34" charset="0"/>
                        </a:rPr>
                        <a:t> Municipal </a:t>
                      </a:r>
                      <a:endParaRPr lang="es-MX"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r>
                        <a:rPr lang="es-MX" sz="1100" b="0" dirty="0">
                          <a:solidFill>
                            <a:schemeClr val="tx1"/>
                          </a:solidFill>
                          <a:latin typeface="Arial" panose="020B0604020202020204" pitchFamily="34" charset="0"/>
                          <a:cs typeface="Arial" panose="020B0604020202020204" pitchFamily="34" charset="0"/>
                        </a:rPr>
                        <a:t>Directora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100" b="0" dirty="0">
                          <a:solidFill>
                            <a:schemeClr val="tx1"/>
                          </a:solidFill>
                          <a:latin typeface="Arial" panose="020B0604020202020204" pitchFamily="34" charset="0"/>
                          <a:cs typeface="Arial" panose="020B0604020202020204" pitchFamily="34" charset="0"/>
                        </a:rPr>
                        <a:t>Auxiliar de Salud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705082762"/>
              </p:ext>
            </p:extLst>
          </p:nvPr>
        </p:nvGraphicFramePr>
        <p:xfrm>
          <a:off x="548677" y="1733972"/>
          <a:ext cx="5904648" cy="6776411"/>
        </p:xfrm>
        <a:graphic>
          <a:graphicData uri="http://schemas.openxmlformats.org/drawingml/2006/table">
            <a:tbl>
              <a:tblPr firstRow="1" bandRow="1">
                <a:tableStyleId>{F5AB1C69-6EDB-4FF4-983F-18BD219EF322}</a:tableStyleId>
              </a:tblPr>
              <a:tblGrid>
                <a:gridCol w="1944219">
                  <a:extLst>
                    <a:ext uri="{9D8B030D-6E8A-4147-A177-3AD203B41FA5}">
                      <a16:colId xmlns:a16="http://schemas.microsoft.com/office/drawing/2014/main" val="3531676926"/>
                    </a:ext>
                  </a:extLst>
                </a:gridCol>
                <a:gridCol w="2016224">
                  <a:extLst>
                    <a:ext uri="{9D8B030D-6E8A-4147-A177-3AD203B41FA5}">
                      <a16:colId xmlns:a16="http://schemas.microsoft.com/office/drawing/2014/main" val="4179167614"/>
                    </a:ext>
                  </a:extLst>
                </a:gridCol>
                <a:gridCol w="1944205">
                  <a:extLst>
                    <a:ext uri="{9D8B030D-6E8A-4147-A177-3AD203B41FA5}">
                      <a16:colId xmlns:a16="http://schemas.microsoft.com/office/drawing/2014/main" val="2350135489"/>
                    </a:ext>
                  </a:extLst>
                </a:gridCol>
              </a:tblGrid>
              <a:tr h="6776411">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1075814" y="2073155"/>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6" name="Diagrama de flujo: proceso 15">
            <a:extLst>
              <a:ext uri="{FF2B5EF4-FFF2-40B4-BE49-F238E27FC236}">
                <a16:creationId xmlns:a16="http://schemas.microsoft.com/office/drawing/2014/main" id="{930BB352-B89D-45ED-965F-59101D8FA374}"/>
              </a:ext>
            </a:extLst>
          </p:cNvPr>
          <p:cNvSpPr/>
          <p:nvPr/>
        </p:nvSpPr>
        <p:spPr bwMode="auto">
          <a:xfrm>
            <a:off x="2658237" y="2717942"/>
            <a:ext cx="1725410" cy="93697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latin typeface="Arial" panose="020B0604020202020204" pitchFamily="34" charset="0"/>
                <a:cs typeface="Arial" panose="020B0604020202020204" pitchFamily="34" charset="0"/>
              </a:rPr>
              <a:t>Acude al llamado de autoridades de jurisdicción N° 5 para organizar la semana nacional de salud y días internacionales. </a:t>
            </a:r>
            <a:endParaRPr lang="es-MX" sz="1000" dirty="0">
              <a:solidFill>
                <a:schemeClr val="tx1"/>
              </a:solidFill>
              <a:latin typeface="Arial" panose="020B0604020202020204" pitchFamily="34" charset="0"/>
              <a:cs typeface="Arial" panose="020B0604020202020204" pitchFamily="34" charset="0"/>
            </a:endParaRP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4594118" y="4081640"/>
            <a:ext cx="1774353" cy="88487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Solicita los insumos al departamento de Adquisiciones del H. Ayuntamiento y oficios correspondientes. </a:t>
            </a:r>
          </a:p>
        </p:txBody>
      </p:sp>
      <p:cxnSp>
        <p:nvCxnSpPr>
          <p:cNvPr id="25" name="Conector recto de flecha 24">
            <a:extLst>
              <a:ext uri="{FF2B5EF4-FFF2-40B4-BE49-F238E27FC236}">
                <a16:creationId xmlns:a16="http://schemas.microsoft.com/office/drawing/2014/main" id="{42BFA1D8-2F92-4D6E-8A4D-DB5221DA683F}"/>
              </a:ext>
            </a:extLst>
          </p:cNvPr>
          <p:cNvCxnSpPr>
            <a:cxnSpLocks/>
          </p:cNvCxnSpPr>
          <p:nvPr/>
        </p:nvCxnSpPr>
        <p:spPr bwMode="auto">
          <a:xfrm>
            <a:off x="1533014" y="2380464"/>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5" name="CuadroTexto 54">
            <a:extLst>
              <a:ext uri="{FF2B5EF4-FFF2-40B4-BE49-F238E27FC236}">
                <a16:creationId xmlns:a16="http://schemas.microsoft.com/office/drawing/2014/main" id="{C5D463C6-A0F7-44F7-B74C-ADD0ABA1C190}"/>
              </a:ext>
            </a:extLst>
          </p:cNvPr>
          <p:cNvSpPr txBox="1"/>
          <p:nvPr/>
        </p:nvSpPr>
        <p:spPr>
          <a:xfrm>
            <a:off x="2127550" y="2540484"/>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4093932" y="2540484"/>
            <a:ext cx="200150" cy="215444"/>
          </a:xfrm>
          <a:prstGeom prst="rect">
            <a:avLst/>
          </a:prstGeom>
          <a:noFill/>
        </p:spPr>
        <p:txBody>
          <a:bodyPr wrap="squar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4042683" y="4120038"/>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6087717" y="3892496"/>
            <a:ext cx="242374" cy="215444"/>
          </a:xfrm>
          <a:prstGeom prst="rect">
            <a:avLst/>
          </a:prstGeom>
          <a:noFill/>
        </p:spPr>
        <p:txBody>
          <a:bodyPr wrap="none" rtlCol="0">
            <a:spAutoFit/>
          </a:bodyPr>
          <a:lstStyle/>
          <a:p>
            <a:r>
              <a:rPr lang="es-MX" sz="8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6074091" y="6964984"/>
            <a:ext cx="269626" cy="215444"/>
          </a:xfrm>
          <a:prstGeom prst="rect">
            <a:avLst/>
          </a:prstGeom>
          <a:noFill/>
        </p:spPr>
        <p:txBody>
          <a:bodyPr wrap="square" rtlCol="0">
            <a:spAutoFit/>
          </a:bodyPr>
          <a:lstStyle/>
          <a:p>
            <a:r>
              <a:rPr lang="es-MX" sz="800" dirty="0"/>
              <a:t>6</a:t>
            </a:r>
          </a:p>
        </p:txBody>
      </p:sp>
      <p:sp>
        <p:nvSpPr>
          <p:cNvPr id="65" name="CuadroTexto 64">
            <a:extLst>
              <a:ext uri="{FF2B5EF4-FFF2-40B4-BE49-F238E27FC236}">
                <a16:creationId xmlns:a16="http://schemas.microsoft.com/office/drawing/2014/main" id="{75DF6D7E-6102-40C7-9E9D-65316A0C2007}"/>
              </a:ext>
            </a:extLst>
          </p:cNvPr>
          <p:cNvSpPr txBox="1"/>
          <p:nvPr/>
        </p:nvSpPr>
        <p:spPr>
          <a:xfrm>
            <a:off x="4072820" y="5974298"/>
            <a:ext cx="242374" cy="215444"/>
          </a:xfrm>
          <a:prstGeom prst="rect">
            <a:avLst/>
          </a:prstGeom>
          <a:noFill/>
        </p:spPr>
        <p:txBody>
          <a:bodyPr wrap="none" rtlCol="0">
            <a:spAutoFit/>
          </a:bodyPr>
          <a:lstStyle/>
          <a:p>
            <a:r>
              <a:rPr lang="es-MX" sz="800" dirty="0"/>
              <a:t>5</a:t>
            </a:r>
          </a:p>
        </p:txBody>
      </p:sp>
      <p:pic>
        <p:nvPicPr>
          <p:cNvPr id="49" name="Picture 2077" descr="Resultado de imagen para ayuntamiento de tlatlauquitepec">
            <a:hlinkClick r:id="rId3"/>
            <a:extLst>
              <a:ext uri="{FF2B5EF4-FFF2-40B4-BE49-F238E27FC236}">
                <a16:creationId xmlns:a16="http://schemas.microsoft.com/office/drawing/2014/main" id="{8F414887-28F1-4C47-B21D-A96C0F6264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4217422788"/>
              </p:ext>
            </p:extLst>
          </p:nvPr>
        </p:nvGraphicFramePr>
        <p:xfrm>
          <a:off x="5203142" y="8912203"/>
          <a:ext cx="1289734" cy="370840"/>
        </p:xfrm>
        <a:graphic>
          <a:graphicData uri="http://schemas.openxmlformats.org/drawingml/2006/table">
            <a:tbl>
              <a:tblPr firstRow="1" bandRow="1">
                <a:tableStyleId>{F5AB1C69-6EDB-4FF4-983F-18BD219EF322}</a:tableStyleId>
              </a:tblPr>
              <a:tblGrid>
                <a:gridCol w="1289734">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21 de 26</a:t>
                      </a:r>
                    </a:p>
                  </a:txBody>
                  <a:tcPr/>
                </a:tc>
                <a:extLst>
                  <a:ext uri="{0D108BD9-81ED-4DB2-BD59-A6C34878D82A}">
                    <a16:rowId xmlns:a16="http://schemas.microsoft.com/office/drawing/2014/main" val="2061326865"/>
                  </a:ext>
                </a:extLst>
              </a:tr>
            </a:tbl>
          </a:graphicData>
        </a:graphic>
      </p:graphicFrame>
      <p:sp>
        <p:nvSpPr>
          <p:cNvPr id="2" name="Diagrama de flujo: proceso 1">
            <a:extLst>
              <a:ext uri="{FF2B5EF4-FFF2-40B4-BE49-F238E27FC236}">
                <a16:creationId xmlns:a16="http://schemas.microsoft.com/office/drawing/2014/main" id="{CEEBDCB2-E796-4E91-974F-8E3E8F961A7D}"/>
              </a:ext>
            </a:extLst>
          </p:cNvPr>
          <p:cNvSpPr/>
          <p:nvPr/>
        </p:nvSpPr>
        <p:spPr bwMode="auto">
          <a:xfrm>
            <a:off x="670309" y="2706061"/>
            <a:ext cx="1725411" cy="747653"/>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Recibe oficios de las diferentes dependencias de salud gobierno solicitando apoyo. </a:t>
            </a:r>
            <a:r>
              <a:rPr lang="es-MX" sz="1000" dirty="0"/>
              <a:t>	</a:t>
            </a:r>
          </a:p>
        </p:txBody>
      </p:sp>
      <p:sp>
        <p:nvSpPr>
          <p:cNvPr id="35" name="Diagrama de flujo: proceso 34">
            <a:extLst>
              <a:ext uri="{FF2B5EF4-FFF2-40B4-BE49-F238E27FC236}">
                <a16:creationId xmlns:a16="http://schemas.microsoft.com/office/drawing/2014/main" id="{5FE5481E-18F9-4AD8-AF10-F08FA6B15E25}"/>
              </a:ext>
            </a:extLst>
          </p:cNvPr>
          <p:cNvSpPr/>
          <p:nvPr/>
        </p:nvSpPr>
        <p:spPr bwMode="auto">
          <a:xfrm>
            <a:off x="2634338" y="4356949"/>
            <a:ext cx="1725409" cy="1130227"/>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es-MX" sz="1000" dirty="0">
                <a:latin typeface="Arial" panose="020B0604020202020204" pitchFamily="34" charset="0"/>
                <a:cs typeface="Arial" panose="020B0604020202020204" pitchFamily="34" charset="0"/>
              </a:rPr>
              <a:t>Coordina con las diferentes dependencias de Gobierno la participación y apoyo para llevar a cabo la semana nacional de salud y días internacionales.</a:t>
            </a:r>
          </a:p>
          <a:p>
            <a:pPr algn="just"/>
            <a:r>
              <a:rPr lang="es-MX" sz="1000" dirty="0">
                <a:latin typeface="Arial" panose="020B0604020202020204" pitchFamily="34" charset="0"/>
                <a:cs typeface="Arial" panose="020B0604020202020204" pitchFamily="34" charset="0"/>
              </a:rPr>
              <a:t> </a:t>
            </a:r>
            <a:endParaRPr lang="es-MX" sz="1000" dirty="0">
              <a:solidFill>
                <a:schemeClr val="tx1"/>
              </a:solidFill>
              <a:latin typeface="Arial" panose="020B0604020202020204" pitchFamily="34" charset="0"/>
              <a:cs typeface="Arial" panose="020B0604020202020204" pitchFamily="34" charset="0"/>
            </a:endParaRPr>
          </a:p>
        </p:txBody>
      </p:sp>
      <p:sp>
        <p:nvSpPr>
          <p:cNvPr id="76" name="Diagrama de flujo: proceso 75">
            <a:extLst>
              <a:ext uri="{FF2B5EF4-FFF2-40B4-BE49-F238E27FC236}">
                <a16:creationId xmlns:a16="http://schemas.microsoft.com/office/drawing/2014/main" id="{AC72F610-2ED9-4CAF-A84A-236DD22C81B9}"/>
              </a:ext>
            </a:extLst>
          </p:cNvPr>
          <p:cNvSpPr/>
          <p:nvPr/>
        </p:nvSpPr>
        <p:spPr bwMode="auto">
          <a:xfrm>
            <a:off x="2610670" y="6145850"/>
            <a:ext cx="1744341" cy="440479"/>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latin typeface="Arial" panose="020B0604020202020204" pitchFamily="34" charset="0"/>
                <a:cs typeface="Arial" panose="020B0604020202020204" pitchFamily="34" charset="0"/>
              </a:rPr>
              <a:t>Realiza evento y elabora reporte de actividades </a:t>
            </a:r>
            <a:endParaRPr lang="es-MX" sz="1000" dirty="0">
              <a:solidFill>
                <a:schemeClr val="tx1"/>
              </a:solidFill>
              <a:latin typeface="Arial" panose="020B0604020202020204" pitchFamily="34" charset="0"/>
              <a:cs typeface="Arial" panose="020B0604020202020204" pitchFamily="34" charset="0"/>
            </a:endParaRPr>
          </a:p>
        </p:txBody>
      </p:sp>
      <p:cxnSp>
        <p:nvCxnSpPr>
          <p:cNvPr id="47" name="Conector recto de flecha 46">
            <a:extLst>
              <a:ext uri="{FF2B5EF4-FFF2-40B4-BE49-F238E27FC236}">
                <a16:creationId xmlns:a16="http://schemas.microsoft.com/office/drawing/2014/main" id="{DC97ACF8-C319-45FF-9613-AA34D69860BE}"/>
              </a:ext>
            </a:extLst>
          </p:cNvPr>
          <p:cNvCxnSpPr>
            <a:cxnSpLocks/>
          </p:cNvCxnSpPr>
          <p:nvPr/>
        </p:nvCxnSpPr>
        <p:spPr bwMode="auto">
          <a:xfrm>
            <a:off x="3497042" y="3672329"/>
            <a:ext cx="0" cy="67113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68" name="Diagrama de flujo: terminador 67">
            <a:extLst>
              <a:ext uri="{FF2B5EF4-FFF2-40B4-BE49-F238E27FC236}">
                <a16:creationId xmlns:a16="http://schemas.microsoft.com/office/drawing/2014/main" id="{F5203C7B-FE12-469E-BE7A-F6E45079C4F2}"/>
              </a:ext>
            </a:extLst>
          </p:cNvPr>
          <p:cNvSpPr/>
          <p:nvPr/>
        </p:nvSpPr>
        <p:spPr bwMode="auto">
          <a:xfrm>
            <a:off x="5203141" y="8008945"/>
            <a:ext cx="524805"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Fin</a:t>
            </a:r>
          </a:p>
        </p:txBody>
      </p:sp>
      <p:cxnSp>
        <p:nvCxnSpPr>
          <p:cNvPr id="107" name="Conector recto de flecha 106">
            <a:extLst>
              <a:ext uri="{FF2B5EF4-FFF2-40B4-BE49-F238E27FC236}">
                <a16:creationId xmlns:a16="http://schemas.microsoft.com/office/drawing/2014/main" id="{05B1AAFF-C943-4422-8E06-B760EEAB4FC8}"/>
              </a:ext>
            </a:extLst>
          </p:cNvPr>
          <p:cNvCxnSpPr>
            <a:cxnSpLocks/>
          </p:cNvCxnSpPr>
          <p:nvPr/>
        </p:nvCxnSpPr>
        <p:spPr bwMode="auto">
          <a:xfrm flipH="1">
            <a:off x="5465544" y="7714504"/>
            <a:ext cx="1" cy="29477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4" name="Conector recto de flecha 43">
            <a:extLst>
              <a:ext uri="{FF2B5EF4-FFF2-40B4-BE49-F238E27FC236}">
                <a16:creationId xmlns:a16="http://schemas.microsoft.com/office/drawing/2014/main" id="{71265D3C-7815-46CB-ACFB-4DB304F154B0}"/>
              </a:ext>
            </a:extLst>
          </p:cNvPr>
          <p:cNvCxnSpPr/>
          <p:nvPr/>
        </p:nvCxnSpPr>
        <p:spPr bwMode="auto">
          <a:xfrm>
            <a:off x="4341593" y="4754065"/>
            <a:ext cx="252525" cy="520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1" name="Diagrama de flujo: almacenamiento interno 50">
            <a:extLst>
              <a:ext uri="{FF2B5EF4-FFF2-40B4-BE49-F238E27FC236}">
                <a16:creationId xmlns:a16="http://schemas.microsoft.com/office/drawing/2014/main" id="{1E4055A9-F192-4D83-81FC-9CAA182265A6}"/>
              </a:ext>
            </a:extLst>
          </p:cNvPr>
          <p:cNvSpPr/>
          <p:nvPr/>
        </p:nvSpPr>
        <p:spPr bwMode="auto">
          <a:xfrm>
            <a:off x="4562616" y="7180428"/>
            <a:ext cx="1805855" cy="504056"/>
          </a:xfrm>
          <a:prstGeom prst="flowChartInternalStorage">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Archiva reporte y evidencias</a:t>
            </a:r>
          </a:p>
        </p:txBody>
      </p:sp>
      <p:cxnSp>
        <p:nvCxnSpPr>
          <p:cNvPr id="19" name="Conector recto de flecha 18"/>
          <p:cNvCxnSpPr/>
          <p:nvPr/>
        </p:nvCxnSpPr>
        <p:spPr bwMode="auto">
          <a:xfrm>
            <a:off x="2395720" y="3059155"/>
            <a:ext cx="26251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4" name="Conector angular 23"/>
          <p:cNvCxnSpPr>
            <a:stCxn id="17" idx="2"/>
            <a:endCxn id="76" idx="3"/>
          </p:cNvCxnSpPr>
          <p:nvPr/>
        </p:nvCxnSpPr>
        <p:spPr bwMode="auto">
          <a:xfrm rot="5400000">
            <a:off x="4218363" y="5103158"/>
            <a:ext cx="1399580" cy="1126284"/>
          </a:xfrm>
          <a:prstGeom prst="bentConnector2">
            <a:avLst/>
          </a:prstGeom>
          <a:solidFill>
            <a:schemeClr val="accent1"/>
          </a:solidFill>
          <a:ln w="9525" cap="flat" cmpd="sng" algn="ctr">
            <a:solidFill>
              <a:schemeClr val="tx1"/>
            </a:solidFill>
            <a:prstDash val="solid"/>
            <a:round/>
            <a:headEnd type="none" w="med" len="med"/>
            <a:tailEnd type="triangle"/>
          </a:ln>
          <a:effectLst/>
        </p:spPr>
      </p:cxnSp>
      <p:cxnSp>
        <p:nvCxnSpPr>
          <p:cNvPr id="27" name="Conector angular 26"/>
          <p:cNvCxnSpPr>
            <a:stCxn id="76" idx="2"/>
          </p:cNvCxnSpPr>
          <p:nvPr/>
        </p:nvCxnSpPr>
        <p:spPr bwMode="auto">
          <a:xfrm rot="16200000" flipH="1">
            <a:off x="3599665" y="6469504"/>
            <a:ext cx="846127" cy="1079775"/>
          </a:xfrm>
          <a:prstGeom prst="bentConnector2">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202121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Line 17">
            <a:extLst>
              <a:ext uri="{FF2B5EF4-FFF2-40B4-BE49-F238E27FC236}">
                <a16:creationId xmlns:a16="http://schemas.microsoft.com/office/drawing/2014/main" id="{CCC65B19-3D39-4595-B43F-3F8B72C4C58A}"/>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4252BA1A-442A-4C96-BAA8-0C7A64931180}"/>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5">
            <a:extLst>
              <a:ext uri="{FF2B5EF4-FFF2-40B4-BE49-F238E27FC236}">
                <a16:creationId xmlns:a16="http://schemas.microsoft.com/office/drawing/2014/main" id="{3DB75DBF-EC42-49C4-90FF-91E2513FA22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6">
            <a:extLst>
              <a:ext uri="{FF2B5EF4-FFF2-40B4-BE49-F238E27FC236}">
                <a16:creationId xmlns:a16="http://schemas.microsoft.com/office/drawing/2014/main" id="{40A4A71D-5214-47A7-9160-74CB26C05B29}"/>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 name="CuadroTexto 1">
            <a:extLst>
              <a:ext uri="{FF2B5EF4-FFF2-40B4-BE49-F238E27FC236}">
                <a16:creationId xmlns:a16="http://schemas.microsoft.com/office/drawing/2014/main" id="{EC5DCBCE-53F0-4411-B2FC-E8E67258317A}"/>
              </a:ext>
            </a:extLst>
          </p:cNvPr>
          <p:cNvSpPr txBox="1"/>
          <p:nvPr/>
        </p:nvSpPr>
        <p:spPr>
          <a:xfrm>
            <a:off x="2825435" y="3787159"/>
            <a:ext cx="1340431" cy="523220"/>
          </a:xfrm>
          <a:prstGeom prst="rect">
            <a:avLst/>
          </a:prstGeom>
          <a:noFill/>
        </p:spPr>
        <p:txBody>
          <a:bodyPr wrap="none" rtlCol="0">
            <a:spAutoFit/>
          </a:bodyPr>
          <a:lstStyle/>
          <a:p>
            <a:r>
              <a:rPr lang="es-MX" sz="1400" b="1" dirty="0"/>
              <a:t>6.</a:t>
            </a:r>
          </a:p>
          <a:p>
            <a:r>
              <a:rPr lang="es-MX" sz="1400" b="1" dirty="0"/>
              <a:t>SIMBOLOGIA</a:t>
            </a:r>
          </a:p>
        </p:txBody>
      </p:sp>
      <p:graphicFrame>
        <p:nvGraphicFramePr>
          <p:cNvPr id="7" name="Tabla 6">
            <a:extLst>
              <a:ext uri="{FF2B5EF4-FFF2-40B4-BE49-F238E27FC236}">
                <a16:creationId xmlns:a16="http://schemas.microsoft.com/office/drawing/2014/main" id="{1B1FF094-004E-45EB-9757-55956564F1BD}"/>
              </a:ext>
            </a:extLst>
          </p:cNvPr>
          <p:cNvGraphicFramePr>
            <a:graphicFrameLocks noGrp="1"/>
          </p:cNvGraphicFramePr>
          <p:nvPr>
            <p:extLst>
              <p:ext uri="{D42A27DB-BD31-4B8C-83A1-F6EECF244321}">
                <p14:modId xmlns:p14="http://schemas.microsoft.com/office/powerpoint/2010/main" val="3720063814"/>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8" name="Picture 2077" descr="Resultado de imagen para ayuntamiento de tlatlauquitepec">
            <a:hlinkClick r:id="rId2"/>
            <a:extLst>
              <a:ext uri="{FF2B5EF4-FFF2-40B4-BE49-F238E27FC236}">
                <a16:creationId xmlns:a16="http://schemas.microsoft.com/office/drawing/2014/main" id="{2DEADEC9-4D2F-4E20-85D0-4C00551A93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a 8">
            <a:extLst>
              <a:ext uri="{FF2B5EF4-FFF2-40B4-BE49-F238E27FC236}">
                <a16:creationId xmlns:a16="http://schemas.microsoft.com/office/drawing/2014/main" id="{42F85283-D1DD-458A-B0DC-7B1E93453CB8}"/>
              </a:ext>
            </a:extLst>
          </p:cNvPr>
          <p:cNvGraphicFramePr>
            <a:graphicFrameLocks noGrp="1"/>
          </p:cNvGraphicFramePr>
          <p:nvPr>
            <p:extLst>
              <p:ext uri="{D42A27DB-BD31-4B8C-83A1-F6EECF244321}">
                <p14:modId xmlns:p14="http://schemas.microsoft.com/office/powerpoint/2010/main" val="392041944"/>
              </p:ext>
            </p:extLst>
          </p:nvPr>
        </p:nvGraphicFramePr>
        <p:xfrm>
          <a:off x="4941168" y="8912203"/>
          <a:ext cx="1551707" cy="370840"/>
        </p:xfrm>
        <a:graphic>
          <a:graphicData uri="http://schemas.openxmlformats.org/drawingml/2006/table">
            <a:tbl>
              <a:tblPr firstRow="1" bandRow="1">
                <a:tableStyleId>{F5AB1C69-6EDB-4FF4-983F-18BD219EF322}</a:tableStyleId>
              </a:tblPr>
              <a:tblGrid>
                <a:gridCol w="1551707">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22 de 26</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52" name="AutoShape 8">
            <a:extLst>
              <a:ext uri="{FF2B5EF4-FFF2-40B4-BE49-F238E27FC236}">
                <a16:creationId xmlns:a16="http://schemas.microsoft.com/office/drawing/2014/main" id="{37ECB7D8-6FB9-44C4-8687-B58A7C03E649}"/>
              </a:ext>
            </a:extLst>
          </p:cNvPr>
          <p:cNvSpPr>
            <a:spLocks noChangeArrowheads="1"/>
          </p:cNvSpPr>
          <p:nvPr/>
        </p:nvSpPr>
        <p:spPr bwMode="auto">
          <a:xfrm>
            <a:off x="964704" y="3068825"/>
            <a:ext cx="1195387" cy="533400"/>
          </a:xfrm>
          <a:prstGeom prst="flowChartProcess">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53" name="AutoShape 9">
            <a:extLst>
              <a:ext uri="{FF2B5EF4-FFF2-40B4-BE49-F238E27FC236}">
                <a16:creationId xmlns:a16="http://schemas.microsoft.com/office/drawing/2014/main" id="{35A73776-19EF-4AA1-9A0B-28031303618A}"/>
              </a:ext>
            </a:extLst>
          </p:cNvPr>
          <p:cNvSpPr>
            <a:spLocks noChangeArrowheads="1"/>
          </p:cNvSpPr>
          <p:nvPr/>
        </p:nvSpPr>
        <p:spPr bwMode="auto">
          <a:xfrm>
            <a:off x="1040904" y="4135625"/>
            <a:ext cx="1119187" cy="685800"/>
          </a:xfrm>
          <a:prstGeom prst="flowChartDocument">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54" name="Text Box 10">
            <a:extLst>
              <a:ext uri="{FF2B5EF4-FFF2-40B4-BE49-F238E27FC236}">
                <a16:creationId xmlns:a16="http://schemas.microsoft.com/office/drawing/2014/main" id="{38A32B93-EC6A-4B88-9154-753688DBE7F1}"/>
              </a:ext>
            </a:extLst>
          </p:cNvPr>
          <p:cNvSpPr txBox="1">
            <a:spLocks noChangeArrowheads="1"/>
          </p:cNvSpPr>
          <p:nvPr/>
        </p:nvSpPr>
        <p:spPr bwMode="auto">
          <a:xfrm>
            <a:off x="2564904" y="3068825"/>
            <a:ext cx="3505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Este símbolo representa la operación o la ACTIVIDAD que se lleva a cabo en un procedimiento, describiéndola dentro del símbolo en forma breve y cuidando que el verbo se conjugue en tiempo presente.</a:t>
            </a:r>
          </a:p>
        </p:txBody>
      </p:sp>
      <p:sp>
        <p:nvSpPr>
          <p:cNvPr id="185355" name="Text Box 11">
            <a:extLst>
              <a:ext uri="{FF2B5EF4-FFF2-40B4-BE49-F238E27FC236}">
                <a16:creationId xmlns:a16="http://schemas.microsoft.com/office/drawing/2014/main" id="{5011D599-B7F8-42B4-B940-93001233C62C}"/>
              </a:ext>
            </a:extLst>
          </p:cNvPr>
          <p:cNvSpPr txBox="1">
            <a:spLocks noChangeArrowheads="1"/>
          </p:cNvSpPr>
          <p:nvPr/>
        </p:nvSpPr>
        <p:spPr bwMode="auto">
          <a:xfrm>
            <a:off x="2564904" y="4135625"/>
            <a:ext cx="35052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símbolo DOCUMENTO representa cualquier tipo de documento que entre, se utilice, se envíe, se reciba, se genere o salga del procedimiento.  Se incluirán las copias que sean utilizadas.</a:t>
            </a:r>
          </a:p>
        </p:txBody>
      </p:sp>
      <p:sp>
        <p:nvSpPr>
          <p:cNvPr id="185356" name="Text Box 12">
            <a:extLst>
              <a:ext uri="{FF2B5EF4-FFF2-40B4-BE49-F238E27FC236}">
                <a16:creationId xmlns:a16="http://schemas.microsoft.com/office/drawing/2014/main" id="{43623F84-5378-4312-85E8-C2B4D7DEF01B}"/>
              </a:ext>
            </a:extLst>
          </p:cNvPr>
          <p:cNvSpPr txBox="1">
            <a:spLocks noChangeArrowheads="1"/>
          </p:cNvSpPr>
          <p:nvPr/>
        </p:nvSpPr>
        <p:spPr bwMode="auto">
          <a:xfrm>
            <a:off x="2539504" y="5358000"/>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DIRECCIÓN DE FLUJO o línea de unión, conecta los símbolos señalando el orden en que se deben realizar las distintas operaciones.</a:t>
            </a:r>
          </a:p>
        </p:txBody>
      </p:sp>
      <p:grpSp>
        <p:nvGrpSpPr>
          <p:cNvPr id="185357" name="Group 13">
            <a:extLst>
              <a:ext uri="{FF2B5EF4-FFF2-40B4-BE49-F238E27FC236}">
                <a16:creationId xmlns:a16="http://schemas.microsoft.com/office/drawing/2014/main" id="{FD53AD3D-6F8E-4A43-A564-5776D48042EF}"/>
              </a:ext>
            </a:extLst>
          </p:cNvPr>
          <p:cNvGrpSpPr>
            <a:grpSpLocks/>
          </p:cNvGrpSpPr>
          <p:nvPr/>
        </p:nvGrpSpPr>
        <p:grpSpPr bwMode="auto">
          <a:xfrm>
            <a:off x="1040904" y="5354825"/>
            <a:ext cx="1119187" cy="609600"/>
            <a:chOff x="720" y="3600"/>
            <a:chExt cx="768" cy="432"/>
          </a:xfrm>
        </p:grpSpPr>
        <p:sp>
          <p:nvSpPr>
            <p:cNvPr id="185358" name="Line 14">
              <a:extLst>
                <a:ext uri="{FF2B5EF4-FFF2-40B4-BE49-F238E27FC236}">
                  <a16:creationId xmlns:a16="http://schemas.microsoft.com/office/drawing/2014/main" id="{9844221F-594B-441F-AE1B-81F463FEBC69}"/>
                </a:ext>
              </a:extLst>
            </p:cNvPr>
            <p:cNvSpPr>
              <a:spLocks noChangeShapeType="1"/>
            </p:cNvSpPr>
            <p:nvPr/>
          </p:nvSpPr>
          <p:spPr bwMode="auto">
            <a:xfrm>
              <a:off x="816" y="3648"/>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59" name="Line 15">
              <a:extLst>
                <a:ext uri="{FF2B5EF4-FFF2-40B4-BE49-F238E27FC236}">
                  <a16:creationId xmlns:a16="http://schemas.microsoft.com/office/drawing/2014/main" id="{D18A4BCF-B3DF-4FD3-AE24-A3BF5D677A4D}"/>
                </a:ext>
              </a:extLst>
            </p:cNvPr>
            <p:cNvSpPr>
              <a:spLocks noChangeShapeType="1"/>
            </p:cNvSpPr>
            <p:nvPr/>
          </p:nvSpPr>
          <p:spPr bwMode="auto">
            <a:xfrm flipH="1">
              <a:off x="768" y="3984"/>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60" name="Line 16">
              <a:extLst>
                <a:ext uri="{FF2B5EF4-FFF2-40B4-BE49-F238E27FC236}">
                  <a16:creationId xmlns:a16="http://schemas.microsoft.com/office/drawing/2014/main" id="{9319ABE4-7219-4EAE-A1D9-A46070E77905}"/>
                </a:ext>
              </a:extLst>
            </p:cNvPr>
            <p:cNvSpPr>
              <a:spLocks noChangeShapeType="1"/>
            </p:cNvSpPr>
            <p:nvPr/>
          </p:nvSpPr>
          <p:spPr bwMode="auto">
            <a:xfrm flipV="1">
              <a:off x="720" y="3600"/>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61" name="Line 17">
              <a:extLst>
                <a:ext uri="{FF2B5EF4-FFF2-40B4-BE49-F238E27FC236}">
                  <a16:creationId xmlns:a16="http://schemas.microsoft.com/office/drawing/2014/main" id="{C5EF9A6F-94CE-4B41-BC50-29CFC82E92D7}"/>
                </a:ext>
              </a:extLst>
            </p:cNvPr>
            <p:cNvSpPr>
              <a:spLocks noChangeShapeType="1"/>
            </p:cNvSpPr>
            <p:nvPr/>
          </p:nvSpPr>
          <p:spPr bwMode="auto">
            <a:xfrm>
              <a:off x="1488" y="3648"/>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grpSp>
      <p:sp>
        <p:nvSpPr>
          <p:cNvPr id="185362" name="Rectangle 18">
            <a:extLst>
              <a:ext uri="{FF2B5EF4-FFF2-40B4-BE49-F238E27FC236}">
                <a16:creationId xmlns:a16="http://schemas.microsoft.com/office/drawing/2014/main" id="{013DDF6D-8FC2-4830-A486-B2F8AD348E3E}"/>
              </a:ext>
            </a:extLst>
          </p:cNvPr>
          <p:cNvSpPr>
            <a:spLocks noChangeArrowheads="1"/>
          </p:cNvSpPr>
          <p:nvPr/>
        </p:nvSpPr>
        <p:spPr bwMode="auto">
          <a:xfrm>
            <a:off x="1366812" y="1418526"/>
            <a:ext cx="4098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20" tIns="45810" rIns="9162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b="1" dirty="0">
                <a:latin typeface="BinnerD" pitchFamily="34" charset="0"/>
              </a:rPr>
              <a:t>SIMBOLOGÍA UTILIZADA PARA LA ELABORACIÓN DEL DIAGRAMA DE FLUJO DEL PROCEDIMIENTO</a:t>
            </a:r>
          </a:p>
        </p:txBody>
      </p:sp>
      <p:sp>
        <p:nvSpPr>
          <p:cNvPr id="185363" name="Text Box 19">
            <a:extLst>
              <a:ext uri="{FF2B5EF4-FFF2-40B4-BE49-F238E27FC236}">
                <a16:creationId xmlns:a16="http://schemas.microsoft.com/office/drawing/2014/main" id="{843F6816-E424-47FC-B455-CBCFAAFE0E12}"/>
              </a:ext>
            </a:extLst>
          </p:cNvPr>
          <p:cNvSpPr txBox="1">
            <a:spLocks noChangeArrowheads="1"/>
          </p:cNvSpPr>
          <p:nvPr/>
        </p:nvSpPr>
        <p:spPr bwMode="auto">
          <a:xfrm>
            <a:off x="2539504" y="6345425"/>
            <a:ext cx="35052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a:t>El símbolo DECISIÓN o ALTERNATIVA, indica un punto dentro del flujo en que son posibles varias alternativas derivadas de una decisión, es decir, en una situación en la que existen opciones y debe elegirse entre alguna de ellas.  Este símbolo no se enumerará.  Ejemplo: Compra de contado o Compra a crédito.</a:t>
            </a:r>
          </a:p>
        </p:txBody>
      </p:sp>
      <p:sp>
        <p:nvSpPr>
          <p:cNvPr id="185364" name="AutoShape 20">
            <a:extLst>
              <a:ext uri="{FF2B5EF4-FFF2-40B4-BE49-F238E27FC236}">
                <a16:creationId xmlns:a16="http://schemas.microsoft.com/office/drawing/2014/main" id="{5768BCF1-D329-471C-8E9E-2A71F4CCA19D}"/>
              </a:ext>
            </a:extLst>
          </p:cNvPr>
          <p:cNvSpPr>
            <a:spLocks noChangeArrowheads="1"/>
          </p:cNvSpPr>
          <p:nvPr/>
        </p:nvSpPr>
        <p:spPr bwMode="auto">
          <a:xfrm>
            <a:off x="1040904" y="6601013"/>
            <a:ext cx="1066800" cy="887412"/>
          </a:xfrm>
          <a:prstGeom prst="flowChartDecision">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65" name="Text Box 21">
            <a:extLst>
              <a:ext uri="{FF2B5EF4-FFF2-40B4-BE49-F238E27FC236}">
                <a16:creationId xmlns:a16="http://schemas.microsoft.com/office/drawing/2014/main" id="{B7B9A4D7-ADD3-4AE3-88AC-D4E9F073B9D2}"/>
              </a:ext>
            </a:extLst>
          </p:cNvPr>
          <p:cNvSpPr txBox="1">
            <a:spLocks noChangeArrowheads="1"/>
          </p:cNvSpPr>
          <p:nvPr/>
        </p:nvSpPr>
        <p:spPr bwMode="auto">
          <a:xfrm>
            <a:off x="2564904" y="2078225"/>
            <a:ext cx="3505200"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dirty="0"/>
              <a:t>El símbolo Terminal indica el INICIO o la TERMINACIÓN DEL FLUJO, puede ser acción o lugar.  Es necesario escribir dentro del símbolo la palabra “inicio” o “final”.</a:t>
            </a:r>
          </a:p>
        </p:txBody>
      </p:sp>
      <p:sp>
        <p:nvSpPr>
          <p:cNvPr id="185366" name="AutoShape 22">
            <a:extLst>
              <a:ext uri="{FF2B5EF4-FFF2-40B4-BE49-F238E27FC236}">
                <a16:creationId xmlns:a16="http://schemas.microsoft.com/office/drawing/2014/main" id="{E15BC10F-4ACD-4744-BCBE-865FABE97EB7}"/>
              </a:ext>
            </a:extLst>
          </p:cNvPr>
          <p:cNvSpPr>
            <a:spLocks noChangeArrowheads="1"/>
          </p:cNvSpPr>
          <p:nvPr/>
        </p:nvSpPr>
        <p:spPr bwMode="auto">
          <a:xfrm>
            <a:off x="964704" y="2154425"/>
            <a:ext cx="1295400" cy="446088"/>
          </a:xfrm>
          <a:prstGeom prst="flowChartTerminator">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 name="Line 14">
            <a:extLst>
              <a:ext uri="{FF2B5EF4-FFF2-40B4-BE49-F238E27FC236}">
                <a16:creationId xmlns:a16="http://schemas.microsoft.com/office/drawing/2014/main" id="{95AFAF03-76FC-44D0-A153-46C8760D56E8}"/>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9" name="Line 17">
            <a:extLst>
              <a:ext uri="{FF2B5EF4-FFF2-40B4-BE49-F238E27FC236}">
                <a16:creationId xmlns:a16="http://schemas.microsoft.com/office/drawing/2014/main" id="{77308CE8-A8C5-4616-8069-B52E2397FF88}"/>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 name="Line 15">
            <a:extLst>
              <a:ext uri="{FF2B5EF4-FFF2-40B4-BE49-F238E27FC236}">
                <a16:creationId xmlns:a16="http://schemas.microsoft.com/office/drawing/2014/main" id="{4DCC914F-B23F-4B22-8D7F-9B9C08EEE76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 name="Line 16">
            <a:extLst>
              <a:ext uri="{FF2B5EF4-FFF2-40B4-BE49-F238E27FC236}">
                <a16:creationId xmlns:a16="http://schemas.microsoft.com/office/drawing/2014/main" id="{E627CF8B-92A7-440C-8B95-CC4266DB6EB7}"/>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23" name="Tabla 22">
            <a:extLst>
              <a:ext uri="{FF2B5EF4-FFF2-40B4-BE49-F238E27FC236}">
                <a16:creationId xmlns:a16="http://schemas.microsoft.com/office/drawing/2014/main" id="{1FC7D0F9-14DE-429D-9727-AF815E5E95DE}"/>
              </a:ext>
            </a:extLst>
          </p:cNvPr>
          <p:cNvGraphicFramePr>
            <a:graphicFrameLocks noGrp="1"/>
          </p:cNvGraphicFramePr>
          <p:nvPr>
            <p:extLst>
              <p:ext uri="{D42A27DB-BD31-4B8C-83A1-F6EECF244321}">
                <p14:modId xmlns:p14="http://schemas.microsoft.com/office/powerpoint/2010/main" val="1807290451"/>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24" name="Picture 2077" descr="Resultado de imagen para ayuntamiento de tlatlauquitepec">
            <a:hlinkClick r:id="rId2"/>
            <a:extLst>
              <a:ext uri="{FF2B5EF4-FFF2-40B4-BE49-F238E27FC236}">
                <a16:creationId xmlns:a16="http://schemas.microsoft.com/office/drawing/2014/main" id="{3D7263C0-18B7-4921-A1A2-833B01207A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a 24">
            <a:extLst>
              <a:ext uri="{FF2B5EF4-FFF2-40B4-BE49-F238E27FC236}">
                <a16:creationId xmlns:a16="http://schemas.microsoft.com/office/drawing/2014/main" id="{F4FEA550-77B8-4321-9D19-026A9F2FB7CA}"/>
              </a:ext>
            </a:extLst>
          </p:cNvPr>
          <p:cNvGraphicFramePr>
            <a:graphicFrameLocks noGrp="1"/>
          </p:cNvGraphicFramePr>
          <p:nvPr>
            <p:extLst>
              <p:ext uri="{D42A27DB-BD31-4B8C-83A1-F6EECF244321}">
                <p14:modId xmlns:p14="http://schemas.microsoft.com/office/powerpoint/2010/main" val="883393431"/>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23 de 26</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1" name="Text Box 3">
            <a:extLst>
              <a:ext uri="{FF2B5EF4-FFF2-40B4-BE49-F238E27FC236}">
                <a16:creationId xmlns:a16="http://schemas.microsoft.com/office/drawing/2014/main" id="{77D274BC-09D7-4DDB-BB61-30797D9476F7}"/>
              </a:ext>
            </a:extLst>
          </p:cNvPr>
          <p:cNvSpPr txBox="1">
            <a:spLocks noChangeArrowheads="1"/>
          </p:cNvSpPr>
          <p:nvPr/>
        </p:nvSpPr>
        <p:spPr bwMode="auto">
          <a:xfrm>
            <a:off x="533400" y="5715000"/>
            <a:ext cx="57912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228600" eaLnBrk="0" hangingPunct="0">
              <a:defRPr sz="1200">
                <a:solidFill>
                  <a:schemeClr val="tx1"/>
                </a:solidFill>
                <a:latin typeface="Arial" panose="020B0604020202020204" pitchFamily="34" charset="0"/>
              </a:defRPr>
            </a:lvl1pPr>
            <a:lvl2pPr marL="742950" indent="-285750" defTabSz="228600" eaLnBrk="0" hangingPunct="0">
              <a:defRPr sz="1200">
                <a:solidFill>
                  <a:schemeClr val="tx1"/>
                </a:solidFill>
                <a:latin typeface="Arial" panose="020B0604020202020204" pitchFamily="34" charset="0"/>
              </a:defRPr>
            </a:lvl2pPr>
            <a:lvl3pPr marL="1139825" indent="-187325" defTabSz="228600" eaLnBrk="0" hangingPunct="0">
              <a:defRPr sz="1200">
                <a:solidFill>
                  <a:schemeClr val="tx1"/>
                </a:solidFill>
                <a:latin typeface="Arial" panose="020B0604020202020204" pitchFamily="34" charset="0"/>
              </a:defRPr>
            </a:lvl3pPr>
            <a:lvl4pPr marL="1600200" indent="-228600" defTabSz="228600" eaLnBrk="0" hangingPunct="0">
              <a:defRPr sz="1200">
                <a:solidFill>
                  <a:schemeClr val="tx1"/>
                </a:solidFill>
                <a:latin typeface="Arial" panose="020B0604020202020204" pitchFamily="34" charset="0"/>
              </a:defRPr>
            </a:lvl4pPr>
            <a:lvl5pPr marL="2057400" indent="-228600" defTabSz="228600" eaLnBrk="0" hangingPunct="0">
              <a:defRPr sz="1200">
                <a:solidFill>
                  <a:schemeClr val="tx1"/>
                </a:solidFill>
                <a:latin typeface="Arial" panose="020B0604020202020204" pitchFamily="34" charset="0"/>
              </a:defRPr>
            </a:lvl5pPr>
            <a:lvl6pPr marL="2514600" indent="-228600" algn="ctr" defTabSz="228600"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228600"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228600"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228600" eaLnBrk="0" fontAlgn="base" hangingPunct="0">
              <a:spcBef>
                <a:spcPct val="0"/>
              </a:spcBef>
              <a:spcAft>
                <a:spcPct val="0"/>
              </a:spcAft>
              <a:defRPr sz="1200">
                <a:solidFill>
                  <a:schemeClr val="tx1"/>
                </a:solidFill>
                <a:latin typeface="Arial" panose="020B0604020202020204" pitchFamily="34" charset="0"/>
              </a:defRPr>
            </a:lvl9pPr>
          </a:lstStyle>
          <a:p>
            <a:pPr lvl="2" algn="just" eaLnBrk="1" hangingPunct="1">
              <a:buFont typeface="Wingdings" panose="05000000000000000000" pitchFamily="2" charset="2"/>
              <a:buChar char="²"/>
            </a:pPr>
            <a:r>
              <a:rPr lang="es-MX" altLang="es-MX">
                <a:cs typeface="Times New Roman" panose="02020603050405020304" pitchFamily="18" charset="0"/>
              </a:rPr>
              <a:t>	Debe usarse éste símbolo para evitar cruce entre líneas del flujo o para llegar a una mejor distribución de los símbolos.</a:t>
            </a:r>
          </a:p>
          <a:p>
            <a:pPr lvl="2" algn="just" eaLnBrk="1" hangingPunct="1">
              <a:buFont typeface="Wingdings" panose="05000000000000000000" pitchFamily="2" charset="2"/>
              <a:buChar char="²"/>
            </a:pPr>
            <a:endParaRPr lang="es-MX" altLang="es-MX">
              <a:cs typeface="Times New Roman" panose="02020603050405020304" pitchFamily="18" charset="0"/>
            </a:endParaRPr>
          </a:p>
          <a:p>
            <a:pPr lvl="2" algn="just" eaLnBrk="1" hangingPunct="1">
              <a:buFont typeface="Wingdings" panose="05000000000000000000" pitchFamily="2" charset="2"/>
              <a:buChar char="²"/>
            </a:pPr>
            <a:r>
              <a:rPr lang="es-MX" altLang="es-MX">
                <a:cs typeface="Times New Roman" panose="02020603050405020304" pitchFamily="18" charset="0"/>
              </a:rPr>
              <a:t>Cada conector debe identificarse con otro cuyo número sea el mismo (el mismo para el envío que para la recepción).</a:t>
            </a:r>
            <a:endParaRPr lang="es-MX" altLang="es-MX">
              <a:cs typeface="Arial" panose="020B0604020202020204" pitchFamily="34" charset="0"/>
            </a:endParaRPr>
          </a:p>
        </p:txBody>
      </p:sp>
      <p:grpSp>
        <p:nvGrpSpPr>
          <p:cNvPr id="186372" name="Group 4">
            <a:extLst>
              <a:ext uri="{FF2B5EF4-FFF2-40B4-BE49-F238E27FC236}">
                <a16:creationId xmlns:a16="http://schemas.microsoft.com/office/drawing/2014/main" id="{4F9D49F8-EC9E-4E46-B657-DFC12F89CFC6}"/>
              </a:ext>
            </a:extLst>
          </p:cNvPr>
          <p:cNvGrpSpPr>
            <a:grpSpLocks/>
          </p:cNvGrpSpPr>
          <p:nvPr/>
        </p:nvGrpSpPr>
        <p:grpSpPr bwMode="auto">
          <a:xfrm>
            <a:off x="2093119" y="7101669"/>
            <a:ext cx="2667000" cy="685800"/>
            <a:chOff x="1392" y="3648"/>
            <a:chExt cx="1680" cy="432"/>
          </a:xfrm>
        </p:grpSpPr>
        <p:sp>
          <p:nvSpPr>
            <p:cNvPr id="186373" name="AutoShape 5">
              <a:extLst>
                <a:ext uri="{FF2B5EF4-FFF2-40B4-BE49-F238E27FC236}">
                  <a16:creationId xmlns:a16="http://schemas.microsoft.com/office/drawing/2014/main" id="{63642C44-7D0A-4186-BE9B-720C5B57C139}"/>
                </a:ext>
              </a:extLst>
            </p:cNvPr>
            <p:cNvSpPr>
              <a:spLocks noChangeArrowheads="1"/>
            </p:cNvSpPr>
            <p:nvPr/>
          </p:nvSpPr>
          <p:spPr bwMode="auto">
            <a:xfrm>
              <a:off x="1968" y="3648"/>
              <a:ext cx="192" cy="192"/>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74" name="AutoShape 6">
              <a:extLst>
                <a:ext uri="{FF2B5EF4-FFF2-40B4-BE49-F238E27FC236}">
                  <a16:creationId xmlns:a16="http://schemas.microsoft.com/office/drawing/2014/main" id="{522C0439-EC27-45CF-8763-FBFA022A09FD}"/>
                </a:ext>
              </a:extLst>
            </p:cNvPr>
            <p:cNvSpPr>
              <a:spLocks noChangeArrowheads="1"/>
            </p:cNvSpPr>
            <p:nvPr/>
          </p:nvSpPr>
          <p:spPr bwMode="auto">
            <a:xfrm>
              <a:off x="2304" y="3648"/>
              <a:ext cx="192" cy="192"/>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75" name="Line 7">
              <a:extLst>
                <a:ext uri="{FF2B5EF4-FFF2-40B4-BE49-F238E27FC236}">
                  <a16:creationId xmlns:a16="http://schemas.microsoft.com/office/drawing/2014/main" id="{89AA577F-490C-4E1A-87F1-70D3CB017101}"/>
                </a:ext>
              </a:extLst>
            </p:cNvPr>
            <p:cNvSpPr>
              <a:spLocks noChangeShapeType="1"/>
            </p:cNvSpPr>
            <p:nvPr/>
          </p:nvSpPr>
          <p:spPr bwMode="auto">
            <a:xfrm flipV="1">
              <a:off x="2064" y="384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6376" name="Line 8">
              <a:extLst>
                <a:ext uri="{FF2B5EF4-FFF2-40B4-BE49-F238E27FC236}">
                  <a16:creationId xmlns:a16="http://schemas.microsoft.com/office/drawing/2014/main" id="{55C2E20B-21B2-4B91-917C-9A4B62A96C21}"/>
                </a:ext>
              </a:extLst>
            </p:cNvPr>
            <p:cNvSpPr>
              <a:spLocks noChangeShapeType="1"/>
            </p:cNvSpPr>
            <p:nvPr/>
          </p:nvSpPr>
          <p:spPr bwMode="auto">
            <a:xfrm>
              <a:off x="2400" y="384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6377" name="Text Box 9">
              <a:extLst>
                <a:ext uri="{FF2B5EF4-FFF2-40B4-BE49-F238E27FC236}">
                  <a16:creationId xmlns:a16="http://schemas.microsoft.com/office/drawing/2014/main" id="{201F5471-91D4-4A69-BA16-8DB43712D4AB}"/>
                </a:ext>
              </a:extLst>
            </p:cNvPr>
            <p:cNvSpPr txBox="1">
              <a:spLocks noChangeArrowheads="1"/>
            </p:cNvSpPr>
            <p:nvPr/>
          </p:nvSpPr>
          <p:spPr bwMode="auto">
            <a:xfrm>
              <a:off x="1920" y="3676"/>
              <a:ext cx="24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sz="1100"/>
                <a:t>  3</a:t>
              </a:r>
            </a:p>
          </p:txBody>
        </p:sp>
        <p:sp>
          <p:nvSpPr>
            <p:cNvPr id="186378" name="Text Box 10">
              <a:extLst>
                <a:ext uri="{FF2B5EF4-FFF2-40B4-BE49-F238E27FC236}">
                  <a16:creationId xmlns:a16="http://schemas.microsoft.com/office/drawing/2014/main" id="{9A19C5A5-AFE4-4345-8CFC-502C885D31F1}"/>
                </a:ext>
              </a:extLst>
            </p:cNvPr>
            <p:cNvSpPr txBox="1">
              <a:spLocks noChangeArrowheads="1"/>
            </p:cNvSpPr>
            <p:nvPr/>
          </p:nvSpPr>
          <p:spPr bwMode="auto">
            <a:xfrm>
              <a:off x="2256" y="3676"/>
              <a:ext cx="24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sz="1100"/>
                <a:t>  3</a:t>
              </a:r>
            </a:p>
          </p:txBody>
        </p:sp>
        <p:sp>
          <p:nvSpPr>
            <p:cNvPr id="186379" name="Text Box 11">
              <a:extLst>
                <a:ext uri="{FF2B5EF4-FFF2-40B4-BE49-F238E27FC236}">
                  <a16:creationId xmlns:a16="http://schemas.microsoft.com/office/drawing/2014/main" id="{F64841F2-F0CE-46C7-A6C6-3A6B51DD1769}"/>
                </a:ext>
              </a:extLst>
            </p:cNvPr>
            <p:cNvSpPr txBox="1">
              <a:spLocks noChangeArrowheads="1"/>
            </p:cNvSpPr>
            <p:nvPr/>
          </p:nvSpPr>
          <p:spPr bwMode="auto">
            <a:xfrm>
              <a:off x="1392" y="3888"/>
              <a:ext cx="5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a:t>(salida)</a:t>
              </a:r>
            </a:p>
          </p:txBody>
        </p:sp>
        <p:sp>
          <p:nvSpPr>
            <p:cNvPr id="186380" name="Text Box 12">
              <a:extLst>
                <a:ext uri="{FF2B5EF4-FFF2-40B4-BE49-F238E27FC236}">
                  <a16:creationId xmlns:a16="http://schemas.microsoft.com/office/drawing/2014/main" id="{D8CAE754-E634-462C-A839-653A801E1C37}"/>
                </a:ext>
              </a:extLst>
            </p:cNvPr>
            <p:cNvSpPr txBox="1">
              <a:spLocks noChangeArrowheads="1"/>
            </p:cNvSpPr>
            <p:nvPr/>
          </p:nvSpPr>
          <p:spPr bwMode="auto">
            <a:xfrm>
              <a:off x="2496" y="3888"/>
              <a:ext cx="5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a:t>(entrada)</a:t>
              </a:r>
            </a:p>
          </p:txBody>
        </p:sp>
      </p:grpSp>
      <p:sp>
        <p:nvSpPr>
          <p:cNvPr id="186381" name="Text Box 13">
            <a:extLst>
              <a:ext uri="{FF2B5EF4-FFF2-40B4-BE49-F238E27FC236}">
                <a16:creationId xmlns:a16="http://schemas.microsoft.com/office/drawing/2014/main" id="{D08764A6-F47E-453D-9A89-000BD8A05EFB}"/>
              </a:ext>
            </a:extLst>
          </p:cNvPr>
          <p:cNvSpPr txBox="1">
            <a:spLocks noChangeArrowheads="1"/>
          </p:cNvSpPr>
          <p:nvPr/>
        </p:nvSpPr>
        <p:spPr bwMode="auto">
          <a:xfrm>
            <a:off x="2400795" y="4293382"/>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CONECTOR representa la conexión o enlace de una parte del diagrama de flujo con otra parte lejana del mismo.</a:t>
            </a:r>
          </a:p>
        </p:txBody>
      </p:sp>
      <p:sp>
        <p:nvSpPr>
          <p:cNvPr id="186382" name="AutoShape 14">
            <a:extLst>
              <a:ext uri="{FF2B5EF4-FFF2-40B4-BE49-F238E27FC236}">
                <a16:creationId xmlns:a16="http://schemas.microsoft.com/office/drawing/2014/main" id="{EB7B5371-BD49-4BAC-8A7B-D35DCD964F5C}"/>
              </a:ext>
            </a:extLst>
          </p:cNvPr>
          <p:cNvSpPr>
            <a:spLocks noChangeArrowheads="1"/>
          </p:cNvSpPr>
          <p:nvPr/>
        </p:nvSpPr>
        <p:spPr bwMode="auto">
          <a:xfrm>
            <a:off x="941883" y="4137807"/>
            <a:ext cx="852487" cy="852488"/>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83" name="AutoShape 15">
            <a:extLst>
              <a:ext uri="{FF2B5EF4-FFF2-40B4-BE49-F238E27FC236}">
                <a16:creationId xmlns:a16="http://schemas.microsoft.com/office/drawing/2014/main" id="{8D919690-BC6D-4866-B3F6-103E9AFBA8CD}"/>
              </a:ext>
            </a:extLst>
          </p:cNvPr>
          <p:cNvSpPr>
            <a:spLocks noChangeArrowheads="1"/>
          </p:cNvSpPr>
          <p:nvPr/>
        </p:nvSpPr>
        <p:spPr bwMode="auto">
          <a:xfrm>
            <a:off x="879970" y="1470807"/>
            <a:ext cx="1066800" cy="762000"/>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84" name="Text Box 16">
            <a:extLst>
              <a:ext uri="{FF2B5EF4-FFF2-40B4-BE49-F238E27FC236}">
                <a16:creationId xmlns:a16="http://schemas.microsoft.com/office/drawing/2014/main" id="{4F74B6D9-4E51-4F74-B3C6-F74352AB33E0}"/>
              </a:ext>
            </a:extLst>
          </p:cNvPr>
          <p:cNvSpPr txBox="1">
            <a:spLocks noChangeArrowheads="1"/>
          </p:cNvSpPr>
          <p:nvPr/>
        </p:nvSpPr>
        <p:spPr bwMode="auto">
          <a:xfrm>
            <a:off x="2403970" y="1470807"/>
            <a:ext cx="3505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a:t>Este símbolo representa un ARCHIVO común y corriente de oficina, donde se guarda un documento en forma </a:t>
            </a:r>
            <a:r>
              <a:rPr lang="es-MX" altLang="es-MX" b="1"/>
              <a:t>temporal</a:t>
            </a:r>
            <a:r>
              <a:rPr lang="es-MX" altLang="es-MX"/>
              <a:t>.</a:t>
            </a:r>
          </a:p>
        </p:txBody>
      </p:sp>
      <p:sp>
        <p:nvSpPr>
          <p:cNvPr id="186385" name="Text Box 17">
            <a:extLst>
              <a:ext uri="{FF2B5EF4-FFF2-40B4-BE49-F238E27FC236}">
                <a16:creationId xmlns:a16="http://schemas.microsoft.com/office/drawing/2014/main" id="{BD822CB4-EB6A-4038-81F8-50CE196589C8}"/>
              </a:ext>
            </a:extLst>
          </p:cNvPr>
          <p:cNvSpPr txBox="1">
            <a:spLocks noChangeArrowheads="1"/>
          </p:cNvSpPr>
          <p:nvPr/>
        </p:nvSpPr>
        <p:spPr bwMode="auto">
          <a:xfrm>
            <a:off x="2400795" y="2842407"/>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Este símbolo representa un ARCHIVO común y corriente de oficina, donde se guarda un documento en forma </a:t>
            </a:r>
            <a:r>
              <a:rPr lang="es-MX" altLang="es-MX" b="1"/>
              <a:t>permanente</a:t>
            </a:r>
            <a:r>
              <a:rPr lang="es-MX" altLang="es-MX"/>
              <a:t>.</a:t>
            </a:r>
          </a:p>
        </p:txBody>
      </p:sp>
      <p:sp>
        <p:nvSpPr>
          <p:cNvPr id="186386" name="AutoShape 18">
            <a:extLst>
              <a:ext uri="{FF2B5EF4-FFF2-40B4-BE49-F238E27FC236}">
                <a16:creationId xmlns:a16="http://schemas.microsoft.com/office/drawing/2014/main" id="{D3B4F070-C029-4D06-B054-452FAE2A495D}"/>
              </a:ext>
            </a:extLst>
          </p:cNvPr>
          <p:cNvSpPr>
            <a:spLocks noChangeArrowheads="1"/>
          </p:cNvSpPr>
          <p:nvPr/>
        </p:nvSpPr>
        <p:spPr bwMode="auto">
          <a:xfrm>
            <a:off x="883145" y="2918607"/>
            <a:ext cx="911225" cy="685800"/>
          </a:xfrm>
          <a:prstGeom prst="flowChartMerge">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9" name="Line 14">
            <a:extLst>
              <a:ext uri="{FF2B5EF4-FFF2-40B4-BE49-F238E27FC236}">
                <a16:creationId xmlns:a16="http://schemas.microsoft.com/office/drawing/2014/main" id="{E5096BA7-3134-48AA-8985-659D1523F13E}"/>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 name="Line 17">
            <a:extLst>
              <a:ext uri="{FF2B5EF4-FFF2-40B4-BE49-F238E27FC236}">
                <a16:creationId xmlns:a16="http://schemas.microsoft.com/office/drawing/2014/main" id="{D78EC9C5-C0AE-4F10-A035-120B870B093E}"/>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 name="Line 15">
            <a:extLst>
              <a:ext uri="{FF2B5EF4-FFF2-40B4-BE49-F238E27FC236}">
                <a16:creationId xmlns:a16="http://schemas.microsoft.com/office/drawing/2014/main" id="{EFEB4F01-2E4F-42A4-848C-C95D1DE99CE9}"/>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2" name="Line 16">
            <a:extLst>
              <a:ext uri="{FF2B5EF4-FFF2-40B4-BE49-F238E27FC236}">
                <a16:creationId xmlns:a16="http://schemas.microsoft.com/office/drawing/2014/main" id="{5C6CC1F6-35AE-4A48-A92A-AC0096C9ACD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23" name="Tabla 22">
            <a:extLst>
              <a:ext uri="{FF2B5EF4-FFF2-40B4-BE49-F238E27FC236}">
                <a16:creationId xmlns:a16="http://schemas.microsoft.com/office/drawing/2014/main" id="{72FBB864-B93E-4E44-B65F-FFD17FFEB0B9}"/>
              </a:ext>
            </a:extLst>
          </p:cNvPr>
          <p:cNvGraphicFramePr>
            <a:graphicFrameLocks noGrp="1"/>
          </p:cNvGraphicFramePr>
          <p:nvPr>
            <p:extLst>
              <p:ext uri="{D42A27DB-BD31-4B8C-83A1-F6EECF244321}">
                <p14:modId xmlns:p14="http://schemas.microsoft.com/office/powerpoint/2010/main" val="2746349508"/>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24" name="Picture 2077" descr="Resultado de imagen para ayuntamiento de tlatlauquitepec">
            <a:hlinkClick r:id="rId2"/>
            <a:extLst>
              <a:ext uri="{FF2B5EF4-FFF2-40B4-BE49-F238E27FC236}">
                <a16:creationId xmlns:a16="http://schemas.microsoft.com/office/drawing/2014/main" id="{474AB378-6968-4453-A56E-3C018B63F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a 24">
            <a:extLst>
              <a:ext uri="{FF2B5EF4-FFF2-40B4-BE49-F238E27FC236}">
                <a16:creationId xmlns:a16="http://schemas.microsoft.com/office/drawing/2014/main" id="{5EBCB6DD-FC8C-4195-B079-B6A8FE64FDD2}"/>
              </a:ext>
            </a:extLst>
          </p:cNvPr>
          <p:cNvGraphicFramePr>
            <a:graphicFrameLocks noGrp="1"/>
          </p:cNvGraphicFramePr>
          <p:nvPr>
            <p:extLst>
              <p:ext uri="{D42A27DB-BD31-4B8C-83A1-F6EECF244321}">
                <p14:modId xmlns:p14="http://schemas.microsoft.com/office/powerpoint/2010/main" val="3385079087"/>
              </p:ext>
            </p:extLst>
          </p:nvPr>
        </p:nvGraphicFramePr>
        <p:xfrm>
          <a:off x="5228634" y="8912203"/>
          <a:ext cx="1264242" cy="370840"/>
        </p:xfrm>
        <a:graphic>
          <a:graphicData uri="http://schemas.openxmlformats.org/drawingml/2006/table">
            <a:tbl>
              <a:tblPr firstRow="1" bandRow="1">
                <a:tableStyleId>{F5AB1C69-6EDB-4FF4-983F-18BD219EF322}</a:tableStyleId>
              </a:tblPr>
              <a:tblGrid>
                <a:gridCol w="1264242">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24 de 26</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5" name="AutoShape 3">
            <a:extLst>
              <a:ext uri="{FF2B5EF4-FFF2-40B4-BE49-F238E27FC236}">
                <a16:creationId xmlns:a16="http://schemas.microsoft.com/office/drawing/2014/main" id="{CF6E6977-2B9D-4B26-B28C-19EEE215B745}"/>
              </a:ext>
            </a:extLst>
          </p:cNvPr>
          <p:cNvSpPr>
            <a:spLocks noChangeArrowheads="1"/>
          </p:cNvSpPr>
          <p:nvPr/>
        </p:nvSpPr>
        <p:spPr bwMode="auto">
          <a:xfrm>
            <a:off x="1219200" y="4267200"/>
            <a:ext cx="698500" cy="685800"/>
          </a:xfrm>
          <a:prstGeom prst="flowChartOffpageConnec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7396" name="Text Box 4">
            <a:extLst>
              <a:ext uri="{FF2B5EF4-FFF2-40B4-BE49-F238E27FC236}">
                <a16:creationId xmlns:a16="http://schemas.microsoft.com/office/drawing/2014/main" id="{81798036-3FBE-4B43-A541-304A62CB0C43}"/>
              </a:ext>
            </a:extLst>
          </p:cNvPr>
          <p:cNvSpPr txBox="1">
            <a:spLocks noChangeArrowheads="1"/>
          </p:cNvSpPr>
          <p:nvPr/>
        </p:nvSpPr>
        <p:spPr bwMode="auto">
          <a:xfrm>
            <a:off x="2514600" y="4267200"/>
            <a:ext cx="3505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CONECTOR DE PÁGINA representa una conexión o enlace con otra hoja diferente, en la que continúa el diagrama de flujo de la documentación o información del mismo procedimiento.</a:t>
            </a:r>
          </a:p>
        </p:txBody>
      </p:sp>
      <p:sp>
        <p:nvSpPr>
          <p:cNvPr id="187397" name="Text Box 5">
            <a:extLst>
              <a:ext uri="{FF2B5EF4-FFF2-40B4-BE49-F238E27FC236}">
                <a16:creationId xmlns:a16="http://schemas.microsoft.com/office/drawing/2014/main" id="{9D89735D-047E-4B1F-9EFF-240B3AA2F26B}"/>
              </a:ext>
            </a:extLst>
          </p:cNvPr>
          <p:cNvSpPr txBox="1">
            <a:spLocks noChangeArrowheads="1"/>
          </p:cNvSpPr>
          <p:nvPr/>
        </p:nvSpPr>
        <p:spPr bwMode="auto">
          <a:xfrm>
            <a:off x="2438400" y="2362200"/>
            <a:ext cx="3505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dirty="0"/>
              <a:t>Este símbolo representa cuando la información enviada, recibida o generada sea por medios electromagnéticos; se tendrá también que representar cuando sean varias copias en alguna medio magnético, señalando su destino tal y como se señala en el caso de los documentos.</a:t>
            </a:r>
            <a:endParaRPr lang="es-MX" altLang="es-MX" b="1" dirty="0"/>
          </a:p>
        </p:txBody>
      </p:sp>
      <p:sp>
        <p:nvSpPr>
          <p:cNvPr id="187398" name="Freeform 6">
            <a:extLst>
              <a:ext uri="{FF2B5EF4-FFF2-40B4-BE49-F238E27FC236}">
                <a16:creationId xmlns:a16="http://schemas.microsoft.com/office/drawing/2014/main" id="{D2D6FC69-D8FE-454C-9E51-6BB311B44959}"/>
              </a:ext>
            </a:extLst>
          </p:cNvPr>
          <p:cNvSpPr>
            <a:spLocks noEditPoints="1"/>
          </p:cNvSpPr>
          <p:nvPr/>
        </p:nvSpPr>
        <p:spPr bwMode="auto">
          <a:xfrm>
            <a:off x="1143000" y="2362200"/>
            <a:ext cx="914400" cy="914400"/>
          </a:xfrm>
          <a:custGeom>
            <a:avLst/>
            <a:gdLst>
              <a:gd name="T0" fmla="*/ 471 w 520"/>
              <a:gd name="T1" fmla="*/ 48 h 392"/>
              <a:gd name="T2" fmla="*/ 504 w 520"/>
              <a:gd name="T3" fmla="*/ 48 h 392"/>
              <a:gd name="T4" fmla="*/ 504 w 520"/>
              <a:gd name="T5" fmla="*/ 25 h 392"/>
              <a:gd name="T6" fmla="*/ 471 w 520"/>
              <a:gd name="T7" fmla="*/ 25 h 392"/>
              <a:gd name="T8" fmla="*/ 471 w 520"/>
              <a:gd name="T9" fmla="*/ 48 h 392"/>
              <a:gd name="T10" fmla="*/ 16 w 520"/>
              <a:gd name="T11" fmla="*/ 48 h 392"/>
              <a:gd name="T12" fmla="*/ 49 w 520"/>
              <a:gd name="T13" fmla="*/ 48 h 392"/>
              <a:gd name="T14" fmla="*/ 49 w 520"/>
              <a:gd name="T15" fmla="*/ 25 h 392"/>
              <a:gd name="T16" fmla="*/ 16 w 520"/>
              <a:gd name="T17" fmla="*/ 25 h 392"/>
              <a:gd name="T18" fmla="*/ 16 w 520"/>
              <a:gd name="T19" fmla="*/ 48 h 392"/>
              <a:gd name="T20" fmla="*/ 130 w 520"/>
              <a:gd name="T21" fmla="*/ 392 h 392"/>
              <a:gd name="T22" fmla="*/ 390 w 520"/>
              <a:gd name="T23" fmla="*/ 392 h 392"/>
              <a:gd name="T24" fmla="*/ 390 w 520"/>
              <a:gd name="T25" fmla="*/ 264 h 392"/>
              <a:gd name="T26" fmla="*/ 388 w 520"/>
              <a:gd name="T27" fmla="*/ 255 h 392"/>
              <a:gd name="T28" fmla="*/ 381 w 520"/>
              <a:gd name="T29" fmla="*/ 248 h 392"/>
              <a:gd name="T30" fmla="*/ 369 w 520"/>
              <a:gd name="T31" fmla="*/ 244 h 392"/>
              <a:gd name="T32" fmla="*/ 151 w 520"/>
              <a:gd name="T33" fmla="*/ 244 h 392"/>
              <a:gd name="T34" fmla="*/ 139 w 520"/>
              <a:gd name="T35" fmla="*/ 248 h 392"/>
              <a:gd name="T36" fmla="*/ 132 w 520"/>
              <a:gd name="T37" fmla="*/ 255 h 392"/>
              <a:gd name="T38" fmla="*/ 130 w 520"/>
              <a:gd name="T39" fmla="*/ 264 h 392"/>
              <a:gd name="T40" fmla="*/ 130 w 520"/>
              <a:gd name="T41" fmla="*/ 392 h 392"/>
              <a:gd name="T42" fmla="*/ 64 w 520"/>
              <a:gd name="T43" fmla="*/ 196 h 392"/>
              <a:gd name="T44" fmla="*/ 456 w 520"/>
              <a:gd name="T45" fmla="*/ 196 h 392"/>
              <a:gd name="T46" fmla="*/ 456 w 520"/>
              <a:gd name="T47" fmla="*/ 0 h 392"/>
              <a:gd name="T48" fmla="*/ 64 w 520"/>
              <a:gd name="T49" fmla="*/ 0 h 392"/>
              <a:gd name="T50" fmla="*/ 64 w 520"/>
              <a:gd name="T51" fmla="*/ 196 h 392"/>
              <a:gd name="T52" fmla="*/ 0 w 520"/>
              <a:gd name="T53" fmla="*/ 356 h 392"/>
              <a:gd name="T54" fmla="*/ 49 w 520"/>
              <a:gd name="T55" fmla="*/ 392 h 392"/>
              <a:gd name="T56" fmla="*/ 494 w 520"/>
              <a:gd name="T57" fmla="*/ 392 h 392"/>
              <a:gd name="T58" fmla="*/ 504 w 520"/>
              <a:gd name="T59" fmla="*/ 391 h 392"/>
              <a:gd name="T60" fmla="*/ 513 w 520"/>
              <a:gd name="T61" fmla="*/ 387 h 392"/>
              <a:gd name="T62" fmla="*/ 518 w 520"/>
              <a:gd name="T63" fmla="*/ 381 h 392"/>
              <a:gd name="T64" fmla="*/ 520 w 520"/>
              <a:gd name="T65" fmla="*/ 373 h 392"/>
              <a:gd name="T66" fmla="*/ 520 w 520"/>
              <a:gd name="T67" fmla="*/ 19 h 392"/>
              <a:gd name="T68" fmla="*/ 518 w 520"/>
              <a:gd name="T69" fmla="*/ 12 h 392"/>
              <a:gd name="T70" fmla="*/ 513 w 520"/>
              <a:gd name="T71" fmla="*/ 5 h 392"/>
              <a:gd name="T72" fmla="*/ 504 w 520"/>
              <a:gd name="T73" fmla="*/ 1 h 392"/>
              <a:gd name="T74" fmla="*/ 494 w 520"/>
              <a:gd name="T75" fmla="*/ 0 h 392"/>
              <a:gd name="T76" fmla="*/ 26 w 520"/>
              <a:gd name="T77" fmla="*/ 0 h 392"/>
              <a:gd name="T78" fmla="*/ 16 w 520"/>
              <a:gd name="T79" fmla="*/ 1 h 392"/>
              <a:gd name="T80" fmla="*/ 7 w 520"/>
              <a:gd name="T81" fmla="*/ 5 h 392"/>
              <a:gd name="T82" fmla="*/ 2 w 520"/>
              <a:gd name="T83" fmla="*/ 12 h 392"/>
              <a:gd name="T84" fmla="*/ 0 w 520"/>
              <a:gd name="T85" fmla="*/ 19 h 392"/>
              <a:gd name="T86" fmla="*/ 0 w 520"/>
              <a:gd name="T87" fmla="*/ 356 h 392"/>
              <a:gd name="T88" fmla="*/ 182 w 520"/>
              <a:gd name="T89" fmla="*/ 364 h 392"/>
              <a:gd name="T90" fmla="*/ 246 w 520"/>
              <a:gd name="T91" fmla="*/ 364 h 392"/>
              <a:gd name="T92" fmla="*/ 246 w 520"/>
              <a:gd name="T93" fmla="*/ 265 h 392"/>
              <a:gd name="T94" fmla="*/ 182 w 520"/>
              <a:gd name="T95" fmla="*/ 265 h 392"/>
              <a:gd name="T96" fmla="*/ 182 w 520"/>
              <a:gd name="T97" fmla="*/ 364 h 3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0"/>
              <a:gd name="T148" fmla="*/ 0 h 392"/>
              <a:gd name="T149" fmla="*/ 520 w 520"/>
              <a:gd name="T150" fmla="*/ 392 h 3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0" h="392">
                <a:moveTo>
                  <a:pt x="471" y="48"/>
                </a:moveTo>
                <a:lnTo>
                  <a:pt x="504" y="48"/>
                </a:lnTo>
                <a:lnTo>
                  <a:pt x="504" y="25"/>
                </a:lnTo>
                <a:lnTo>
                  <a:pt x="471" y="25"/>
                </a:lnTo>
                <a:lnTo>
                  <a:pt x="471" y="48"/>
                </a:lnTo>
                <a:close/>
                <a:moveTo>
                  <a:pt x="16" y="48"/>
                </a:moveTo>
                <a:lnTo>
                  <a:pt x="49" y="48"/>
                </a:lnTo>
                <a:lnTo>
                  <a:pt x="49" y="25"/>
                </a:lnTo>
                <a:lnTo>
                  <a:pt x="16" y="25"/>
                </a:lnTo>
                <a:lnTo>
                  <a:pt x="16" y="48"/>
                </a:lnTo>
                <a:close/>
                <a:moveTo>
                  <a:pt x="130" y="392"/>
                </a:moveTo>
                <a:lnTo>
                  <a:pt x="390" y="392"/>
                </a:lnTo>
                <a:lnTo>
                  <a:pt x="390" y="264"/>
                </a:lnTo>
                <a:lnTo>
                  <a:pt x="388" y="255"/>
                </a:lnTo>
                <a:lnTo>
                  <a:pt x="381" y="248"/>
                </a:lnTo>
                <a:lnTo>
                  <a:pt x="369" y="244"/>
                </a:lnTo>
                <a:lnTo>
                  <a:pt x="151" y="244"/>
                </a:lnTo>
                <a:lnTo>
                  <a:pt x="139" y="248"/>
                </a:lnTo>
                <a:lnTo>
                  <a:pt x="132" y="255"/>
                </a:lnTo>
                <a:lnTo>
                  <a:pt x="130" y="264"/>
                </a:lnTo>
                <a:lnTo>
                  <a:pt x="130" y="392"/>
                </a:lnTo>
                <a:close/>
                <a:moveTo>
                  <a:pt x="64" y="196"/>
                </a:moveTo>
                <a:lnTo>
                  <a:pt x="456" y="196"/>
                </a:lnTo>
                <a:lnTo>
                  <a:pt x="456" y="0"/>
                </a:lnTo>
                <a:lnTo>
                  <a:pt x="64" y="0"/>
                </a:lnTo>
                <a:lnTo>
                  <a:pt x="64" y="196"/>
                </a:lnTo>
                <a:close/>
                <a:moveTo>
                  <a:pt x="0" y="356"/>
                </a:moveTo>
                <a:lnTo>
                  <a:pt x="49" y="392"/>
                </a:lnTo>
                <a:lnTo>
                  <a:pt x="494" y="392"/>
                </a:lnTo>
                <a:lnTo>
                  <a:pt x="504" y="391"/>
                </a:lnTo>
                <a:lnTo>
                  <a:pt x="513" y="387"/>
                </a:lnTo>
                <a:lnTo>
                  <a:pt x="518" y="381"/>
                </a:lnTo>
                <a:lnTo>
                  <a:pt x="520" y="373"/>
                </a:lnTo>
                <a:lnTo>
                  <a:pt x="520" y="19"/>
                </a:lnTo>
                <a:lnTo>
                  <a:pt x="518" y="12"/>
                </a:lnTo>
                <a:lnTo>
                  <a:pt x="513" y="5"/>
                </a:lnTo>
                <a:lnTo>
                  <a:pt x="504" y="1"/>
                </a:lnTo>
                <a:lnTo>
                  <a:pt x="494" y="0"/>
                </a:lnTo>
                <a:lnTo>
                  <a:pt x="26" y="0"/>
                </a:lnTo>
                <a:lnTo>
                  <a:pt x="16" y="1"/>
                </a:lnTo>
                <a:lnTo>
                  <a:pt x="7" y="5"/>
                </a:lnTo>
                <a:lnTo>
                  <a:pt x="2" y="12"/>
                </a:lnTo>
                <a:lnTo>
                  <a:pt x="0" y="19"/>
                </a:lnTo>
                <a:lnTo>
                  <a:pt x="0" y="356"/>
                </a:lnTo>
                <a:close/>
                <a:moveTo>
                  <a:pt x="182" y="364"/>
                </a:moveTo>
                <a:lnTo>
                  <a:pt x="246" y="364"/>
                </a:lnTo>
                <a:lnTo>
                  <a:pt x="246" y="265"/>
                </a:lnTo>
                <a:lnTo>
                  <a:pt x="182" y="265"/>
                </a:lnTo>
                <a:lnTo>
                  <a:pt x="182" y="364"/>
                </a:lnTo>
                <a:close/>
              </a:path>
            </a:pathLst>
          </a:custGeom>
          <a:solidFill>
            <a:srgbClr val="000000"/>
          </a:solidFill>
          <a:ln w="3175">
            <a:solidFill>
              <a:srgbClr val="000000"/>
            </a:solidFill>
            <a:prstDash val="solid"/>
            <a:round/>
            <a:headEnd/>
            <a:tailEnd/>
          </a:ln>
        </p:spPr>
        <p:txBody>
          <a:bodyPr/>
          <a:lstStyle/>
          <a:p>
            <a:endParaRPr lang="es-MX"/>
          </a:p>
        </p:txBody>
      </p:sp>
      <p:sp>
        <p:nvSpPr>
          <p:cNvPr id="7" name="Line 14">
            <a:extLst>
              <a:ext uri="{FF2B5EF4-FFF2-40B4-BE49-F238E27FC236}">
                <a16:creationId xmlns:a16="http://schemas.microsoft.com/office/drawing/2014/main" id="{2844A630-B2C3-45A0-86F9-28B538A00314}"/>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7">
            <a:extLst>
              <a:ext uri="{FF2B5EF4-FFF2-40B4-BE49-F238E27FC236}">
                <a16:creationId xmlns:a16="http://schemas.microsoft.com/office/drawing/2014/main" id="{4EA38DA3-9B71-4B90-AF08-F62721ECC34A}"/>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5">
            <a:extLst>
              <a:ext uri="{FF2B5EF4-FFF2-40B4-BE49-F238E27FC236}">
                <a16:creationId xmlns:a16="http://schemas.microsoft.com/office/drawing/2014/main" id="{68D2B047-F080-4599-ABC1-EF6B8CC73FF1}"/>
              </a:ext>
            </a:extLst>
          </p:cNvPr>
          <p:cNvSpPr>
            <a:spLocks noChangeShapeType="1"/>
          </p:cNvSpPr>
          <p:nvPr/>
        </p:nvSpPr>
        <p:spPr bwMode="auto">
          <a:xfrm flipH="1">
            <a:off x="6453187" y="408777"/>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6">
            <a:extLst>
              <a:ext uri="{FF2B5EF4-FFF2-40B4-BE49-F238E27FC236}">
                <a16:creationId xmlns:a16="http://schemas.microsoft.com/office/drawing/2014/main" id="{6C89A0FA-308D-4C9C-B31B-598D0AFF572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11" name="Tabla 10">
            <a:extLst>
              <a:ext uri="{FF2B5EF4-FFF2-40B4-BE49-F238E27FC236}">
                <a16:creationId xmlns:a16="http://schemas.microsoft.com/office/drawing/2014/main" id="{24E181B1-4D74-43F4-BD8E-6877240A9C73}"/>
              </a:ext>
            </a:extLst>
          </p:cNvPr>
          <p:cNvGraphicFramePr>
            <a:graphicFrameLocks noGrp="1"/>
          </p:cNvGraphicFramePr>
          <p:nvPr>
            <p:extLst>
              <p:ext uri="{D42A27DB-BD31-4B8C-83A1-F6EECF244321}">
                <p14:modId xmlns:p14="http://schemas.microsoft.com/office/powerpoint/2010/main" val="3667206115"/>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2" name="Picture 2077" descr="Resultado de imagen para ayuntamiento de tlatlauquitepec">
            <a:hlinkClick r:id="rId2"/>
            <a:extLst>
              <a:ext uri="{FF2B5EF4-FFF2-40B4-BE49-F238E27FC236}">
                <a16:creationId xmlns:a16="http://schemas.microsoft.com/office/drawing/2014/main" id="{984BC1A0-F6B6-461B-B011-9CF6A79591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Tabla 12">
            <a:extLst>
              <a:ext uri="{FF2B5EF4-FFF2-40B4-BE49-F238E27FC236}">
                <a16:creationId xmlns:a16="http://schemas.microsoft.com/office/drawing/2014/main" id="{AFF580C1-A85C-4303-BF1B-BF4D0F669D4B}"/>
              </a:ext>
            </a:extLst>
          </p:cNvPr>
          <p:cNvGraphicFramePr>
            <a:graphicFrameLocks noGrp="1"/>
          </p:cNvGraphicFramePr>
          <p:nvPr>
            <p:extLst>
              <p:ext uri="{D42A27DB-BD31-4B8C-83A1-F6EECF244321}">
                <p14:modId xmlns:p14="http://schemas.microsoft.com/office/powerpoint/2010/main" val="3429223619"/>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25 de 26</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7AB2D20-B357-4166-B4B7-D504577E1998}"/>
              </a:ext>
            </a:extLst>
          </p:cNvPr>
          <p:cNvSpPr/>
          <p:nvPr/>
        </p:nvSpPr>
        <p:spPr>
          <a:xfrm>
            <a:off x="548680" y="1422929"/>
            <a:ext cx="5760640" cy="1631216"/>
          </a:xfrm>
          <a:prstGeom prst="rect">
            <a:avLst/>
          </a:prstGeom>
        </p:spPr>
        <p:txBody>
          <a:bodyPr wrap="square">
            <a:spAutoFit/>
          </a:bodyPr>
          <a:lstStyle/>
          <a:p>
            <a:pPr lvl="0" eaLnBrk="0" hangingPunct="0"/>
            <a:r>
              <a:rPr lang="es-MX" altLang="es-MX" sz="2000" b="1" dirty="0">
                <a:solidFill>
                  <a:schemeClr val="bg1">
                    <a:lumMod val="65000"/>
                  </a:schemeClr>
                </a:solidFill>
                <a:ea typeface="Calibri" panose="020F0502020204030204" pitchFamily="34" charset="0"/>
                <a:cs typeface="Arial" panose="020B0604020202020204" pitchFamily="34" charset="0"/>
              </a:rPr>
              <a:t>MANUAL DE PROCEDIMIENTOS DE LA DIRECCION DE SALUD</a:t>
            </a:r>
          </a:p>
          <a:p>
            <a:pPr lvl="0" eaLnBrk="0" hangingPunct="0"/>
            <a:endParaRPr lang="es-MX" altLang="es-MX" sz="2000" b="1" dirty="0">
              <a:solidFill>
                <a:schemeClr val="bg1">
                  <a:lumMod val="65000"/>
                </a:schemeClr>
              </a:solidFill>
              <a:cs typeface="Arial" panose="020B0604020202020204" pitchFamily="34" charset="0"/>
            </a:endParaRPr>
          </a:p>
          <a:p>
            <a:pPr lvl="0" eaLnBrk="0" hangingPunct="0"/>
            <a:r>
              <a:rPr lang="es-MX" altLang="es-MX" sz="2000" b="1" dirty="0">
                <a:solidFill>
                  <a:schemeClr val="bg1">
                    <a:lumMod val="65000"/>
                  </a:schemeClr>
                </a:solidFill>
                <a:cs typeface="Arial" panose="020B0604020202020204" pitchFamily="34" charset="0"/>
              </a:rPr>
              <a:t>HOJA DE MODIFICACIONES Y REVISIONES SEMESTRALES</a:t>
            </a:r>
          </a:p>
        </p:txBody>
      </p:sp>
      <p:graphicFrame>
        <p:nvGraphicFramePr>
          <p:cNvPr id="3" name="Tabla 2">
            <a:extLst>
              <a:ext uri="{FF2B5EF4-FFF2-40B4-BE49-F238E27FC236}">
                <a16:creationId xmlns:a16="http://schemas.microsoft.com/office/drawing/2014/main" id="{8465EC54-299F-4EEC-851A-1FE824C08A83}"/>
              </a:ext>
            </a:extLst>
          </p:cNvPr>
          <p:cNvGraphicFramePr>
            <a:graphicFrameLocks noGrp="1"/>
          </p:cNvGraphicFramePr>
          <p:nvPr>
            <p:extLst>
              <p:ext uri="{D42A27DB-BD31-4B8C-83A1-F6EECF244321}">
                <p14:modId xmlns:p14="http://schemas.microsoft.com/office/powerpoint/2010/main" val="831950162"/>
              </p:ext>
            </p:extLst>
          </p:nvPr>
        </p:nvGraphicFramePr>
        <p:xfrm>
          <a:off x="548680" y="3390156"/>
          <a:ext cx="5760640" cy="4942840"/>
        </p:xfrm>
        <a:graphic>
          <a:graphicData uri="http://schemas.openxmlformats.org/drawingml/2006/table">
            <a:tbl>
              <a:tblPr firstRow="1" bandRow="1">
                <a:tableStyleId>{F5AB1C69-6EDB-4FF4-983F-18BD219EF322}</a:tableStyleId>
              </a:tblPr>
              <a:tblGrid>
                <a:gridCol w="1440160">
                  <a:extLst>
                    <a:ext uri="{9D8B030D-6E8A-4147-A177-3AD203B41FA5}">
                      <a16:colId xmlns:a16="http://schemas.microsoft.com/office/drawing/2014/main" val="3918202243"/>
                    </a:ext>
                  </a:extLst>
                </a:gridCol>
                <a:gridCol w="1440160">
                  <a:extLst>
                    <a:ext uri="{9D8B030D-6E8A-4147-A177-3AD203B41FA5}">
                      <a16:colId xmlns:a16="http://schemas.microsoft.com/office/drawing/2014/main" val="2213714661"/>
                    </a:ext>
                  </a:extLst>
                </a:gridCol>
                <a:gridCol w="1440160">
                  <a:extLst>
                    <a:ext uri="{9D8B030D-6E8A-4147-A177-3AD203B41FA5}">
                      <a16:colId xmlns:a16="http://schemas.microsoft.com/office/drawing/2014/main" val="2767607179"/>
                    </a:ext>
                  </a:extLst>
                </a:gridCol>
                <a:gridCol w="1440160">
                  <a:extLst>
                    <a:ext uri="{9D8B030D-6E8A-4147-A177-3AD203B41FA5}">
                      <a16:colId xmlns:a16="http://schemas.microsoft.com/office/drawing/2014/main" val="2169275799"/>
                    </a:ext>
                  </a:extLst>
                </a:gridCol>
              </a:tblGrid>
              <a:tr h="370840">
                <a:tc>
                  <a:txBody>
                    <a:bodyPr/>
                    <a:lstStyle/>
                    <a:p>
                      <a:r>
                        <a:rPr lang="es-MX" dirty="0">
                          <a:solidFill>
                            <a:schemeClr val="bg1">
                              <a:lumMod val="65000"/>
                            </a:schemeClr>
                          </a:solidFill>
                        </a:rPr>
                        <a:t>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Revisó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Modificó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Autorizó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8371116"/>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9947754"/>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6496677"/>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4826157"/>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410219"/>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2951854"/>
                  </a:ext>
                </a:extLst>
              </a:tr>
            </a:tbl>
          </a:graphicData>
        </a:graphic>
      </p:graphicFrame>
      <p:graphicFrame>
        <p:nvGraphicFramePr>
          <p:cNvPr id="4" name="Tabla 3">
            <a:extLst>
              <a:ext uri="{FF2B5EF4-FFF2-40B4-BE49-F238E27FC236}">
                <a16:creationId xmlns:a16="http://schemas.microsoft.com/office/drawing/2014/main" id="{768DD151-9BCF-4728-934B-2C0F9F1C752C}"/>
              </a:ext>
            </a:extLst>
          </p:cNvPr>
          <p:cNvGraphicFramePr>
            <a:graphicFrameLocks noGrp="1"/>
          </p:cNvGraphicFramePr>
          <p:nvPr>
            <p:extLst>
              <p:ext uri="{D42A27DB-BD31-4B8C-83A1-F6EECF244321}">
                <p14:modId xmlns:p14="http://schemas.microsoft.com/office/powerpoint/2010/main" val="813424708"/>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26 de 26</a:t>
                      </a:r>
                    </a:p>
                  </a:txBody>
                  <a:tcPr/>
                </a:tc>
                <a:extLst>
                  <a:ext uri="{0D108BD9-81ED-4DB2-BD59-A6C34878D82A}">
                    <a16:rowId xmlns:a16="http://schemas.microsoft.com/office/drawing/2014/main" val="2061326865"/>
                  </a:ext>
                </a:extLst>
              </a:tr>
            </a:tbl>
          </a:graphicData>
        </a:graphic>
      </p:graphicFrame>
      <p:pic>
        <p:nvPicPr>
          <p:cNvPr id="5" name="Picture 2077" descr="Resultado de imagen para ayuntamiento de tlatlauquitepec">
            <a:hlinkClick r:id="rId2"/>
            <a:extLst>
              <a:ext uri="{FF2B5EF4-FFF2-40B4-BE49-F238E27FC236}">
                <a16:creationId xmlns:a16="http://schemas.microsoft.com/office/drawing/2014/main" id="{866EE825-D6F6-4091-8903-7F3942D1BE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3565" y="351568"/>
            <a:ext cx="1465515" cy="1071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422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Rectangle 27">
            <a:extLst>
              <a:ext uri="{FF2B5EF4-FFF2-40B4-BE49-F238E27FC236}">
                <a16:creationId xmlns:a16="http://schemas.microsoft.com/office/drawing/2014/main" id="{B84366F5-3589-4F22-A209-76650D666595}"/>
              </a:ext>
            </a:extLst>
          </p:cNvPr>
          <p:cNvSpPr>
            <a:spLocks noChangeArrowheads="1"/>
          </p:cNvSpPr>
          <p:nvPr/>
        </p:nvSpPr>
        <p:spPr bwMode="auto">
          <a:xfrm>
            <a:off x="381000" y="1447800"/>
            <a:ext cx="609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32100" name="Rectangle 34">
            <a:extLst>
              <a:ext uri="{FF2B5EF4-FFF2-40B4-BE49-F238E27FC236}">
                <a16:creationId xmlns:a16="http://schemas.microsoft.com/office/drawing/2014/main" id="{71E5EF61-90E3-4964-8018-6414A3985DD5}"/>
              </a:ext>
            </a:extLst>
          </p:cNvPr>
          <p:cNvSpPr>
            <a:spLocks noChangeArrowheads="1"/>
          </p:cNvSpPr>
          <p:nvPr/>
        </p:nvSpPr>
        <p:spPr bwMode="auto">
          <a:xfrm>
            <a:off x="5763575" y="1914621"/>
            <a:ext cx="689612" cy="4819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lnSpc>
                <a:spcPct val="90000"/>
              </a:lnSpc>
            </a:pPr>
            <a:endParaRPr lang="es-MX" altLang="es-MX" b="1" dirty="0"/>
          </a:p>
          <a:p>
            <a:pPr eaLnBrk="1" hangingPunct="1">
              <a:lnSpc>
                <a:spcPct val="90000"/>
              </a:lnSpc>
            </a:pPr>
            <a:r>
              <a:rPr lang="es-MX" altLang="es-MX" b="1" dirty="0"/>
              <a:t>Página</a:t>
            </a:r>
            <a:endParaRPr lang="es-MX" altLang="es-MX" b="1" dirty="0">
              <a:solidFill>
                <a:srgbClr val="808080"/>
              </a:solidFill>
            </a:endParaRPr>
          </a:p>
          <a:p>
            <a:pPr eaLnBrk="1" hangingPunct="1">
              <a:lnSpc>
                <a:spcPct val="90000"/>
              </a:lnSpc>
            </a:pPr>
            <a:endParaRPr lang="es-MX" altLang="es-MX" b="1" dirty="0">
              <a:solidFill>
                <a:srgbClr val="808080"/>
              </a:solidFill>
            </a:endParaRPr>
          </a:p>
          <a:p>
            <a:pPr eaLnBrk="1" hangingPunct="1">
              <a:lnSpc>
                <a:spcPct val="90000"/>
              </a:lnSpc>
            </a:pPr>
            <a:r>
              <a:rPr lang="es-MX" altLang="es-MX" dirty="0"/>
              <a:t>3</a:t>
            </a:r>
          </a:p>
          <a:p>
            <a:pPr eaLnBrk="1" hangingPunct="1">
              <a:lnSpc>
                <a:spcPct val="90000"/>
              </a:lnSpc>
            </a:pPr>
            <a:endParaRPr lang="es-MX" altLang="es-MX" dirty="0"/>
          </a:p>
          <a:p>
            <a:pPr eaLnBrk="1" hangingPunct="1">
              <a:lnSpc>
                <a:spcPct val="90000"/>
              </a:lnSpc>
            </a:pPr>
            <a:r>
              <a:rPr lang="es-MX" altLang="es-MX" dirty="0"/>
              <a:t>4</a:t>
            </a:r>
          </a:p>
          <a:p>
            <a:pPr eaLnBrk="1" hangingPunct="1">
              <a:lnSpc>
                <a:spcPct val="90000"/>
              </a:lnSpc>
            </a:pPr>
            <a:endParaRPr lang="es-MX" altLang="es-MX" dirty="0"/>
          </a:p>
          <a:p>
            <a:pPr eaLnBrk="1" hangingPunct="1">
              <a:lnSpc>
                <a:spcPct val="90000"/>
              </a:lnSpc>
            </a:pPr>
            <a:r>
              <a:rPr lang="es-MX" altLang="es-MX" dirty="0"/>
              <a:t>5</a:t>
            </a:r>
          </a:p>
          <a:p>
            <a:pPr eaLnBrk="1" hangingPunct="1">
              <a:lnSpc>
                <a:spcPct val="90000"/>
              </a:lnSpc>
            </a:pPr>
            <a:endParaRPr lang="es-MX" altLang="es-MX" dirty="0"/>
          </a:p>
          <a:p>
            <a:pPr eaLnBrk="1" hangingPunct="1">
              <a:lnSpc>
                <a:spcPct val="90000"/>
              </a:lnSpc>
            </a:pPr>
            <a:r>
              <a:rPr lang="es-MX" altLang="es-MX" dirty="0"/>
              <a:t>6</a:t>
            </a:r>
          </a:p>
          <a:p>
            <a:pPr eaLnBrk="1" hangingPunct="1">
              <a:lnSpc>
                <a:spcPct val="90000"/>
              </a:lnSpc>
            </a:pPr>
            <a:endParaRPr lang="es-ES" altLang="es-MX" dirty="0"/>
          </a:p>
          <a:p>
            <a:pPr eaLnBrk="1" hangingPunct="1">
              <a:lnSpc>
                <a:spcPct val="90000"/>
              </a:lnSpc>
            </a:pPr>
            <a:r>
              <a:rPr lang="es-ES" altLang="es-MX" dirty="0"/>
              <a:t>7</a:t>
            </a:r>
          </a:p>
          <a:p>
            <a:pPr eaLnBrk="1" hangingPunct="1">
              <a:lnSpc>
                <a:spcPct val="90000"/>
              </a:lnSpc>
            </a:pPr>
            <a:endParaRPr lang="es-ES" altLang="es-MX" dirty="0"/>
          </a:p>
          <a:p>
            <a:pPr eaLnBrk="1" hangingPunct="1">
              <a:lnSpc>
                <a:spcPct val="90000"/>
              </a:lnSpc>
            </a:pPr>
            <a:r>
              <a:rPr lang="es-ES" altLang="es-MX" dirty="0"/>
              <a:t>10</a:t>
            </a:r>
          </a:p>
          <a:p>
            <a:pPr eaLnBrk="1" hangingPunct="1">
              <a:lnSpc>
                <a:spcPct val="90000"/>
              </a:lnSpc>
            </a:pPr>
            <a:endParaRPr lang="es-ES" altLang="es-MX" dirty="0"/>
          </a:p>
          <a:p>
            <a:pPr eaLnBrk="1" hangingPunct="1">
              <a:lnSpc>
                <a:spcPct val="90000"/>
              </a:lnSpc>
            </a:pPr>
            <a:endParaRPr lang="es-ES" altLang="es-MX" dirty="0"/>
          </a:p>
          <a:p>
            <a:pPr eaLnBrk="1" hangingPunct="1">
              <a:lnSpc>
                <a:spcPct val="90000"/>
              </a:lnSpc>
            </a:pPr>
            <a:r>
              <a:rPr lang="es-ES" altLang="es-MX" dirty="0"/>
              <a:t>13</a:t>
            </a:r>
          </a:p>
          <a:p>
            <a:pPr eaLnBrk="1" hangingPunct="1">
              <a:lnSpc>
                <a:spcPct val="90000"/>
              </a:lnSpc>
            </a:pPr>
            <a:endParaRPr lang="es-ES" altLang="es-MX" dirty="0"/>
          </a:p>
          <a:p>
            <a:pPr eaLnBrk="1" hangingPunct="1">
              <a:lnSpc>
                <a:spcPct val="90000"/>
              </a:lnSpc>
            </a:pPr>
            <a:r>
              <a:rPr lang="es-ES" altLang="es-MX" dirty="0"/>
              <a:t>16</a:t>
            </a:r>
          </a:p>
          <a:p>
            <a:pPr eaLnBrk="1" hangingPunct="1">
              <a:lnSpc>
                <a:spcPct val="90000"/>
              </a:lnSpc>
            </a:pPr>
            <a:endParaRPr lang="es-ES" altLang="es-MX" dirty="0"/>
          </a:p>
          <a:p>
            <a:pPr eaLnBrk="1" hangingPunct="1">
              <a:lnSpc>
                <a:spcPct val="90000"/>
              </a:lnSpc>
            </a:pPr>
            <a:endParaRPr lang="es-ES" altLang="es-MX" dirty="0"/>
          </a:p>
          <a:p>
            <a:pPr eaLnBrk="1" hangingPunct="1"/>
            <a:r>
              <a:rPr lang="es-ES" altLang="es-MX" dirty="0"/>
              <a:t>19</a:t>
            </a:r>
          </a:p>
          <a:p>
            <a:pPr eaLnBrk="1" hangingPunct="1"/>
            <a:endParaRPr lang="es-ES" altLang="es-MX" dirty="0"/>
          </a:p>
          <a:p>
            <a:pPr eaLnBrk="1" hangingPunct="1"/>
            <a:r>
              <a:rPr lang="es-ES" altLang="es-MX" dirty="0"/>
              <a:t>22</a:t>
            </a:r>
          </a:p>
          <a:p>
            <a:pPr eaLnBrk="1" hangingPunct="1">
              <a:lnSpc>
                <a:spcPct val="90000"/>
              </a:lnSpc>
            </a:pPr>
            <a:endParaRPr lang="es-ES" altLang="es-MX" dirty="0"/>
          </a:p>
          <a:p>
            <a:pPr eaLnBrk="1" hangingPunct="1">
              <a:lnSpc>
                <a:spcPct val="90000"/>
              </a:lnSpc>
            </a:pPr>
            <a:r>
              <a:rPr lang="es-ES" altLang="es-MX" dirty="0"/>
              <a:t>26</a:t>
            </a:r>
          </a:p>
          <a:p>
            <a:pPr eaLnBrk="1" hangingPunct="1">
              <a:lnSpc>
                <a:spcPct val="90000"/>
              </a:lnSpc>
            </a:pPr>
            <a:endParaRPr lang="es-ES" altLang="es-MX" dirty="0"/>
          </a:p>
        </p:txBody>
      </p:sp>
      <p:sp>
        <p:nvSpPr>
          <p:cNvPr id="132101" name="Text Box 35">
            <a:extLst>
              <a:ext uri="{FF2B5EF4-FFF2-40B4-BE49-F238E27FC236}">
                <a16:creationId xmlns:a16="http://schemas.microsoft.com/office/drawing/2014/main" id="{028243AA-A98F-485D-BBC5-B7F71D19DC20}"/>
              </a:ext>
            </a:extLst>
          </p:cNvPr>
          <p:cNvSpPr txBox="1">
            <a:spLocks noChangeArrowheads="1"/>
          </p:cNvSpPr>
          <p:nvPr/>
        </p:nvSpPr>
        <p:spPr bwMode="auto">
          <a:xfrm>
            <a:off x="2999201" y="1750494"/>
            <a:ext cx="7777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600" b="1" dirty="0"/>
              <a:t>Índice</a:t>
            </a:r>
            <a:endParaRPr lang="es-ES" altLang="es-MX" sz="1600" b="1" dirty="0"/>
          </a:p>
        </p:txBody>
      </p:sp>
      <p:sp>
        <p:nvSpPr>
          <p:cNvPr id="8" name="Rectangle 30">
            <a:extLst>
              <a:ext uri="{FF2B5EF4-FFF2-40B4-BE49-F238E27FC236}">
                <a16:creationId xmlns:a16="http://schemas.microsoft.com/office/drawing/2014/main" id="{FB1219F9-B289-47B2-A272-83DB77DD04C8}"/>
              </a:ext>
            </a:extLst>
          </p:cNvPr>
          <p:cNvSpPr>
            <a:spLocks noChangeArrowheads="1"/>
          </p:cNvSpPr>
          <p:nvPr/>
        </p:nvSpPr>
        <p:spPr bwMode="auto">
          <a:xfrm>
            <a:off x="509587" y="2411479"/>
            <a:ext cx="5943600" cy="4413516"/>
          </a:xfrm>
          <a:prstGeom prst="rect">
            <a:avLst/>
          </a:prstGeom>
          <a:noFill/>
          <a:ln w="9525">
            <a:noFill/>
            <a:miter lim="800000"/>
            <a:headEnd/>
            <a:tailEnd/>
          </a:ln>
        </p:spPr>
        <p:txBody>
          <a:bodyPr>
            <a:spAutoFit/>
          </a:bodyPr>
          <a:lstStyle/>
          <a:p>
            <a:pPr marL="355600" indent="-355600" algn="l">
              <a:lnSpc>
                <a:spcPct val="90000"/>
              </a:lnSpc>
              <a:buFontTx/>
              <a:buAutoNum type="arabicPeriod"/>
              <a:tabLst>
                <a:tab pos="355600" algn="l"/>
              </a:tabLst>
              <a:defRPr/>
            </a:pPr>
            <a:r>
              <a:rPr lang="es-MX" dirty="0">
                <a:latin typeface="Arial" charset="0"/>
              </a:rPr>
              <a:t>Introducción..........................................................................................</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Marco legal...........................................................................................</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Relación de Procedimientos de la Dirección de Salud ………….….</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Descripción de procedimientos y Diagrama de Flujo……………………</a:t>
            </a:r>
          </a:p>
          <a:p>
            <a:pPr algn="l">
              <a:lnSpc>
                <a:spcPct val="90000"/>
              </a:lnSpc>
              <a:tabLst>
                <a:tab pos="355600" algn="l"/>
              </a:tabLst>
              <a:defRPr/>
            </a:pPr>
            <a:r>
              <a:rPr lang="es-MX" dirty="0">
                <a:latin typeface="Arial" charset="0"/>
              </a:rPr>
              <a:t>	</a:t>
            </a:r>
          </a:p>
          <a:p>
            <a:pPr algn="l">
              <a:lnSpc>
                <a:spcPct val="90000"/>
              </a:lnSpc>
              <a:tabLst>
                <a:tab pos="355600" algn="l"/>
              </a:tabLst>
              <a:defRPr/>
            </a:pPr>
            <a:r>
              <a:rPr lang="es-MX" dirty="0">
                <a:latin typeface="Arial" charset="0"/>
              </a:rPr>
              <a:t>	4.1 </a:t>
            </a:r>
            <a:r>
              <a:rPr lang="es-ES" dirty="0">
                <a:solidFill>
                  <a:srgbClr val="000000"/>
                </a:solidFill>
                <a:ea typeface="Calibri" panose="020F0502020204030204" pitchFamily="34" charset="0"/>
                <a:cs typeface="Arial" panose="020B0604020202020204" pitchFamily="34" charset="0"/>
              </a:rPr>
              <a:t>Promoción y Prevención de la Salud en Instituciones……………..</a:t>
            </a:r>
          </a:p>
          <a:p>
            <a:pPr algn="l">
              <a:lnSpc>
                <a:spcPct val="90000"/>
              </a:lnSpc>
              <a:tabLst>
                <a:tab pos="355600" algn="l"/>
              </a:tabLst>
              <a:defRPr/>
            </a:pPr>
            <a:endParaRPr lang="es-MX" dirty="0">
              <a:latin typeface="Arial" charset="0"/>
            </a:endParaRPr>
          </a:p>
          <a:p>
            <a:pPr algn="l">
              <a:lnSpc>
                <a:spcPct val="90000"/>
              </a:lnSpc>
              <a:tabLst>
                <a:tab pos="355600" algn="l"/>
              </a:tabLst>
              <a:defRPr/>
            </a:pPr>
            <a:r>
              <a:rPr lang="es-MX" dirty="0">
                <a:latin typeface="Arial" charset="0"/>
              </a:rPr>
              <a:t>	4.2 </a:t>
            </a:r>
            <a:r>
              <a:rPr lang="es-ES" dirty="0">
                <a:solidFill>
                  <a:srgbClr val="000000"/>
                </a:solidFill>
                <a:ea typeface="Calibri" panose="020F0502020204030204" pitchFamily="34" charset="0"/>
                <a:cs typeface="Arial" panose="020B0604020202020204" pitchFamily="34" charset="0"/>
              </a:rPr>
              <a:t>Jornadas de Salud……………………………………………………..</a:t>
            </a:r>
          </a:p>
          <a:p>
            <a:pPr algn="l">
              <a:lnSpc>
                <a:spcPct val="90000"/>
              </a:lnSpc>
              <a:tabLst>
                <a:tab pos="355600" algn="l"/>
              </a:tabLst>
              <a:defRPr/>
            </a:pPr>
            <a:endParaRPr lang="es-MX" dirty="0">
              <a:latin typeface="Arial" charset="0"/>
            </a:endParaRPr>
          </a:p>
          <a:p>
            <a:pPr algn="l">
              <a:lnSpc>
                <a:spcPct val="90000"/>
              </a:lnSpc>
              <a:tabLst>
                <a:tab pos="355600" algn="l"/>
              </a:tabLst>
              <a:defRPr/>
            </a:pPr>
            <a:r>
              <a:rPr lang="es-MX" dirty="0">
                <a:latin typeface="Arial" charset="0"/>
              </a:rPr>
              <a:t>	4.3 </a:t>
            </a:r>
            <a:r>
              <a:rPr lang="es-ES" dirty="0">
                <a:solidFill>
                  <a:srgbClr val="000000"/>
                </a:solidFill>
                <a:ea typeface="Calibri" panose="020F0502020204030204" pitchFamily="34" charset="0"/>
                <a:cs typeface="Arial" panose="020B0604020202020204" pitchFamily="34" charset="0"/>
              </a:rPr>
              <a:t>Verificación Sanitarias en Escuelas de Educación Básica </a:t>
            </a:r>
          </a:p>
          <a:p>
            <a:pPr algn="l">
              <a:lnSpc>
                <a:spcPct val="90000"/>
              </a:lnSpc>
              <a:tabLst>
                <a:tab pos="355600" algn="l"/>
              </a:tabLst>
              <a:defRPr/>
            </a:pPr>
            <a:r>
              <a:rPr lang="es-ES" dirty="0">
                <a:solidFill>
                  <a:srgbClr val="000000"/>
                </a:solidFill>
                <a:ea typeface="Calibri" panose="020F0502020204030204" pitchFamily="34" charset="0"/>
                <a:cs typeface="Arial" panose="020B0604020202020204" pitchFamily="34" charset="0"/>
              </a:rPr>
              <a:t>	y CAIC’S con Desayunadores Calientes…………………………………</a:t>
            </a:r>
          </a:p>
          <a:p>
            <a:pPr algn="l">
              <a:lnSpc>
                <a:spcPct val="90000"/>
              </a:lnSpc>
              <a:tabLst>
                <a:tab pos="355600" algn="l"/>
              </a:tabLst>
              <a:defRPr/>
            </a:pPr>
            <a:endParaRPr lang="es-MX" dirty="0">
              <a:latin typeface="Arial" charset="0"/>
            </a:endParaRPr>
          </a:p>
          <a:p>
            <a:pPr algn="l">
              <a:lnSpc>
                <a:spcPct val="90000"/>
              </a:lnSpc>
              <a:tabLst>
                <a:tab pos="355600" algn="l"/>
              </a:tabLst>
              <a:defRPr/>
            </a:pPr>
            <a:r>
              <a:rPr lang="es-MX" dirty="0">
                <a:latin typeface="Arial" charset="0"/>
              </a:rPr>
              <a:t>	4.4 </a:t>
            </a:r>
            <a:r>
              <a:rPr lang="es-MX" dirty="0">
                <a:ea typeface="Calibri" panose="020F0502020204030204" pitchFamily="34" charset="0"/>
                <a:cs typeface="Arial" panose="020B0604020202020204" pitchFamily="34" charset="0"/>
              </a:rPr>
              <a:t>Afiliación al Seguro Popular………………………………………….. </a:t>
            </a:r>
          </a:p>
          <a:p>
            <a:pPr algn="l">
              <a:lnSpc>
                <a:spcPct val="90000"/>
              </a:lnSpc>
              <a:tabLst>
                <a:tab pos="355600" algn="l"/>
              </a:tabLst>
              <a:defRPr/>
            </a:pPr>
            <a:endParaRPr lang="es-MX" dirty="0">
              <a:latin typeface="Arial" charset="0"/>
            </a:endParaRPr>
          </a:p>
          <a:p>
            <a:pPr algn="l">
              <a:lnSpc>
                <a:spcPct val="90000"/>
              </a:lnSpc>
              <a:tabLst>
                <a:tab pos="355600" algn="l"/>
              </a:tabLst>
              <a:defRPr/>
            </a:pPr>
            <a:r>
              <a:rPr lang="es-MX" dirty="0">
                <a:latin typeface="Arial" charset="0"/>
              </a:rPr>
              <a:t>	4.5 </a:t>
            </a:r>
            <a:r>
              <a:rPr lang="es-MX" dirty="0">
                <a:ea typeface="Calibri" panose="020F0502020204030204" pitchFamily="34" charset="0"/>
                <a:cs typeface="Arial" panose="020B0604020202020204" pitchFamily="34" charset="0"/>
              </a:rPr>
              <a:t>Realización de Semanas Nacionales de Salud y</a:t>
            </a:r>
          </a:p>
          <a:p>
            <a:pPr algn="l">
              <a:lnSpc>
                <a:spcPct val="90000"/>
              </a:lnSpc>
              <a:tabLst>
                <a:tab pos="355600" algn="l"/>
              </a:tabLst>
              <a:defRPr/>
            </a:pPr>
            <a:r>
              <a:rPr lang="es-MX" dirty="0">
                <a:ea typeface="Calibri" panose="020F0502020204030204" pitchFamily="34" charset="0"/>
                <a:cs typeface="Arial" panose="020B0604020202020204" pitchFamily="34" charset="0"/>
              </a:rPr>
              <a:t>	 Conmemoración de Días Nacionales e Internacionales de Salud……</a:t>
            </a:r>
          </a:p>
          <a:p>
            <a:pPr algn="l">
              <a:lnSpc>
                <a:spcPct val="90000"/>
              </a:lnSpc>
              <a:tabLst>
                <a:tab pos="355600" algn="l"/>
              </a:tabLst>
              <a:defRPr/>
            </a:pPr>
            <a:endParaRPr lang="es-MX" dirty="0">
              <a:latin typeface="Arial" charset="0"/>
            </a:endParaRPr>
          </a:p>
          <a:p>
            <a:pPr marL="355600" indent="-355600" algn="l">
              <a:lnSpc>
                <a:spcPct val="90000"/>
              </a:lnSpc>
              <a:buFont typeface="+mj-lt"/>
              <a:buAutoNum type="arabicPeriod" startAt="5"/>
              <a:tabLst>
                <a:tab pos="355600" algn="l"/>
              </a:tabLst>
              <a:defRPr/>
            </a:pPr>
            <a:r>
              <a:rPr lang="es-MX" dirty="0">
                <a:latin typeface="Arial" charset="0"/>
              </a:rPr>
              <a:t>Simbología …………………………………………………………………..</a:t>
            </a:r>
          </a:p>
          <a:p>
            <a:pPr marL="355600" indent="-355600" algn="l">
              <a:lnSpc>
                <a:spcPct val="90000"/>
              </a:lnSpc>
              <a:buFontTx/>
              <a:buAutoNum type="arabicPeriod" startAt="5"/>
              <a:tabLst>
                <a:tab pos="355600" algn="l"/>
              </a:tabLst>
              <a:defRPr/>
            </a:pPr>
            <a:endParaRPr lang="es-MX" dirty="0">
              <a:latin typeface="Arial" charset="0"/>
            </a:endParaRPr>
          </a:p>
          <a:p>
            <a:pPr marL="355600" indent="-355600" algn="l">
              <a:lnSpc>
                <a:spcPct val="90000"/>
              </a:lnSpc>
              <a:buFontTx/>
              <a:buAutoNum type="arabicPeriod" startAt="5"/>
              <a:tabLst>
                <a:tab pos="355600" algn="l"/>
              </a:tabLst>
              <a:defRPr/>
            </a:pPr>
            <a:r>
              <a:rPr lang="es-MX" dirty="0">
                <a:latin typeface="Arial" charset="0"/>
              </a:rPr>
              <a:t>Hoja de modificaciones y revisiones…………………………………......</a:t>
            </a:r>
          </a:p>
          <a:p>
            <a:pPr marL="355600" indent="-355600" algn="l">
              <a:lnSpc>
                <a:spcPct val="90000"/>
              </a:lnSpc>
              <a:buFontTx/>
              <a:buAutoNum type="arabicPeriod" startAt="5"/>
              <a:tabLst>
                <a:tab pos="355600" algn="l"/>
              </a:tabLst>
              <a:defRPr/>
            </a:pPr>
            <a:endParaRPr lang="es-MX" dirty="0">
              <a:latin typeface="Arial" charset="0"/>
            </a:endParaRPr>
          </a:p>
          <a:p>
            <a:pPr algn="l" eaLnBrk="0" hangingPunct="0">
              <a:lnSpc>
                <a:spcPct val="90000"/>
              </a:lnSpc>
              <a:defRPr/>
            </a:pPr>
            <a:endParaRPr lang="es-ES" dirty="0">
              <a:latin typeface="Arial" charset="0"/>
            </a:endParaRPr>
          </a:p>
        </p:txBody>
      </p:sp>
      <p:sp>
        <p:nvSpPr>
          <p:cNvPr id="7" name="Line 17">
            <a:extLst>
              <a:ext uri="{FF2B5EF4-FFF2-40B4-BE49-F238E27FC236}">
                <a16:creationId xmlns:a16="http://schemas.microsoft.com/office/drawing/2014/main" id="{2419612D-426E-4C12-881D-FDC2B8A7C999}"/>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6">
            <a:extLst>
              <a:ext uri="{FF2B5EF4-FFF2-40B4-BE49-F238E27FC236}">
                <a16:creationId xmlns:a16="http://schemas.microsoft.com/office/drawing/2014/main" id="{0BF4F1F9-5548-4697-AD13-459371D3806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4">
            <a:extLst>
              <a:ext uri="{FF2B5EF4-FFF2-40B4-BE49-F238E27FC236}">
                <a16:creationId xmlns:a16="http://schemas.microsoft.com/office/drawing/2014/main" id="{47C64913-7277-4384-8A2C-C3E9FF552B5F}"/>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1" name="Line 15">
            <a:extLst>
              <a:ext uri="{FF2B5EF4-FFF2-40B4-BE49-F238E27FC236}">
                <a16:creationId xmlns:a16="http://schemas.microsoft.com/office/drawing/2014/main" id="{A0E5A5F2-1B3A-4F31-9674-674FBCCF69A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pic>
        <p:nvPicPr>
          <p:cNvPr id="12" name="Picture 2077" descr="Resultado de imagen para ayuntamiento de tlatlauquitepec">
            <a:hlinkClick r:id="rId2"/>
            <a:extLst>
              <a:ext uri="{FF2B5EF4-FFF2-40B4-BE49-F238E27FC236}">
                <a16:creationId xmlns:a16="http://schemas.microsoft.com/office/drawing/2014/main" id="{B81AB3B1-908C-4D5F-91EA-E825E0DEDF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a:extLst>
              <a:ext uri="{FF2B5EF4-FFF2-40B4-BE49-F238E27FC236}">
                <a16:creationId xmlns:a16="http://schemas.microsoft.com/office/drawing/2014/main" id="{66486E38-6945-4552-9AC6-AEE2B06012E0}"/>
              </a:ext>
            </a:extLst>
          </p:cNvPr>
          <p:cNvGraphicFramePr>
            <a:graphicFrameLocks noGrp="1"/>
          </p:cNvGraphicFramePr>
          <p:nvPr>
            <p:extLst>
              <p:ext uri="{D42A27DB-BD31-4B8C-83A1-F6EECF244321}">
                <p14:modId xmlns:p14="http://schemas.microsoft.com/office/powerpoint/2010/main" val="2424244140"/>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graphicFrame>
        <p:nvGraphicFramePr>
          <p:cNvPr id="3" name="Tabla 2">
            <a:extLst>
              <a:ext uri="{FF2B5EF4-FFF2-40B4-BE49-F238E27FC236}">
                <a16:creationId xmlns:a16="http://schemas.microsoft.com/office/drawing/2014/main" id="{D139763C-30F8-465E-B536-86914ECDA94C}"/>
              </a:ext>
            </a:extLst>
          </p:cNvPr>
          <p:cNvGraphicFramePr>
            <a:graphicFrameLocks noGrp="1"/>
          </p:cNvGraphicFramePr>
          <p:nvPr>
            <p:extLst>
              <p:ext uri="{D42A27DB-BD31-4B8C-83A1-F6EECF244321}">
                <p14:modId xmlns:p14="http://schemas.microsoft.com/office/powerpoint/2010/main" val="2715337348"/>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 de 26</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A5EE7609-046A-458F-B1AB-8FF52AF8C2FA}"/>
              </a:ext>
            </a:extLst>
          </p:cNvPr>
          <p:cNvSpPr txBox="1">
            <a:spLocks noChangeArrowheads="1"/>
          </p:cNvSpPr>
          <p:nvPr/>
        </p:nvSpPr>
        <p:spPr bwMode="auto">
          <a:xfrm>
            <a:off x="304800" y="1371600"/>
            <a:ext cx="6172200" cy="4958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8000" tIns="45810" rIns="37800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400" b="1" dirty="0"/>
              <a:t>1.</a:t>
            </a:r>
          </a:p>
          <a:p>
            <a:pPr eaLnBrk="1" hangingPunct="1"/>
            <a:r>
              <a:rPr lang="es-MX" altLang="es-MX" sz="1400" b="1" dirty="0"/>
              <a:t>Introducción</a:t>
            </a:r>
          </a:p>
          <a:p>
            <a:pPr eaLnBrk="1" hangingPunct="1"/>
            <a:endParaRPr lang="es-MX" altLang="es-MX" b="1" dirty="0"/>
          </a:p>
          <a:p>
            <a:pPr algn="just" eaLnBrk="1" hangingPunct="1"/>
            <a:r>
              <a:rPr lang="es-ES" altLang="es-MX" dirty="0">
                <a:cs typeface="Times New Roman" panose="02020603050405020304" pitchFamily="18" charset="0"/>
              </a:rPr>
              <a:t>El presente manual es la versión detallada por escrito de los procedimientos a través de la descripción de los objetivos, funciones, autoridad y responsabilidad de los distintos puestos de trabajo a fin de mantener la estructura organizacional adecuada que permita realizar las funciones, así como las tareas administrativas especificas que se ejecutan en la Dirección de  Salud del H. Ayuntamiento de Tlatlauquitepec.</a:t>
            </a: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La principal finalidad en su elaboración es que cuente con su propio manual de procedimientos a fin de proporcionar al personal y funcionarios encargados de la dirección, una visión completa de las diversas funciones y actividades que asume y desarrolla esta Unidad Responsable y al mismo tiempo ser un documento guía en la ejecución de las actividades que se realizan.</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Para lograr el mejor cumplimiento de este documento se recomienda efectuar su revisión semestral a fin de incluir las adecuaciones que surjan de los avances en el proceso del ejercicio de Gobierno 2018-2021</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Este manual forma parte del activo fijo de la Dirección de Salud, por consiguiente deberá permanecer en el centro de trabajo para efecto de consulta.</a:t>
            </a:r>
            <a:endParaRPr lang="es-MX" altLang="es-MX" dirty="0">
              <a:cs typeface="Arial" panose="020B0604020202020204" pitchFamily="34" charset="0"/>
            </a:endParaRPr>
          </a:p>
          <a:p>
            <a:pPr algn="just" eaLnBrk="1" hangingPunct="1"/>
            <a:endParaRPr lang="es-MX" altLang="es-MX" dirty="0"/>
          </a:p>
          <a:p>
            <a:pPr algn="just" eaLnBrk="1" hangingPunct="1">
              <a:lnSpc>
                <a:spcPct val="110000"/>
              </a:lnSpc>
            </a:pPr>
            <a:endParaRPr lang="es-MX" altLang="es-MX" dirty="0"/>
          </a:p>
        </p:txBody>
      </p:sp>
      <p:sp>
        <p:nvSpPr>
          <p:cNvPr id="17412" name="6 CuadroTexto">
            <a:extLst>
              <a:ext uri="{FF2B5EF4-FFF2-40B4-BE49-F238E27FC236}">
                <a16:creationId xmlns:a16="http://schemas.microsoft.com/office/drawing/2014/main" id="{C788D5F9-C909-4072-8E77-B87F8C781FC5}"/>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AEFBD217-F06C-4696-8EBA-CD23A190588C}" type="slidenum">
              <a:rPr lang="es-MX" altLang="es-MX" sz="1000"/>
              <a:pPr algn="r" eaLnBrk="1" hangingPunct="1"/>
              <a:t>3</a:t>
            </a:fld>
            <a:endParaRPr lang="es-MX" altLang="es-MX" sz="1000"/>
          </a:p>
        </p:txBody>
      </p:sp>
      <p:sp>
        <p:nvSpPr>
          <p:cNvPr id="5" name="Line 15">
            <a:extLst>
              <a:ext uri="{FF2B5EF4-FFF2-40B4-BE49-F238E27FC236}">
                <a16:creationId xmlns:a16="http://schemas.microsoft.com/office/drawing/2014/main" id="{20856DE5-A6A0-4C19-9AA4-D99B3DDE7B57}"/>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7">
            <a:extLst>
              <a:ext uri="{FF2B5EF4-FFF2-40B4-BE49-F238E27FC236}">
                <a16:creationId xmlns:a16="http://schemas.microsoft.com/office/drawing/2014/main" id="{21E7B7A1-AEF7-4B26-A3D8-1BD04E34227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4">
            <a:extLst>
              <a:ext uri="{FF2B5EF4-FFF2-40B4-BE49-F238E27FC236}">
                <a16:creationId xmlns:a16="http://schemas.microsoft.com/office/drawing/2014/main" id="{5D765BD1-871A-4FE7-9271-20D06C136984}"/>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6">
            <a:extLst>
              <a:ext uri="{FF2B5EF4-FFF2-40B4-BE49-F238E27FC236}">
                <a16:creationId xmlns:a16="http://schemas.microsoft.com/office/drawing/2014/main" id="{A364AA40-3CC0-4464-A216-9B16A844A59C}"/>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3B40F9B9-A186-49B5-BA32-32E50AE53E64}"/>
              </a:ext>
            </a:extLst>
          </p:cNvPr>
          <p:cNvGraphicFramePr>
            <a:graphicFrameLocks noGrp="1"/>
          </p:cNvGraphicFramePr>
          <p:nvPr>
            <p:extLst>
              <p:ext uri="{D42A27DB-BD31-4B8C-83A1-F6EECF244321}">
                <p14:modId xmlns:p14="http://schemas.microsoft.com/office/powerpoint/2010/main" val="3054561018"/>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3"/>
            <a:extLst>
              <a:ext uri="{FF2B5EF4-FFF2-40B4-BE49-F238E27FC236}">
                <a16:creationId xmlns:a16="http://schemas.microsoft.com/office/drawing/2014/main" id="{1A73F6DE-9618-4A83-B406-58A3310EF6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22D23CEB-267B-4805-8095-7CFDF81A647D}"/>
              </a:ext>
            </a:extLst>
          </p:cNvPr>
          <p:cNvGraphicFramePr>
            <a:graphicFrameLocks noGrp="1"/>
          </p:cNvGraphicFramePr>
          <p:nvPr>
            <p:extLst>
              <p:ext uri="{D42A27DB-BD31-4B8C-83A1-F6EECF244321}">
                <p14:modId xmlns:p14="http://schemas.microsoft.com/office/powerpoint/2010/main" val="4280729187"/>
              </p:ext>
            </p:extLst>
          </p:nvPr>
        </p:nvGraphicFramePr>
        <p:xfrm>
          <a:off x="5340746" y="8995980"/>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3 de 26</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xt Box 5">
            <a:extLst>
              <a:ext uri="{FF2B5EF4-FFF2-40B4-BE49-F238E27FC236}">
                <a16:creationId xmlns:a16="http://schemas.microsoft.com/office/drawing/2014/main" id="{7ED089B5-F246-411B-89E6-EF4D959915B6}"/>
              </a:ext>
            </a:extLst>
          </p:cNvPr>
          <p:cNvSpPr txBox="1">
            <a:spLocks noChangeArrowheads="1"/>
          </p:cNvSpPr>
          <p:nvPr/>
        </p:nvSpPr>
        <p:spPr bwMode="auto">
          <a:xfrm>
            <a:off x="1291389" y="1316274"/>
            <a:ext cx="4294272" cy="15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8000" tIns="45810" rIns="37800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MX" altLang="es-MX" sz="1400" b="1" dirty="0"/>
          </a:p>
          <a:p>
            <a:pPr eaLnBrk="1" hangingPunct="1"/>
            <a:r>
              <a:rPr lang="es-MX" altLang="es-MX" sz="1400" b="1" dirty="0"/>
              <a:t>2.</a:t>
            </a:r>
          </a:p>
          <a:p>
            <a:pPr eaLnBrk="1" hangingPunct="1"/>
            <a:r>
              <a:rPr lang="es-MX" altLang="es-MX" sz="1400" b="1" dirty="0"/>
              <a:t>Marco Legal</a:t>
            </a:r>
          </a:p>
          <a:p>
            <a:pPr algn="just" eaLnBrk="1" hangingPunct="1"/>
            <a:r>
              <a:rPr lang="es-ES_tradnl" altLang="es-MX" sz="1400" dirty="0">
                <a:cs typeface="Arial" panose="020B0604020202020204" pitchFamily="34" charset="0"/>
              </a:rPr>
              <a:t> </a:t>
            </a:r>
          </a:p>
          <a:p>
            <a:pPr algn="just" eaLnBrk="1" hangingPunct="1"/>
            <a:endParaRPr lang="es-ES" altLang="es-MX" dirty="0">
              <a:cs typeface="Times New Roman" panose="02020603050405020304" pitchFamily="18" charset="0"/>
            </a:endParaRPr>
          </a:p>
          <a:p>
            <a:pPr algn="just" eaLnBrk="1" hangingPunct="1"/>
            <a:r>
              <a:rPr lang="es-ES_tradnl" altLang="es-MX" dirty="0">
                <a:cs typeface="Arial" panose="020B0604020202020204" pitchFamily="34" charset="0"/>
              </a:rPr>
              <a:t> </a:t>
            </a:r>
          </a:p>
          <a:p>
            <a:pPr algn="just" eaLnBrk="1" hangingPunct="1"/>
            <a:endParaRPr lang="es-CO" altLang="es-MX" dirty="0"/>
          </a:p>
        </p:txBody>
      </p:sp>
      <p:sp>
        <p:nvSpPr>
          <p:cNvPr id="18436" name="3 CuadroTexto">
            <a:extLst>
              <a:ext uri="{FF2B5EF4-FFF2-40B4-BE49-F238E27FC236}">
                <a16:creationId xmlns:a16="http://schemas.microsoft.com/office/drawing/2014/main" id="{D391E4AF-A1FB-49BD-89E3-01D4797BF335}"/>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9B912210-B774-4829-A90F-AFC30DC73235}" type="slidenum">
              <a:rPr lang="es-MX" altLang="es-MX" sz="1000"/>
              <a:pPr algn="r" eaLnBrk="1" hangingPunct="1"/>
              <a:t>4</a:t>
            </a:fld>
            <a:endParaRPr lang="es-MX" altLang="es-MX" sz="1000" dirty="0"/>
          </a:p>
        </p:txBody>
      </p:sp>
      <p:sp>
        <p:nvSpPr>
          <p:cNvPr id="5" name="Line 16">
            <a:extLst>
              <a:ext uri="{FF2B5EF4-FFF2-40B4-BE49-F238E27FC236}">
                <a16:creationId xmlns:a16="http://schemas.microsoft.com/office/drawing/2014/main" id="{B9E9E503-ED2C-4BF9-AC64-531ECD02571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C5E053AF-4DFB-4EBB-BD10-53AABD61FA46}"/>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16413335-4F29-48DC-857C-AD1487C3DBD4}"/>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DDF83430-1EB9-4547-AF2D-DD5A7FEF5D30}"/>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34F54408-8E81-4E21-82F5-847E26C43E85}"/>
              </a:ext>
            </a:extLst>
          </p:cNvPr>
          <p:cNvGraphicFramePr>
            <a:graphicFrameLocks noGrp="1"/>
          </p:cNvGraphicFramePr>
          <p:nvPr>
            <p:extLst>
              <p:ext uri="{D42A27DB-BD31-4B8C-83A1-F6EECF244321}">
                <p14:modId xmlns:p14="http://schemas.microsoft.com/office/powerpoint/2010/main" val="210719522"/>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AEE60C0B-2A43-435C-B60C-72529C09DD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95A6427A-BEC7-436B-B404-11C1B52003A2}"/>
              </a:ext>
            </a:extLst>
          </p:cNvPr>
          <p:cNvGraphicFramePr>
            <a:graphicFrameLocks noGrp="1"/>
          </p:cNvGraphicFramePr>
          <p:nvPr>
            <p:extLst>
              <p:ext uri="{D42A27DB-BD31-4B8C-83A1-F6EECF244321}">
                <p14:modId xmlns:p14="http://schemas.microsoft.com/office/powerpoint/2010/main" val="656081404"/>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4 de 26</a:t>
                      </a:r>
                    </a:p>
                  </a:txBody>
                  <a:tcPr/>
                </a:tc>
                <a:extLst>
                  <a:ext uri="{0D108BD9-81ED-4DB2-BD59-A6C34878D82A}">
                    <a16:rowId xmlns:a16="http://schemas.microsoft.com/office/drawing/2014/main" val="2061326865"/>
                  </a:ext>
                </a:extLst>
              </a:tr>
            </a:tbl>
          </a:graphicData>
        </a:graphic>
      </p:graphicFrame>
      <p:sp>
        <p:nvSpPr>
          <p:cNvPr id="12" name="Rectángulo 11">
            <a:extLst>
              <a:ext uri="{FF2B5EF4-FFF2-40B4-BE49-F238E27FC236}">
                <a16:creationId xmlns:a16="http://schemas.microsoft.com/office/drawing/2014/main" id="{0C2ADC94-780E-4359-B447-0D2F762DAB1C}"/>
              </a:ext>
            </a:extLst>
          </p:cNvPr>
          <p:cNvSpPr/>
          <p:nvPr/>
        </p:nvSpPr>
        <p:spPr>
          <a:xfrm>
            <a:off x="749376" y="2534515"/>
            <a:ext cx="5383055" cy="2862322"/>
          </a:xfrm>
          <a:prstGeom prst="rect">
            <a:avLst/>
          </a:prstGeom>
        </p:spPr>
        <p:txBody>
          <a:bodyPr wrap="square">
            <a:spAutoFit/>
          </a:bodyPr>
          <a:lstStyle/>
          <a:p>
            <a:pPr algn="l"/>
            <a:r>
              <a:rPr lang="es-MX" sz="1200" b="1" dirty="0">
                <a:solidFill>
                  <a:srgbClr val="000000"/>
                </a:solidFill>
                <a:latin typeface="Arial" panose="020B0604020202020204" pitchFamily="34" charset="0"/>
              </a:rPr>
              <a:t>Federal </a:t>
            </a:r>
            <a:endParaRPr lang="es-MX" sz="1200" dirty="0">
              <a:solidFill>
                <a:srgbClr val="000000"/>
              </a:solidFill>
              <a:latin typeface="Arial" panose="020B0604020202020204" pitchFamily="34" charset="0"/>
            </a:endParaRPr>
          </a:p>
          <a:p>
            <a:pPr marL="171450" indent="-171450" algn="l">
              <a:buFont typeface="Wingdings" panose="05000000000000000000" pitchFamily="2" charset="2"/>
              <a:buChar char="Ø"/>
            </a:pPr>
            <a:r>
              <a:rPr lang="es-MX" sz="1200" b="1" dirty="0">
                <a:solidFill>
                  <a:srgbClr val="000000"/>
                </a:solidFill>
                <a:latin typeface="Arial" panose="020B0604020202020204" pitchFamily="34" charset="0"/>
              </a:rPr>
              <a:t>Constitución Política de los Estados Unidos Mexicanos.</a:t>
            </a:r>
          </a:p>
          <a:p>
            <a:pPr algn="l"/>
            <a:r>
              <a:rPr lang="es-MX" sz="1200" b="1" dirty="0">
                <a:solidFill>
                  <a:srgbClr val="000000"/>
                </a:solidFill>
                <a:latin typeface="Arial" panose="020B0604020202020204" pitchFamily="34" charset="0"/>
              </a:rPr>
              <a:t>      </a:t>
            </a:r>
            <a:r>
              <a:rPr lang="es-MX" sz="1200" dirty="0">
                <a:solidFill>
                  <a:srgbClr val="000000"/>
                </a:solidFill>
                <a:latin typeface="Arial" panose="020B0604020202020204" pitchFamily="34" charset="0"/>
              </a:rPr>
              <a:t>Diario Oficial de la Federación, 05 de febrero de 1917 </a:t>
            </a:r>
          </a:p>
          <a:p>
            <a:pPr algn="l"/>
            <a:r>
              <a:rPr lang="es-MX" sz="1200" dirty="0">
                <a:solidFill>
                  <a:srgbClr val="000000"/>
                </a:solidFill>
                <a:latin typeface="Arial" panose="020B0604020202020204" pitchFamily="34" charset="0"/>
              </a:rPr>
              <a:t>      Última reforma publicada D.O.F. el 26 de agosto de 2016 </a:t>
            </a:r>
          </a:p>
          <a:p>
            <a:pPr algn="l"/>
            <a:endParaRPr lang="es-MX" sz="1200" dirty="0">
              <a:solidFill>
                <a:srgbClr val="000000"/>
              </a:solidFill>
              <a:latin typeface="Arial" panose="020B0604020202020204" pitchFamily="34" charset="0"/>
            </a:endParaRPr>
          </a:p>
          <a:p>
            <a:pPr marL="171450" lvl="0" indent="-171450" algn="just">
              <a:buFont typeface="Wingdings" panose="05000000000000000000" pitchFamily="2" charset="2"/>
              <a:buChar char="Ø"/>
            </a:pPr>
            <a:r>
              <a:rPr lang="es-MX" sz="1200" b="1" dirty="0">
                <a:latin typeface="Arial" panose="020B0604020202020204" pitchFamily="34" charset="0"/>
                <a:cs typeface="Arial" panose="020B0604020202020204" pitchFamily="34" charset="0"/>
              </a:rPr>
              <a:t>Ley General de Salud de los Estados Unidos Mexicanos.</a:t>
            </a:r>
            <a:endParaRPr lang="es-MX" sz="1200" dirty="0">
              <a:latin typeface="Arial" panose="020B0604020202020204" pitchFamily="34" charset="0"/>
              <a:cs typeface="Arial" panose="020B0604020202020204" pitchFamily="34" charset="0"/>
            </a:endParaRPr>
          </a:p>
          <a:p>
            <a:pPr algn="l"/>
            <a:endParaRPr lang="es-MX" sz="1200" b="1" dirty="0">
              <a:solidFill>
                <a:srgbClr val="000000"/>
              </a:solidFill>
              <a:latin typeface="Arial" panose="020B0604020202020204" pitchFamily="34" charset="0"/>
            </a:endParaRPr>
          </a:p>
          <a:p>
            <a:pPr algn="l"/>
            <a:r>
              <a:rPr lang="es-MX" sz="1200" b="1" dirty="0">
                <a:solidFill>
                  <a:srgbClr val="000000"/>
                </a:solidFill>
                <a:latin typeface="Arial" panose="020B0604020202020204" pitchFamily="34" charset="0"/>
              </a:rPr>
              <a:t>Estatal </a:t>
            </a:r>
            <a:endParaRPr lang="es-MX" sz="1200" dirty="0">
              <a:solidFill>
                <a:srgbClr val="000000"/>
              </a:solidFill>
              <a:latin typeface="Arial" panose="020B0604020202020204" pitchFamily="34" charset="0"/>
            </a:endParaRPr>
          </a:p>
          <a:p>
            <a:pPr marL="171450" indent="-171450" algn="l">
              <a:buFont typeface="Wingdings" panose="05000000000000000000" pitchFamily="2" charset="2"/>
              <a:buChar char="Ø"/>
            </a:pPr>
            <a:r>
              <a:rPr lang="es-MX" sz="1200" b="1" dirty="0">
                <a:solidFill>
                  <a:srgbClr val="000000"/>
                </a:solidFill>
                <a:latin typeface="Arial" panose="020B0604020202020204" pitchFamily="34" charset="0"/>
              </a:rPr>
              <a:t>Constitución del Estado Libre y Soberano de Puebla.</a:t>
            </a:r>
            <a:endParaRPr lang="es-MX" sz="1200" dirty="0">
              <a:solidFill>
                <a:srgbClr val="000000"/>
              </a:solidFill>
              <a:latin typeface="Arial" panose="020B0604020202020204" pitchFamily="34" charset="0"/>
            </a:endParaRPr>
          </a:p>
          <a:p>
            <a:pPr algn="l"/>
            <a:r>
              <a:rPr lang="es-MX" sz="1200" dirty="0">
                <a:solidFill>
                  <a:srgbClr val="000000"/>
                </a:solidFill>
                <a:latin typeface="Arial" panose="020B0604020202020204" pitchFamily="34" charset="0"/>
              </a:rPr>
              <a:t>      Periódico Oficial del Estado, 2 de octubre de 1917 </a:t>
            </a:r>
          </a:p>
          <a:p>
            <a:pPr algn="l"/>
            <a:r>
              <a:rPr lang="es-MX" sz="1200" dirty="0">
                <a:solidFill>
                  <a:srgbClr val="000000"/>
                </a:solidFill>
                <a:latin typeface="Arial" panose="020B0604020202020204" pitchFamily="34" charset="0"/>
              </a:rPr>
              <a:t>      Última reforma publicada P.O. el 04 de Febrero de 2016 </a:t>
            </a:r>
          </a:p>
          <a:p>
            <a:pPr algn="l"/>
            <a:endParaRPr lang="es-MX" sz="1200" b="1" dirty="0">
              <a:solidFill>
                <a:srgbClr val="000000"/>
              </a:solidFill>
              <a:latin typeface="Arial" panose="020B0604020202020204" pitchFamily="34" charset="0"/>
            </a:endParaRPr>
          </a:p>
          <a:p>
            <a:pPr marL="171450" indent="-171450" algn="l">
              <a:buFont typeface="Wingdings" panose="05000000000000000000" pitchFamily="2" charset="2"/>
              <a:buChar char="Ø"/>
            </a:pPr>
            <a:r>
              <a:rPr lang="es-MX" sz="1200" b="1" dirty="0">
                <a:solidFill>
                  <a:srgbClr val="000000"/>
                </a:solidFill>
                <a:latin typeface="Arial" panose="020B0604020202020204" pitchFamily="34" charset="0"/>
              </a:rPr>
              <a:t>Ley de Salud del Estado de Puebla. </a:t>
            </a:r>
            <a:endParaRPr lang="es-MX" sz="1200" dirty="0">
              <a:solidFill>
                <a:srgbClr val="000000"/>
              </a:solidFill>
              <a:latin typeface="Arial" panose="020B0604020202020204" pitchFamily="34" charset="0"/>
            </a:endParaRPr>
          </a:p>
          <a:p>
            <a:pPr algn="l"/>
            <a:r>
              <a:rPr lang="es-MX" sz="1200" dirty="0">
                <a:solidFill>
                  <a:srgbClr val="000000"/>
                </a:solidFill>
                <a:latin typeface="Arial" panose="020B0604020202020204" pitchFamily="34" charset="0"/>
              </a:rPr>
              <a:t>     </a:t>
            </a:r>
          </a:p>
          <a:p>
            <a:pPr marL="171450" indent="-171450" algn="l">
              <a:buFont typeface="Wingdings" panose="05000000000000000000" pitchFamily="2" charset="2"/>
              <a:buChar char="Ø"/>
            </a:pPr>
            <a:r>
              <a:rPr lang="es-MX" sz="1200" b="1" dirty="0">
                <a:latin typeface="Arial" panose="020B0604020202020204" pitchFamily="34" charset="0"/>
                <a:cs typeface="Arial" panose="020B0604020202020204" pitchFamily="34" charset="0"/>
              </a:rPr>
              <a:t>Ley Orgánica Municipal del Estado de Puebla.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6">
            <a:extLst>
              <a:ext uri="{FF2B5EF4-FFF2-40B4-BE49-F238E27FC236}">
                <a16:creationId xmlns:a16="http://schemas.microsoft.com/office/drawing/2014/main" id="{88F01211-5286-485A-81DD-B0F68DA3D51E}"/>
              </a:ext>
            </a:extLst>
          </p:cNvPr>
          <p:cNvSpPr txBox="1">
            <a:spLocks noChangeArrowheads="1"/>
          </p:cNvSpPr>
          <p:nvPr/>
        </p:nvSpPr>
        <p:spPr bwMode="auto">
          <a:xfrm>
            <a:off x="628650" y="2589212"/>
            <a:ext cx="594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20" tIns="45810" rIns="91620" bIns="45810">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l"/>
            <a:r>
              <a:rPr lang="es-MX" altLang="es-MX"/>
              <a:t> </a:t>
            </a:r>
          </a:p>
        </p:txBody>
      </p:sp>
      <p:sp>
        <p:nvSpPr>
          <p:cNvPr id="20483" name="Rectangle 18">
            <a:extLst>
              <a:ext uri="{FF2B5EF4-FFF2-40B4-BE49-F238E27FC236}">
                <a16:creationId xmlns:a16="http://schemas.microsoft.com/office/drawing/2014/main" id="{56AD9000-9161-4515-983A-7B06000E463B}"/>
              </a:ext>
            </a:extLst>
          </p:cNvPr>
          <p:cNvSpPr>
            <a:spLocks noChangeArrowheads="1"/>
          </p:cNvSpPr>
          <p:nvPr/>
        </p:nvSpPr>
        <p:spPr bwMode="auto">
          <a:xfrm>
            <a:off x="381000" y="1219200"/>
            <a:ext cx="61722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20485" name="Text Box 21">
            <a:extLst>
              <a:ext uri="{FF2B5EF4-FFF2-40B4-BE49-F238E27FC236}">
                <a16:creationId xmlns:a16="http://schemas.microsoft.com/office/drawing/2014/main" id="{537B9D85-B2AB-488B-A958-45DBB01CD698}"/>
              </a:ext>
            </a:extLst>
          </p:cNvPr>
          <p:cNvSpPr txBox="1">
            <a:spLocks noChangeArrowheads="1"/>
          </p:cNvSpPr>
          <p:nvPr/>
        </p:nvSpPr>
        <p:spPr bwMode="auto">
          <a:xfrm>
            <a:off x="2230596" y="1614178"/>
            <a:ext cx="25699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400" b="1" dirty="0"/>
              <a:t>3. </a:t>
            </a:r>
          </a:p>
          <a:p>
            <a:pPr eaLnBrk="1" hangingPunct="1"/>
            <a:r>
              <a:rPr lang="es-MX" altLang="es-MX" sz="1400" b="1" dirty="0"/>
              <a:t>Relación de procedimientos</a:t>
            </a:r>
            <a:endParaRPr lang="es-ES" altLang="es-MX" sz="1400" b="1" dirty="0"/>
          </a:p>
        </p:txBody>
      </p:sp>
      <p:sp>
        <p:nvSpPr>
          <p:cNvPr id="20490" name="9 CuadroTexto">
            <a:extLst>
              <a:ext uri="{FF2B5EF4-FFF2-40B4-BE49-F238E27FC236}">
                <a16:creationId xmlns:a16="http://schemas.microsoft.com/office/drawing/2014/main" id="{85A3E927-D36C-4107-AE16-74AA1D18478C}"/>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351B5E13-E6E6-4C25-9C54-482D9756A1F4}" type="slidenum">
              <a:rPr lang="es-MX" altLang="es-MX" sz="1000"/>
              <a:pPr algn="r" eaLnBrk="1" hangingPunct="1"/>
              <a:t>5</a:t>
            </a:fld>
            <a:endParaRPr lang="es-MX" altLang="es-MX" sz="1000"/>
          </a:p>
        </p:txBody>
      </p:sp>
      <p:sp>
        <p:nvSpPr>
          <p:cNvPr id="2" name="Rectángulo 1">
            <a:extLst>
              <a:ext uri="{FF2B5EF4-FFF2-40B4-BE49-F238E27FC236}">
                <a16:creationId xmlns:a16="http://schemas.microsoft.com/office/drawing/2014/main" id="{DF47C5C2-4010-44A1-8B7A-25AF0DAFD4E3}"/>
              </a:ext>
            </a:extLst>
          </p:cNvPr>
          <p:cNvSpPr/>
          <p:nvPr/>
        </p:nvSpPr>
        <p:spPr>
          <a:xfrm>
            <a:off x="628650" y="2589212"/>
            <a:ext cx="5400128" cy="2523768"/>
          </a:xfrm>
          <a:prstGeom prst="rect">
            <a:avLst/>
          </a:prstGeom>
        </p:spPr>
        <p:txBody>
          <a:bodyPr wrap="square">
            <a:spAutoFit/>
          </a:bodyPr>
          <a:lstStyle/>
          <a:p>
            <a:pPr algn="just">
              <a:spcBef>
                <a:spcPts val="600"/>
              </a:spcBef>
              <a:spcAft>
                <a:spcPts val="600"/>
              </a:spcAft>
            </a:pPr>
            <a:r>
              <a:rPr lang="es-ES" dirty="0">
                <a:solidFill>
                  <a:srgbClr val="000000"/>
                </a:solidFill>
                <a:ea typeface="Calibri" panose="020F0502020204030204" pitchFamily="34" charset="0"/>
                <a:cs typeface="Arial" panose="020B0604020202020204" pitchFamily="34" charset="0"/>
              </a:rPr>
              <a:t>1.- Promoción y Prevención de la Salud en Instituciones.</a:t>
            </a:r>
          </a:p>
          <a:p>
            <a:pPr algn="just">
              <a:spcBef>
                <a:spcPts val="600"/>
              </a:spcBef>
              <a:spcAft>
                <a:spcPts val="600"/>
              </a:spcAft>
            </a:pPr>
            <a:r>
              <a:rPr lang="es-ES" dirty="0">
                <a:solidFill>
                  <a:srgbClr val="000000"/>
                </a:solidFill>
                <a:ea typeface="Calibri" panose="020F0502020204030204" pitchFamily="34" charset="0"/>
                <a:cs typeface="Arial" panose="020B0604020202020204" pitchFamily="34" charset="0"/>
              </a:rPr>
              <a:t>2.- Jornadas de Salud. </a:t>
            </a:r>
          </a:p>
          <a:p>
            <a:pPr algn="just">
              <a:spcBef>
                <a:spcPts val="600"/>
              </a:spcBef>
              <a:spcAft>
                <a:spcPts val="600"/>
              </a:spcAft>
            </a:pPr>
            <a:r>
              <a:rPr lang="es-ES" dirty="0">
                <a:solidFill>
                  <a:srgbClr val="000000"/>
                </a:solidFill>
                <a:ea typeface="Calibri" panose="020F0502020204030204" pitchFamily="34" charset="0"/>
                <a:cs typeface="Arial" panose="020B0604020202020204" pitchFamily="34" charset="0"/>
              </a:rPr>
              <a:t>3.- Verificación Sanitarias en Escuelas de Educación Básica y CAIC’S con Desayunadores Calientes.   </a:t>
            </a:r>
            <a:endParaRPr lang="es-MX" dirty="0">
              <a:solidFill>
                <a:srgbClr val="000000"/>
              </a:solidFill>
              <a:ea typeface="Calibri" panose="020F0502020204030204" pitchFamily="34" charset="0"/>
              <a:cs typeface="Arial" panose="020B0604020202020204" pitchFamily="34" charset="0"/>
            </a:endParaRPr>
          </a:p>
          <a:p>
            <a:pPr algn="just">
              <a:spcBef>
                <a:spcPts val="600"/>
              </a:spcBef>
              <a:spcAft>
                <a:spcPts val="600"/>
              </a:spcAft>
            </a:pPr>
            <a:r>
              <a:rPr lang="es-MX" dirty="0">
                <a:ea typeface="Calibri" panose="020F0502020204030204" pitchFamily="34" charset="0"/>
                <a:cs typeface="Arial" panose="020B0604020202020204" pitchFamily="34" charset="0"/>
              </a:rPr>
              <a:t>4.- Afiliación al Seguro Popular. </a:t>
            </a:r>
          </a:p>
          <a:p>
            <a:pPr algn="just">
              <a:spcBef>
                <a:spcPts val="600"/>
              </a:spcBef>
              <a:spcAft>
                <a:spcPts val="600"/>
              </a:spcAft>
            </a:pPr>
            <a:r>
              <a:rPr lang="es-MX" dirty="0">
                <a:ea typeface="Calibri" panose="020F0502020204030204" pitchFamily="34" charset="0"/>
                <a:cs typeface="Arial" panose="020B0604020202020204" pitchFamily="34" charset="0"/>
              </a:rPr>
              <a:t>5.- Realización de Semanas Nacionales de Salud y Conmemoración de Días Nacionales e Internacionales de Salud.</a:t>
            </a:r>
          </a:p>
          <a:p>
            <a:pPr algn="just">
              <a:spcBef>
                <a:spcPts val="600"/>
              </a:spcBef>
              <a:spcAft>
                <a:spcPts val="600"/>
              </a:spcAft>
            </a:pPr>
            <a:r>
              <a:rPr lang="es-ES" dirty="0">
                <a:ea typeface="Calibri" panose="020F0502020204030204" pitchFamily="34" charset="0"/>
                <a:cs typeface="Arial" panose="020B0604020202020204" pitchFamily="34" charset="0"/>
              </a:rPr>
              <a:t/>
            </a:r>
            <a:br>
              <a:rPr lang="es-ES" dirty="0">
                <a:ea typeface="Calibri" panose="020F0502020204030204" pitchFamily="34" charset="0"/>
                <a:cs typeface="Arial" panose="020B0604020202020204" pitchFamily="34" charset="0"/>
              </a:rPr>
            </a:br>
            <a:r>
              <a:rPr lang="es-ES" dirty="0">
                <a:ea typeface="Calibri" panose="020F0502020204030204" pitchFamily="34" charset="0"/>
                <a:cs typeface="Arial" panose="020B0604020202020204" pitchFamily="34" charset="0"/>
              </a:rPr>
              <a:t> </a:t>
            </a:r>
            <a:endParaRPr lang="es-MX" dirty="0">
              <a:ea typeface="Calibri" panose="020F0502020204030204" pitchFamily="34" charset="0"/>
              <a:cs typeface="Arial" panose="020B0604020202020204" pitchFamily="34" charset="0"/>
            </a:endParaRPr>
          </a:p>
        </p:txBody>
      </p:sp>
      <p:sp>
        <p:nvSpPr>
          <p:cNvPr id="8" name="Line 15">
            <a:extLst>
              <a:ext uri="{FF2B5EF4-FFF2-40B4-BE49-F238E27FC236}">
                <a16:creationId xmlns:a16="http://schemas.microsoft.com/office/drawing/2014/main" id="{1C505AE4-CA24-4E33-9A92-0049336DDF29}"/>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7">
            <a:extLst>
              <a:ext uri="{FF2B5EF4-FFF2-40B4-BE49-F238E27FC236}">
                <a16:creationId xmlns:a16="http://schemas.microsoft.com/office/drawing/2014/main" id="{3C60CCF4-5040-4580-8DA8-BCF3F7D65D33}"/>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4">
            <a:extLst>
              <a:ext uri="{FF2B5EF4-FFF2-40B4-BE49-F238E27FC236}">
                <a16:creationId xmlns:a16="http://schemas.microsoft.com/office/drawing/2014/main" id="{A90C9913-EC0A-46EA-9720-81D15BD74685}"/>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1" name="Line 16">
            <a:extLst>
              <a:ext uri="{FF2B5EF4-FFF2-40B4-BE49-F238E27FC236}">
                <a16:creationId xmlns:a16="http://schemas.microsoft.com/office/drawing/2014/main" id="{051A3485-7083-429E-8E1D-F0DCBD2AFD87}"/>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12" name="Tabla 11">
            <a:extLst>
              <a:ext uri="{FF2B5EF4-FFF2-40B4-BE49-F238E27FC236}">
                <a16:creationId xmlns:a16="http://schemas.microsoft.com/office/drawing/2014/main" id="{9443B246-A4AD-41D3-A5C6-EC3914FCC5E2}"/>
              </a:ext>
            </a:extLst>
          </p:cNvPr>
          <p:cNvGraphicFramePr>
            <a:graphicFrameLocks noGrp="1"/>
          </p:cNvGraphicFramePr>
          <p:nvPr>
            <p:extLst>
              <p:ext uri="{D42A27DB-BD31-4B8C-83A1-F6EECF244321}">
                <p14:modId xmlns:p14="http://schemas.microsoft.com/office/powerpoint/2010/main" val="605029908"/>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3" name="Picture 2077" descr="Resultado de imagen para ayuntamiento de tlatlauquitepec">
            <a:hlinkClick r:id="rId2"/>
            <a:extLst>
              <a:ext uri="{FF2B5EF4-FFF2-40B4-BE49-F238E27FC236}">
                <a16:creationId xmlns:a16="http://schemas.microsoft.com/office/drawing/2014/main" id="{C716601D-6E24-438A-94CE-99076896E7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Tabla 13">
            <a:extLst>
              <a:ext uri="{FF2B5EF4-FFF2-40B4-BE49-F238E27FC236}">
                <a16:creationId xmlns:a16="http://schemas.microsoft.com/office/drawing/2014/main" id="{1E552233-6097-4035-8BE8-E1DAC6F72FD6}"/>
              </a:ext>
            </a:extLst>
          </p:cNvPr>
          <p:cNvGraphicFramePr>
            <a:graphicFrameLocks noGrp="1"/>
          </p:cNvGraphicFramePr>
          <p:nvPr>
            <p:extLst>
              <p:ext uri="{D42A27DB-BD31-4B8C-83A1-F6EECF244321}">
                <p14:modId xmlns:p14="http://schemas.microsoft.com/office/powerpoint/2010/main" val="2345185326"/>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5 de 26</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a:extLst>
              <a:ext uri="{FF2B5EF4-FFF2-40B4-BE49-F238E27FC236}">
                <a16:creationId xmlns:a16="http://schemas.microsoft.com/office/drawing/2014/main" id="{FC87A269-76D7-4120-B5C5-A651DE4E6C8D}"/>
              </a:ext>
            </a:extLst>
          </p:cNvPr>
          <p:cNvSpPr txBox="1"/>
          <p:nvPr/>
        </p:nvSpPr>
        <p:spPr>
          <a:xfrm>
            <a:off x="548680" y="3750196"/>
            <a:ext cx="5760640" cy="738664"/>
          </a:xfrm>
          <a:prstGeom prst="rect">
            <a:avLst/>
          </a:prstGeom>
          <a:noFill/>
        </p:spPr>
        <p:txBody>
          <a:bodyPr wrap="square" rtlCol="0">
            <a:spAutoFit/>
          </a:bodyPr>
          <a:lstStyle/>
          <a:p>
            <a:r>
              <a:rPr lang="es-MX" sz="1400" b="1" dirty="0"/>
              <a:t>4.</a:t>
            </a:r>
          </a:p>
          <a:p>
            <a:endParaRPr lang="es-MX" sz="1400" b="1" dirty="0"/>
          </a:p>
          <a:p>
            <a:r>
              <a:rPr lang="es-MX" sz="1400" b="1" dirty="0"/>
              <a:t>DESCRIPCION DE PROCEDIMIENTOS Y DIAGRAMA DE FLUJO</a:t>
            </a:r>
          </a:p>
        </p:txBody>
      </p:sp>
      <p:sp>
        <p:nvSpPr>
          <p:cNvPr id="3" name="Line 16">
            <a:extLst>
              <a:ext uri="{FF2B5EF4-FFF2-40B4-BE49-F238E27FC236}">
                <a16:creationId xmlns:a16="http://schemas.microsoft.com/office/drawing/2014/main" id="{F3E0F8B1-0817-4E58-AE3F-41B954F96AB1}"/>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6ABCEC5F-B8C2-4FC6-9F8D-E4825935FA4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7">
            <a:extLst>
              <a:ext uri="{FF2B5EF4-FFF2-40B4-BE49-F238E27FC236}">
                <a16:creationId xmlns:a16="http://schemas.microsoft.com/office/drawing/2014/main" id="{7915B25B-1A48-47ED-823C-88EF29D53A8E}"/>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5">
            <a:extLst>
              <a:ext uri="{FF2B5EF4-FFF2-40B4-BE49-F238E27FC236}">
                <a16:creationId xmlns:a16="http://schemas.microsoft.com/office/drawing/2014/main" id="{0D02CF5A-D7A7-4882-8EAC-E6AEC2DE2EAA}"/>
              </a:ext>
            </a:extLst>
          </p:cNvPr>
          <p:cNvSpPr>
            <a:spLocks noChangeShapeType="1"/>
          </p:cNvSpPr>
          <p:nvPr/>
        </p:nvSpPr>
        <p:spPr bwMode="auto">
          <a:xfrm flipH="1">
            <a:off x="6453187" y="408777"/>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7" name="Tabla 6">
            <a:extLst>
              <a:ext uri="{FF2B5EF4-FFF2-40B4-BE49-F238E27FC236}">
                <a16:creationId xmlns:a16="http://schemas.microsoft.com/office/drawing/2014/main" id="{8DD4E732-CC53-49A8-99BE-8720AB56BCA2}"/>
              </a:ext>
            </a:extLst>
          </p:cNvPr>
          <p:cNvGraphicFramePr>
            <a:graphicFrameLocks noGrp="1"/>
          </p:cNvGraphicFramePr>
          <p:nvPr>
            <p:extLst>
              <p:ext uri="{D42A27DB-BD31-4B8C-83A1-F6EECF244321}">
                <p14:modId xmlns:p14="http://schemas.microsoft.com/office/powerpoint/2010/main" val="600175824"/>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8" name="Picture 2077" descr="Resultado de imagen para ayuntamiento de tlatlauquitepec">
            <a:hlinkClick r:id="rId2"/>
            <a:extLst>
              <a:ext uri="{FF2B5EF4-FFF2-40B4-BE49-F238E27FC236}">
                <a16:creationId xmlns:a16="http://schemas.microsoft.com/office/drawing/2014/main" id="{F8C7FB6D-08F8-41F1-8464-6252F616A8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a 8">
            <a:extLst>
              <a:ext uri="{FF2B5EF4-FFF2-40B4-BE49-F238E27FC236}">
                <a16:creationId xmlns:a16="http://schemas.microsoft.com/office/drawing/2014/main" id="{4D921F87-6B59-4B03-B311-61A92BC69D96}"/>
              </a:ext>
            </a:extLst>
          </p:cNvPr>
          <p:cNvGraphicFramePr>
            <a:graphicFrameLocks noGrp="1"/>
          </p:cNvGraphicFramePr>
          <p:nvPr>
            <p:extLst>
              <p:ext uri="{D42A27DB-BD31-4B8C-83A1-F6EECF244321}">
                <p14:modId xmlns:p14="http://schemas.microsoft.com/office/powerpoint/2010/main" val="178461060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6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8493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1169551"/>
          </a:xfrm>
          <a:prstGeom prst="rect">
            <a:avLst/>
          </a:prstGeom>
          <a:noFill/>
        </p:spPr>
        <p:txBody>
          <a:bodyPr wrap="square" rtlCol="0">
            <a:spAutoFit/>
          </a:bodyPr>
          <a:lstStyle/>
          <a:p>
            <a:r>
              <a:rPr lang="es-MX" sz="1400" b="1" dirty="0"/>
              <a:t>4.1 </a:t>
            </a:r>
          </a:p>
          <a:p>
            <a:endParaRPr lang="es-MX" sz="1400" b="1" dirty="0"/>
          </a:p>
          <a:p>
            <a:pPr algn="l"/>
            <a:r>
              <a:rPr lang="es-MX" sz="1400" b="1" dirty="0"/>
              <a:t>Nombre del procedimiento: </a:t>
            </a:r>
            <a:r>
              <a:rPr lang="es-ES" sz="1400" dirty="0">
                <a:solidFill>
                  <a:srgbClr val="000000"/>
                </a:solidFill>
                <a:ea typeface="Calibri" panose="020F0502020204030204" pitchFamily="34" charset="0"/>
                <a:cs typeface="Arial" panose="020B0604020202020204" pitchFamily="34" charset="0"/>
              </a:rPr>
              <a:t>Promoción y Prevención de la Salud en Instituciones.</a:t>
            </a:r>
          </a:p>
          <a:p>
            <a:pPr algn="l"/>
            <a:endParaRPr lang="es-ES" sz="1400" dirty="0">
              <a:solidFill>
                <a:srgbClr val="000000"/>
              </a:solidFill>
              <a:ea typeface="Calibri" panose="020F050202020403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2543424444"/>
              </p:ext>
            </p:extLst>
          </p:nvPr>
        </p:nvGraphicFramePr>
        <p:xfrm>
          <a:off x="510169" y="2989250"/>
          <a:ext cx="5915024" cy="544510"/>
        </p:xfrm>
        <a:graphic>
          <a:graphicData uri="http://schemas.openxmlformats.org/drawingml/2006/table">
            <a:tbl>
              <a:tblPr>
                <a:tableStyleId>{F5AB1C69-6EDB-4FF4-983F-18BD219EF322}</a:tableStyleId>
              </a:tblPr>
              <a:tblGrid>
                <a:gridCol w="2488052">
                  <a:extLst>
                    <a:ext uri="{9D8B030D-6E8A-4147-A177-3AD203B41FA5}">
                      <a16:colId xmlns:a16="http://schemas.microsoft.com/office/drawing/2014/main" val="2098473293"/>
                    </a:ext>
                  </a:extLst>
                </a:gridCol>
                <a:gridCol w="3426972">
                  <a:extLst>
                    <a:ext uri="{9D8B030D-6E8A-4147-A177-3AD203B41FA5}">
                      <a16:colId xmlns:a16="http://schemas.microsoft.com/office/drawing/2014/main" val="3446197060"/>
                    </a:ext>
                  </a:extLst>
                </a:gridCol>
              </a:tblGrid>
              <a:tr h="544510">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lnSpc>
                          <a:spcPct val="107000"/>
                        </a:lnSpc>
                        <a:spcAft>
                          <a:spcPts val="0"/>
                        </a:spcAft>
                      </a:pPr>
                      <a:r>
                        <a:rPr lang="es-MX" sz="1200" dirty="0">
                          <a:effectLst/>
                          <a:latin typeface="Arial" panose="020B0604020202020204" pitchFamily="34" charset="0"/>
                          <a:cs typeface="Arial" panose="020B0604020202020204" pitchFamily="34" charset="0"/>
                        </a:rPr>
                        <a:t>Promocionar e inculcar los mecanismos de prevención a la salud en los escolares.</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1691278940"/>
              </p:ext>
            </p:extLst>
          </p:nvPr>
        </p:nvGraphicFramePr>
        <p:xfrm>
          <a:off x="482174" y="3906843"/>
          <a:ext cx="5915024" cy="2921445"/>
        </p:xfrm>
        <a:graphic>
          <a:graphicData uri="http://schemas.openxmlformats.org/drawingml/2006/table">
            <a:tbl>
              <a:tblPr>
                <a:tableStyleId>{5C22544A-7EE6-4342-B048-85BDC9FD1C3A}</a:tableStyleId>
              </a:tblPr>
              <a:tblGrid>
                <a:gridCol w="2488052">
                  <a:extLst>
                    <a:ext uri="{9D8B030D-6E8A-4147-A177-3AD203B41FA5}">
                      <a16:colId xmlns:a16="http://schemas.microsoft.com/office/drawing/2014/main" val="1684066273"/>
                    </a:ext>
                  </a:extLst>
                </a:gridCol>
                <a:gridCol w="3426972">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lnSpc>
                          <a:spcPct val="107000"/>
                        </a:lnSpc>
                        <a:spcAft>
                          <a:spcPts val="0"/>
                        </a:spcAft>
                      </a:pPr>
                      <a:r>
                        <a:rPr lang="es-MX" sz="1200" dirty="0">
                          <a:effectLst/>
                          <a:latin typeface="Arial" panose="020B0604020202020204" pitchFamily="34" charset="0"/>
                          <a:cs typeface="Arial" panose="020B0604020202020204" pitchFamily="34" charset="0"/>
                        </a:rPr>
                        <a:t>1.- Este procedimiento es de observancia general para todo el personal de la Dirección de Salud que brinde atención al público.  </a:t>
                      </a:r>
                    </a:p>
                    <a:p>
                      <a:pPr algn="just">
                        <a:lnSpc>
                          <a:spcPct val="107000"/>
                        </a:lnSpc>
                        <a:spcAft>
                          <a:spcPts val="0"/>
                        </a:spcAft>
                      </a:pPr>
                      <a:r>
                        <a:rPr lang="es-MX" sz="1200" dirty="0">
                          <a:effectLst/>
                          <a:latin typeface="Arial" panose="020B0604020202020204" pitchFamily="34" charset="0"/>
                          <a:cs typeface="Arial" panose="020B0604020202020204" pitchFamily="34" charset="0"/>
                        </a:rPr>
                        <a:t>2.- El personal adscrito a la Dirección de Salud Municipal debe presentarse debidamente identificado y con oficio de presentación.</a:t>
                      </a:r>
                    </a:p>
                    <a:p>
                      <a:pPr algn="just">
                        <a:lnSpc>
                          <a:spcPct val="107000"/>
                        </a:lnSpc>
                        <a:spcAft>
                          <a:spcPts val="0"/>
                        </a:spcAft>
                      </a:pPr>
                      <a:r>
                        <a:rPr lang="es-MX" sz="1200" dirty="0">
                          <a:effectLst/>
                          <a:latin typeface="Arial" panose="020B0604020202020204" pitchFamily="34" charset="0"/>
                          <a:cs typeface="Arial" panose="020B0604020202020204" pitchFamily="34" charset="0"/>
                        </a:rPr>
                        <a:t>3.- El personal adscrito a la Dirección de Salud Municipal debe brindar un trato amable y servicial, con ética y cordialidad en todo momento. </a:t>
                      </a:r>
                    </a:p>
                    <a:p>
                      <a:pPr algn="just">
                        <a:lnSpc>
                          <a:spcPct val="107000"/>
                        </a:lnSpc>
                        <a:spcAft>
                          <a:spcPts val="0"/>
                        </a:spcAft>
                      </a:pPr>
                      <a:r>
                        <a:rPr lang="es-MX" sz="1200" dirty="0">
                          <a:effectLst/>
                          <a:latin typeface="Arial" panose="020B0604020202020204" pitchFamily="34" charset="0"/>
                          <a:cs typeface="Arial" panose="020B0604020202020204" pitchFamily="34" charset="0"/>
                        </a:rPr>
                        <a:t>4.- Todo servicio que se otorga en la Dirección de Salud Municipal es de carácter gratuito, por lo que ningún servidor público adscrito a ella debe recibir ninguna remuneración en especie o en efectivo por los servicios otorgados.</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1459450838"/>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353637651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7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92399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3062376762"/>
              </p:ext>
            </p:extLst>
          </p:nvPr>
        </p:nvGraphicFramePr>
        <p:xfrm>
          <a:off x="474628" y="1930833"/>
          <a:ext cx="5820407" cy="5646281"/>
        </p:xfrm>
        <a:graphic>
          <a:graphicData uri="http://schemas.openxmlformats.org/drawingml/2006/table">
            <a:tbl>
              <a:tblPr firstRow="1" bandRow="1">
                <a:tableStyleId>{5940675A-B579-460E-94D1-54222C63F5DA}</a:tableStyleId>
              </a:tblPr>
              <a:tblGrid>
                <a:gridCol w="635831">
                  <a:extLst>
                    <a:ext uri="{9D8B030D-6E8A-4147-A177-3AD203B41FA5}">
                      <a16:colId xmlns:a16="http://schemas.microsoft.com/office/drawing/2014/main" val="2446579786"/>
                    </a:ext>
                  </a:extLst>
                </a:gridCol>
                <a:gridCol w="1526453">
                  <a:extLst>
                    <a:ext uri="{9D8B030D-6E8A-4147-A177-3AD203B41FA5}">
                      <a16:colId xmlns:a16="http://schemas.microsoft.com/office/drawing/2014/main" val="3043753496"/>
                    </a:ext>
                  </a:extLst>
                </a:gridCol>
                <a:gridCol w="3658123">
                  <a:extLst>
                    <a:ext uri="{9D8B030D-6E8A-4147-A177-3AD203B41FA5}">
                      <a16:colId xmlns:a16="http://schemas.microsoft.com/office/drawing/2014/main" val="3743977267"/>
                    </a:ext>
                  </a:extLst>
                </a:gridCol>
              </a:tblGrid>
              <a:tr h="335464">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58595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Elabora el plan de trabajo en el cual se establecen las instituciones educativas en las cuales se desea impartir los talleres, pláticas y conferencias relacionadas a la prevención de la salud.</a:t>
                      </a:r>
                    </a:p>
                  </a:txBody>
                  <a:tcPr marL="68580" marR="68580" marT="0" marB="0"/>
                </a:tc>
                <a:extLst>
                  <a:ext uri="{0D108BD9-81ED-4DB2-BD59-A6C34878D82A}">
                    <a16:rowId xmlns:a16="http://schemas.microsoft.com/office/drawing/2014/main" val="736362764"/>
                  </a:ext>
                </a:extLst>
              </a:tr>
              <a:tr h="283183">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Entrega plan de trabajo al Presidente Municipal.</a:t>
                      </a:r>
                    </a:p>
                  </a:txBody>
                  <a:tcPr marL="68580" marR="68580" marT="0" marB="0"/>
                </a:tc>
                <a:extLst>
                  <a:ext uri="{0D108BD9-81ED-4DB2-BD59-A6C34878D82A}">
                    <a16:rowId xmlns:a16="http://schemas.microsoft.com/office/drawing/2014/main" val="3935992432"/>
                  </a:ext>
                </a:extLst>
              </a:tr>
              <a:tr h="58595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Presidente Municipal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indent="0" algn="just">
                        <a:buFont typeface="Arial" panose="020B0604020202020204" pitchFamily="34" charset="0"/>
                        <a:buNone/>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plan de trabajo para su autorización.</a:t>
                      </a:r>
                    </a:p>
                    <a:p>
                      <a:pPr marL="171450" indent="-171450" algn="just">
                        <a:buFont typeface="Arial" panose="020B0604020202020204" pitchFamily="34" charset="0"/>
                        <a:buChar cha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Si autoriza, procede al paso 4</a:t>
                      </a:r>
                    </a:p>
                    <a:p>
                      <a:pPr marL="171450" indent="-171450" algn="just">
                        <a:buFont typeface="Arial" panose="020B0604020202020204" pitchFamily="34" charset="0"/>
                        <a:buChar cha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No autoriza, regresa al Director para las modificaciones correspondientes. </a:t>
                      </a:r>
                    </a:p>
                  </a:txBody>
                  <a:tcPr marL="68580" marR="68580" marT="0" marB="0"/>
                </a:tc>
                <a:extLst>
                  <a:ext uri="{0D108BD9-81ED-4DB2-BD59-A6C34878D82A}">
                    <a16:rowId xmlns:a16="http://schemas.microsoft.com/office/drawing/2014/main" val="3657339292"/>
                  </a:ext>
                </a:extLst>
              </a:tr>
              <a:tr h="42060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r>
                        <a:rPr lang="es-MX" sz="1200" dirty="0">
                          <a:latin typeface="Arial" panose="020B0604020202020204" pitchFamily="34" charset="0"/>
                          <a:cs typeface="Arial" panose="020B0604020202020204" pitchFamily="34" charset="0"/>
                        </a:rPr>
                        <a:t>Auxiliar </a:t>
                      </a:r>
                    </a:p>
                  </a:txBody>
                  <a:tcPr marL="68580" marR="68580" marT="0" marB="0"/>
                </a:tc>
                <a:tc>
                  <a:txBody>
                    <a:bodyPr/>
                    <a:lstStyle/>
                    <a:p>
                      <a:r>
                        <a:rPr lang="es-MX" sz="1200" dirty="0">
                          <a:latin typeface="Arial" panose="020B0604020202020204" pitchFamily="34" charset="0"/>
                          <a:cs typeface="Arial" panose="020B0604020202020204" pitchFamily="34" charset="0"/>
                        </a:rPr>
                        <a:t>Elabora oficios para dar conocimiento de los temas a impartir a la CORDE. </a:t>
                      </a:r>
                    </a:p>
                  </a:txBody>
                  <a:tcPr marL="68580" marR="68580" marT="0" marB="0"/>
                </a:tc>
                <a:extLst>
                  <a:ext uri="{0D108BD9-81ED-4DB2-BD59-A6C34878D82A}">
                    <a16:rowId xmlns:a16="http://schemas.microsoft.com/office/drawing/2014/main" val="4175772796"/>
                  </a:ext>
                </a:extLst>
              </a:tr>
              <a:tr h="64807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r>
                        <a:rPr lang="es-MX" sz="1200" dirty="0">
                          <a:latin typeface="Arial" panose="020B0604020202020204" pitchFamily="34" charset="0"/>
                          <a:cs typeface="Arial" panose="020B0604020202020204" pitchFamily="34" charset="0"/>
                        </a:rPr>
                        <a:t>Directora</a:t>
                      </a:r>
                    </a:p>
                  </a:txBody>
                  <a:tcPr marL="68580" marR="68580" marT="0" marB="0"/>
                </a:tc>
                <a:tc>
                  <a:txBody>
                    <a:bodyPr/>
                    <a:lstStyle/>
                    <a:p>
                      <a:pPr marL="0" indent="0">
                        <a:buFont typeface="Arial" panose="020B0604020202020204" pitchFamily="34" charset="0"/>
                        <a:buNone/>
                      </a:pPr>
                      <a:r>
                        <a:rPr lang="es-MX" sz="1200" dirty="0">
                          <a:latin typeface="Arial" panose="020B0604020202020204" pitchFamily="34" charset="0"/>
                          <a:cs typeface="Arial" panose="020B0604020202020204" pitchFamily="34" charset="0"/>
                        </a:rPr>
                        <a:t>Envía oficio a la CORDE a la que pertenece el Municipio de Tlatlauquitepec, para solicitar la autorización para impartir los talleres y pláticas.</a:t>
                      </a:r>
                    </a:p>
                  </a:txBody>
                  <a:tcPr marL="68580" marR="68580" marT="0" marB="0"/>
                </a:tc>
                <a:extLst>
                  <a:ext uri="{0D108BD9-81ED-4DB2-BD59-A6C34878D82A}">
                    <a16:rowId xmlns:a16="http://schemas.microsoft.com/office/drawing/2014/main" val="1473386933"/>
                  </a:ext>
                </a:extLst>
              </a:tr>
              <a:tr h="21602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CORDE</a:t>
                      </a: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autoriza o rechaza la solicitud.</a:t>
                      </a:r>
                    </a:p>
                  </a:txBody>
                  <a:tcPr marL="68580" marR="68580" marT="0" marB="0"/>
                </a:tc>
                <a:extLst>
                  <a:ext uri="{0D108BD9-81ED-4DB2-BD59-A6C34878D82A}">
                    <a16:rowId xmlns:a16="http://schemas.microsoft.com/office/drawing/2014/main" val="1863288757"/>
                  </a:ext>
                </a:extLst>
              </a:tr>
              <a:tr h="44593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Una vez autorizado por la CORDE se agenda con los directivos de las Instituciones para impartir las pláticas. </a:t>
                      </a:r>
                      <a:endParaRPr lang="es-MX" sz="1800" b="0" i="0" u="none" strike="noStrike" kern="1200" baseline="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3905927076"/>
                  </a:ext>
                </a:extLst>
              </a:tr>
              <a:tr h="459472">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Directora</a:t>
                      </a:r>
                      <a:endParaRPr lang="es-MX"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Imparte los talleres,  utilizando material didáctico, lúdico y/o visual. </a:t>
                      </a:r>
                      <a:endParaRPr lang="es-MX" sz="1800" b="0" i="0" u="none" strike="noStrike" kern="1200" baseline="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346264453"/>
                  </a:ext>
                </a:extLst>
              </a:tr>
              <a:tr h="27141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p>
                  </a:txBody>
                  <a:tcPr marL="68580" marR="68580" marT="0" marB="0"/>
                </a:tc>
                <a:tc>
                  <a:txBody>
                    <a:bodyPr/>
                    <a:lstStyle/>
                    <a:p>
                      <a:pPr>
                        <a:lnSpc>
                          <a:spcPct val="107000"/>
                        </a:lnSpc>
                        <a:spcAft>
                          <a:spcPts val="0"/>
                        </a:spcAft>
                      </a:pPr>
                      <a:r>
                        <a:rPr lang="es-ES" sz="11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a:t>
                      </a: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Solicita el sello de la institución, toma evidencias y elabora el reporte de las sesiones.</a:t>
                      </a:r>
                    </a:p>
                  </a:txBody>
                  <a:tcPr marL="68580" marR="68580" marT="0" marB="0"/>
                </a:tc>
                <a:extLst>
                  <a:ext uri="{0D108BD9-81ED-4DB2-BD59-A6C34878D82A}">
                    <a16:rowId xmlns:a16="http://schemas.microsoft.com/office/drawing/2014/main" val="3113963205"/>
                  </a:ext>
                </a:extLst>
              </a:tr>
              <a:tr h="27141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a:t>
                      </a:r>
                    </a:p>
                  </a:txBody>
                  <a:tcPr marL="68580" marR="68580" marT="0" marB="0"/>
                </a:tc>
                <a:tc>
                  <a:txBody>
                    <a:bodyPr/>
                    <a:lstStyle/>
                    <a:p>
                      <a:pPr algn="just">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Archiva el reporte.</a:t>
                      </a:r>
                    </a:p>
                  </a:txBody>
                  <a:tcPr marL="68580" marR="68580" marT="0" marB="0"/>
                </a:tc>
                <a:extLst>
                  <a:ext uri="{0D108BD9-81ED-4DB2-BD59-A6C34878D82A}">
                    <a16:rowId xmlns:a16="http://schemas.microsoft.com/office/drawing/2014/main" val="3070998083"/>
                  </a:ext>
                </a:extLst>
              </a:tr>
              <a:tr h="585957">
                <a:tc gridSpan="3">
                  <a:txBody>
                    <a:bodyPr/>
                    <a:lstStyle/>
                    <a:p>
                      <a:pPr algn="ct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FINAL DEL PROCEDIMIENTO</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just">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157043"/>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4628" y="1353103"/>
            <a:ext cx="5820407" cy="523220"/>
          </a:xfrm>
          <a:prstGeom prst="rect">
            <a:avLst/>
          </a:prstGeom>
          <a:noFill/>
        </p:spPr>
        <p:txBody>
          <a:bodyPr wrap="square" rtlCol="0">
            <a:spAutoFit/>
          </a:bodyPr>
          <a:lstStyle/>
          <a:p>
            <a:pPr algn="l"/>
            <a:r>
              <a:rPr lang="es-MX" sz="1400" b="1" dirty="0"/>
              <a:t>Nombre del Procedimiento: </a:t>
            </a:r>
            <a:r>
              <a:rPr lang="es-ES" sz="1400" dirty="0">
                <a:solidFill>
                  <a:srgbClr val="000000"/>
                </a:solidFill>
                <a:ea typeface="Calibri" panose="020F0502020204030204" pitchFamily="34" charset="0"/>
                <a:cs typeface="Arial" panose="020B0604020202020204" pitchFamily="34" charset="0"/>
              </a:rPr>
              <a:t>Promoción y Prevención de la Salud en Instituciones.</a:t>
            </a: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1437725018"/>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200" b="0" dirty="0">
                          <a:solidFill>
                            <a:schemeClr val="tx1"/>
                          </a:solidFill>
                          <a:latin typeface="Arial" panose="020B0604020202020204" pitchFamily="34" charset="0"/>
                          <a:cs typeface="Arial" panose="020B0604020202020204" pitchFamily="34" charset="0"/>
                        </a:rPr>
                        <a:t>Dirección</a:t>
                      </a:r>
                      <a:r>
                        <a:rPr lang="es-MX" sz="1200" b="0" baseline="0" dirty="0">
                          <a:solidFill>
                            <a:schemeClr val="tx1"/>
                          </a:solidFill>
                          <a:latin typeface="Arial" panose="020B0604020202020204" pitchFamily="34" charset="0"/>
                          <a:cs typeface="Arial" panose="020B0604020202020204" pitchFamily="34" charset="0"/>
                        </a:rPr>
                        <a:t> de Salud</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222128038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8 de 26</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4137317454"/>
      </p:ext>
    </p:extLst>
  </p:cSld>
  <p:clrMapOvr>
    <a:masterClrMapping/>
  </p:clrMapOvr>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2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22126</TotalTime>
  <Words>3327</Words>
  <Application>Microsoft Office PowerPoint</Application>
  <PresentationFormat>Personalizado</PresentationFormat>
  <Paragraphs>752</Paragraphs>
  <Slides>27</Slides>
  <Notes>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27</vt:i4>
      </vt:variant>
    </vt:vector>
  </HeadingPairs>
  <TitlesOfParts>
    <vt:vector size="34" baseType="lpstr">
      <vt:lpstr>Arial</vt:lpstr>
      <vt:lpstr>BinnerD</vt:lpstr>
      <vt:lpstr>Calibri</vt:lpstr>
      <vt:lpstr>Tahoma</vt:lpstr>
      <vt:lpstr>Times New Roman</vt:lpstr>
      <vt:lpstr>Wingdings</vt: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Secretaría de Gobernación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 Lopez C</dc:creator>
  <cp:lastModifiedBy>Admin</cp:lastModifiedBy>
  <cp:revision>1198</cp:revision>
  <cp:lastPrinted>2019-04-08T23:51:41Z</cp:lastPrinted>
  <dcterms:created xsi:type="dcterms:W3CDTF">2000-06-14T21:53:19Z</dcterms:created>
  <dcterms:modified xsi:type="dcterms:W3CDTF">2019-04-08T23:51:59Z</dcterms:modified>
</cp:coreProperties>
</file>