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59"/>
  </p:notesMasterIdLst>
  <p:handoutMasterIdLst>
    <p:handoutMasterId r:id="rId60"/>
  </p:handoutMasterIdLst>
  <p:sldIdLst>
    <p:sldId id="711" r:id="rId2"/>
    <p:sldId id="893" r:id="rId3"/>
    <p:sldId id="717" r:id="rId4"/>
    <p:sldId id="714" r:id="rId5"/>
    <p:sldId id="716" r:id="rId6"/>
    <p:sldId id="715" r:id="rId7"/>
    <p:sldId id="895" r:id="rId8"/>
    <p:sldId id="897" r:id="rId9"/>
    <p:sldId id="896" r:id="rId10"/>
    <p:sldId id="915" r:id="rId11"/>
    <p:sldId id="256" r:id="rId12"/>
    <p:sldId id="912" r:id="rId13"/>
    <p:sldId id="913" r:id="rId14"/>
    <p:sldId id="914" r:id="rId15"/>
    <p:sldId id="916" r:id="rId16"/>
    <p:sldId id="917" r:id="rId17"/>
    <p:sldId id="918" r:id="rId18"/>
    <p:sldId id="919" r:id="rId19"/>
    <p:sldId id="920" r:id="rId20"/>
    <p:sldId id="922" r:id="rId21"/>
    <p:sldId id="921" r:id="rId22"/>
    <p:sldId id="923" r:id="rId23"/>
    <p:sldId id="924" r:id="rId24"/>
    <p:sldId id="925" r:id="rId25"/>
    <p:sldId id="926" r:id="rId26"/>
    <p:sldId id="927" r:id="rId27"/>
    <p:sldId id="928" r:id="rId28"/>
    <p:sldId id="929" r:id="rId29"/>
    <p:sldId id="930" r:id="rId30"/>
    <p:sldId id="931" r:id="rId31"/>
    <p:sldId id="932" r:id="rId32"/>
    <p:sldId id="933" r:id="rId33"/>
    <p:sldId id="934" r:id="rId34"/>
    <p:sldId id="935" r:id="rId35"/>
    <p:sldId id="936" r:id="rId36"/>
    <p:sldId id="937" r:id="rId37"/>
    <p:sldId id="938" r:id="rId38"/>
    <p:sldId id="939" r:id="rId39"/>
    <p:sldId id="940" r:id="rId40"/>
    <p:sldId id="941" r:id="rId41"/>
    <p:sldId id="942" r:id="rId42"/>
    <p:sldId id="943" r:id="rId43"/>
    <p:sldId id="944" r:id="rId44"/>
    <p:sldId id="945" r:id="rId45"/>
    <p:sldId id="946" r:id="rId46"/>
    <p:sldId id="889" r:id="rId47"/>
    <p:sldId id="947" r:id="rId48"/>
    <p:sldId id="949" r:id="rId49"/>
    <p:sldId id="950" r:id="rId50"/>
    <p:sldId id="951" r:id="rId51"/>
    <p:sldId id="952" r:id="rId52"/>
    <p:sldId id="953" r:id="rId53"/>
    <p:sldId id="954" r:id="rId54"/>
    <p:sldId id="890" r:id="rId55"/>
    <p:sldId id="891" r:id="rId56"/>
    <p:sldId id="892" r:id="rId57"/>
    <p:sldId id="911" r:id="rId58"/>
  </p:sldIdLst>
  <p:sldSz cx="6858000" cy="9372600"/>
  <p:notesSz cx="7099300" cy="10234613"/>
  <p:defaultTextStyle>
    <a:defPPr>
      <a:defRPr lang="es-MX"/>
    </a:defPPr>
    <a:lvl1pPr algn="ctr"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313">
          <p15:clr>
            <a:srgbClr val="A4A3A4"/>
          </p15:clr>
        </p15:guide>
        <p15:guide id="2" pos="4110">
          <p15:clr>
            <a:srgbClr val="A4A3A4"/>
          </p15:clr>
        </p15:guide>
      </p15:sldGuideLst>
    </p:ext>
    <p:ext uri="{2D200454-40CA-4A62-9FC3-DE9A4176ACB9}">
      <p15:notesGuideLst xmlns:p15="http://schemas.microsoft.com/office/powerpoint/2012/main">
        <p15:guide id="1" orient="horz" pos="3225">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68686"/>
    <a:srgbClr val="669900"/>
    <a:srgbClr val="FF3399"/>
    <a:srgbClr val="80808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6" autoAdjust="0"/>
    <p:restoredTop sz="94709" autoAdjust="0"/>
  </p:normalViewPr>
  <p:slideViewPr>
    <p:cSldViewPr>
      <p:cViewPr varScale="1">
        <p:scale>
          <a:sx n="64" d="100"/>
          <a:sy n="64" d="100"/>
        </p:scale>
        <p:origin x="3066" y="66"/>
      </p:cViewPr>
      <p:guideLst>
        <p:guide orient="horz" pos="4313"/>
        <p:guide pos="4110"/>
      </p:guideLst>
    </p:cSldViewPr>
  </p:slideViewPr>
  <p:outlineViewPr>
    <p:cViewPr>
      <p:scale>
        <a:sx n="20" d="100"/>
        <a:sy n="20" d="100"/>
      </p:scale>
      <p:origin x="0" y="35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0" d="100"/>
          <a:sy n="40" d="100"/>
        </p:scale>
        <p:origin x="-1566" y="-96"/>
      </p:cViewPr>
      <p:guideLst>
        <p:guide orient="horz" pos="3225"/>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712BC23-2AEE-45A8-81A6-677B91F2A1B2}"/>
              </a:ext>
            </a:extLst>
          </p:cNvPr>
          <p:cNvSpPr>
            <a:spLocks noGrp="1" noChangeArrowheads="1"/>
          </p:cNvSpPr>
          <p:nvPr>
            <p:ph type="hdr" sz="quarter"/>
          </p:nvPr>
        </p:nvSpPr>
        <p:spPr bwMode="auto">
          <a:xfrm>
            <a:off x="0"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t" anchorCtr="0" compatLnSpc="1">
            <a:prstTxWarp prst="textNoShape">
              <a:avLst/>
            </a:prstTxWarp>
          </a:bodyPr>
          <a:lstStyle>
            <a:lvl1pPr algn="l" defTabSz="976313">
              <a:defRPr sz="1300">
                <a:latin typeface="Times New Roman" panose="02020603050405020304" pitchFamily="18" charset="0"/>
              </a:defRPr>
            </a:lvl1pPr>
          </a:lstStyle>
          <a:p>
            <a:endParaRPr lang="es-ES" altLang="es-MX"/>
          </a:p>
        </p:txBody>
      </p:sp>
      <p:sp>
        <p:nvSpPr>
          <p:cNvPr id="5123" name="Rectangle 3">
            <a:extLst>
              <a:ext uri="{FF2B5EF4-FFF2-40B4-BE49-F238E27FC236}">
                <a16:creationId xmlns:a16="http://schemas.microsoft.com/office/drawing/2014/main" id="{C550F498-A742-4A18-9988-BBAD911CDB38}"/>
              </a:ext>
            </a:extLst>
          </p:cNvPr>
          <p:cNvSpPr>
            <a:spLocks noGrp="1" noChangeArrowheads="1"/>
          </p:cNvSpPr>
          <p:nvPr>
            <p:ph type="dt" sz="quarter" idx="1"/>
          </p:nvPr>
        </p:nvSpPr>
        <p:spPr bwMode="auto">
          <a:xfrm>
            <a:off x="4022725"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t" anchorCtr="0" compatLnSpc="1">
            <a:prstTxWarp prst="textNoShape">
              <a:avLst/>
            </a:prstTxWarp>
          </a:bodyPr>
          <a:lstStyle>
            <a:lvl1pPr algn="r" defTabSz="976313">
              <a:defRPr sz="1300">
                <a:latin typeface="Times New Roman" panose="02020603050405020304" pitchFamily="18" charset="0"/>
              </a:defRPr>
            </a:lvl1pPr>
          </a:lstStyle>
          <a:p>
            <a:endParaRPr lang="es-ES" altLang="es-MX"/>
          </a:p>
        </p:txBody>
      </p:sp>
      <p:sp>
        <p:nvSpPr>
          <p:cNvPr id="5124" name="Rectangle 4">
            <a:extLst>
              <a:ext uri="{FF2B5EF4-FFF2-40B4-BE49-F238E27FC236}">
                <a16:creationId xmlns:a16="http://schemas.microsoft.com/office/drawing/2014/main" id="{8A6F6FD2-805A-414D-BFBA-B434A8814EF6}"/>
              </a:ext>
            </a:extLst>
          </p:cNvPr>
          <p:cNvSpPr>
            <a:spLocks noGrp="1" noChangeArrowheads="1"/>
          </p:cNvSpPr>
          <p:nvPr>
            <p:ph type="ftr" sz="quarter" idx="2"/>
          </p:nvPr>
        </p:nvSpPr>
        <p:spPr bwMode="auto">
          <a:xfrm>
            <a:off x="0" y="972185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b" anchorCtr="0" compatLnSpc="1">
            <a:prstTxWarp prst="textNoShape">
              <a:avLst/>
            </a:prstTxWarp>
          </a:bodyPr>
          <a:lstStyle>
            <a:lvl1pPr algn="l" defTabSz="976313">
              <a:defRPr sz="1300">
                <a:latin typeface="Times New Roman" panose="02020603050405020304" pitchFamily="18" charset="0"/>
              </a:defRPr>
            </a:lvl1pPr>
          </a:lstStyle>
          <a:p>
            <a:endParaRPr lang="es-ES" altLang="es-MX"/>
          </a:p>
        </p:txBody>
      </p:sp>
      <p:sp>
        <p:nvSpPr>
          <p:cNvPr id="5125" name="Rectangle 5">
            <a:extLst>
              <a:ext uri="{FF2B5EF4-FFF2-40B4-BE49-F238E27FC236}">
                <a16:creationId xmlns:a16="http://schemas.microsoft.com/office/drawing/2014/main" id="{C022FE05-2D85-436F-9730-8B1952F3D3DB}"/>
              </a:ext>
            </a:extLst>
          </p:cNvPr>
          <p:cNvSpPr>
            <a:spLocks noGrp="1" noChangeArrowheads="1"/>
          </p:cNvSpPr>
          <p:nvPr>
            <p:ph type="sldNum" sz="quarter" idx="3"/>
          </p:nvPr>
        </p:nvSpPr>
        <p:spPr bwMode="auto">
          <a:xfrm>
            <a:off x="4022725" y="972185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b" anchorCtr="0" compatLnSpc="1">
            <a:prstTxWarp prst="textNoShape">
              <a:avLst/>
            </a:prstTxWarp>
          </a:bodyPr>
          <a:lstStyle>
            <a:lvl1pPr algn="r" defTabSz="976313">
              <a:defRPr sz="1300">
                <a:latin typeface="Times New Roman" panose="02020603050405020304" pitchFamily="18" charset="0"/>
              </a:defRPr>
            </a:lvl1pPr>
          </a:lstStyle>
          <a:p>
            <a:fld id="{D0E4F117-576D-4674-81FC-1B82913786E2}" type="slidenum">
              <a:rPr lang="es-MX" altLang="es-MX"/>
              <a:pPr/>
              <a:t>‹Nº›</a:t>
            </a:fld>
            <a:endParaRPr lang="es-MX" altLang="es-MX"/>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00B6515-C2A2-4D21-BC12-C942387AA70C}"/>
              </a:ext>
            </a:extLst>
          </p:cNvPr>
          <p:cNvSpPr>
            <a:spLocks noGrp="1" noChangeArrowheads="1"/>
          </p:cNvSpPr>
          <p:nvPr>
            <p:ph type="hdr" sz="quarter"/>
          </p:nvPr>
        </p:nvSpPr>
        <p:spPr bwMode="auto">
          <a:xfrm>
            <a:off x="0"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t" anchorCtr="0" compatLnSpc="1">
            <a:prstTxWarp prst="textNoShape">
              <a:avLst/>
            </a:prstTxWarp>
          </a:bodyPr>
          <a:lstStyle>
            <a:lvl1pPr algn="l" defTabSz="976313">
              <a:defRPr sz="1300">
                <a:latin typeface="Times New Roman" panose="02020603050405020304" pitchFamily="18" charset="0"/>
              </a:defRPr>
            </a:lvl1pPr>
          </a:lstStyle>
          <a:p>
            <a:endParaRPr lang="es-ES" altLang="es-MX"/>
          </a:p>
        </p:txBody>
      </p:sp>
      <p:sp>
        <p:nvSpPr>
          <p:cNvPr id="44035" name="Rectangle 3">
            <a:extLst>
              <a:ext uri="{FF2B5EF4-FFF2-40B4-BE49-F238E27FC236}">
                <a16:creationId xmlns:a16="http://schemas.microsoft.com/office/drawing/2014/main" id="{263824B4-0BC3-4C33-B9AA-A74D0EC96EE9}"/>
              </a:ext>
            </a:extLst>
          </p:cNvPr>
          <p:cNvSpPr>
            <a:spLocks noGrp="1" noChangeArrowheads="1"/>
          </p:cNvSpPr>
          <p:nvPr>
            <p:ph type="dt" idx="1"/>
          </p:nvPr>
        </p:nvSpPr>
        <p:spPr bwMode="auto">
          <a:xfrm>
            <a:off x="4022725"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t" anchorCtr="0" compatLnSpc="1">
            <a:prstTxWarp prst="textNoShape">
              <a:avLst/>
            </a:prstTxWarp>
          </a:bodyPr>
          <a:lstStyle>
            <a:lvl1pPr algn="r" defTabSz="976313">
              <a:defRPr sz="1300">
                <a:latin typeface="Times New Roman" panose="02020603050405020304" pitchFamily="18" charset="0"/>
              </a:defRPr>
            </a:lvl1pPr>
          </a:lstStyle>
          <a:p>
            <a:endParaRPr lang="es-ES" altLang="es-MX"/>
          </a:p>
        </p:txBody>
      </p:sp>
      <p:sp>
        <p:nvSpPr>
          <p:cNvPr id="133124" name="Rectangle 4">
            <a:extLst>
              <a:ext uri="{FF2B5EF4-FFF2-40B4-BE49-F238E27FC236}">
                <a16:creationId xmlns:a16="http://schemas.microsoft.com/office/drawing/2014/main" id="{660D1626-3F94-4D42-BEAD-B745D9ED37C6}"/>
              </a:ext>
            </a:extLst>
          </p:cNvPr>
          <p:cNvSpPr>
            <a:spLocks noGrp="1" noRot="1" noChangeAspect="1" noChangeArrowheads="1" noTextEdit="1"/>
          </p:cNvSpPr>
          <p:nvPr>
            <p:ph type="sldImg" idx="2"/>
          </p:nvPr>
        </p:nvSpPr>
        <p:spPr bwMode="auto">
          <a:xfrm>
            <a:off x="2149475" y="766763"/>
            <a:ext cx="2808288"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a:extLst>
              <a:ext uri="{FF2B5EF4-FFF2-40B4-BE49-F238E27FC236}">
                <a16:creationId xmlns:a16="http://schemas.microsoft.com/office/drawing/2014/main" id="{337949C1-35EF-4004-95BB-90D58EC1FA80}"/>
              </a:ext>
            </a:extLst>
          </p:cNvPr>
          <p:cNvSpPr>
            <a:spLocks noGrp="1" noChangeArrowheads="1"/>
          </p:cNvSpPr>
          <p:nvPr>
            <p:ph type="body" sz="quarter" idx="3"/>
          </p:nvPr>
        </p:nvSpPr>
        <p:spPr bwMode="auto">
          <a:xfrm>
            <a:off x="946150" y="4864100"/>
            <a:ext cx="52070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44038" name="Rectangle 6">
            <a:extLst>
              <a:ext uri="{FF2B5EF4-FFF2-40B4-BE49-F238E27FC236}">
                <a16:creationId xmlns:a16="http://schemas.microsoft.com/office/drawing/2014/main" id="{E7750080-5B24-4B74-AA14-F1CA193751C5}"/>
              </a:ext>
            </a:extLst>
          </p:cNvPr>
          <p:cNvSpPr>
            <a:spLocks noGrp="1" noChangeArrowheads="1"/>
          </p:cNvSpPr>
          <p:nvPr>
            <p:ph type="ftr" sz="quarter" idx="4"/>
          </p:nvPr>
        </p:nvSpPr>
        <p:spPr bwMode="auto">
          <a:xfrm>
            <a:off x="0" y="972185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b" anchorCtr="0" compatLnSpc="1">
            <a:prstTxWarp prst="textNoShape">
              <a:avLst/>
            </a:prstTxWarp>
          </a:bodyPr>
          <a:lstStyle>
            <a:lvl1pPr algn="l" defTabSz="976313">
              <a:defRPr sz="1300">
                <a:latin typeface="Times New Roman" panose="02020603050405020304" pitchFamily="18" charset="0"/>
              </a:defRPr>
            </a:lvl1pPr>
          </a:lstStyle>
          <a:p>
            <a:endParaRPr lang="es-ES" altLang="es-MX"/>
          </a:p>
        </p:txBody>
      </p:sp>
      <p:sp>
        <p:nvSpPr>
          <p:cNvPr id="44039" name="Rectangle 7">
            <a:extLst>
              <a:ext uri="{FF2B5EF4-FFF2-40B4-BE49-F238E27FC236}">
                <a16:creationId xmlns:a16="http://schemas.microsoft.com/office/drawing/2014/main" id="{7C3C9F09-33EE-493F-A3E1-CA7D1A372A2F}"/>
              </a:ext>
            </a:extLst>
          </p:cNvPr>
          <p:cNvSpPr>
            <a:spLocks noGrp="1" noChangeArrowheads="1"/>
          </p:cNvSpPr>
          <p:nvPr>
            <p:ph type="sldNum" sz="quarter" idx="5"/>
          </p:nvPr>
        </p:nvSpPr>
        <p:spPr bwMode="auto">
          <a:xfrm>
            <a:off x="4022725" y="972185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2" tIns="49346" rIns="98692" bIns="49346" numCol="1" anchor="b" anchorCtr="0" compatLnSpc="1">
            <a:prstTxWarp prst="textNoShape">
              <a:avLst/>
            </a:prstTxWarp>
          </a:bodyPr>
          <a:lstStyle>
            <a:lvl1pPr algn="r" defTabSz="976313">
              <a:defRPr sz="1300">
                <a:latin typeface="Times New Roman" panose="02020603050405020304" pitchFamily="18" charset="0"/>
              </a:defRPr>
            </a:lvl1pPr>
          </a:lstStyle>
          <a:p>
            <a:fld id="{FC14B46E-0C9F-46DD-8B6A-D7BA471579D1}" type="slidenum">
              <a:rPr lang="es-ES" altLang="es-MX"/>
              <a:pPr/>
              <a:t>‹Nº›</a:t>
            </a:fld>
            <a:endParaRPr lang="es-ES" altLang="es-MX"/>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a:extLst>
              <a:ext uri="{FF2B5EF4-FFF2-40B4-BE49-F238E27FC236}">
                <a16:creationId xmlns:a16="http://schemas.microsoft.com/office/drawing/2014/main" id="{23A6372A-3A29-42A7-B8C5-2D5694FBF660}"/>
              </a:ext>
            </a:extLst>
          </p:cNvPr>
          <p:cNvSpPr>
            <a:spLocks noGrp="1" noRot="1" noChangeAspect="1" noTextEdit="1"/>
          </p:cNvSpPr>
          <p:nvPr>
            <p:ph type="sldImg"/>
          </p:nvPr>
        </p:nvSpPr>
        <p:spPr>
          <a:ln/>
        </p:spPr>
      </p:sp>
      <p:sp>
        <p:nvSpPr>
          <p:cNvPr id="134147" name="2 Marcador de notas">
            <a:extLst>
              <a:ext uri="{FF2B5EF4-FFF2-40B4-BE49-F238E27FC236}">
                <a16:creationId xmlns:a16="http://schemas.microsoft.com/office/drawing/2014/main" id="{CDA6CC45-3587-4C45-8430-7A972203D9F8}"/>
              </a:ext>
            </a:extLst>
          </p:cNvPr>
          <p:cNvSpPr>
            <a:spLocks noGrp="1"/>
          </p:cNvSpPr>
          <p:nvPr>
            <p:ph type="body" idx="1"/>
          </p:nvPr>
        </p:nvSpPr>
        <p:spPr/>
        <p:txBody>
          <a:bodyPr/>
          <a:lstStyle/>
          <a:p>
            <a:endParaRPr lang="es-ES" altLang="es-MX"/>
          </a:p>
        </p:txBody>
      </p:sp>
      <p:sp>
        <p:nvSpPr>
          <p:cNvPr id="134148" name="3 Marcador de número de diapositiva">
            <a:extLst>
              <a:ext uri="{FF2B5EF4-FFF2-40B4-BE49-F238E27FC236}">
                <a16:creationId xmlns:a16="http://schemas.microsoft.com/office/drawing/2014/main" id="{9DD5D443-91D8-4B13-9358-4488AC4297C3}"/>
              </a:ext>
            </a:extLst>
          </p:cNvPr>
          <p:cNvSpPr>
            <a:spLocks noGrp="1"/>
          </p:cNvSpPr>
          <p:nvPr>
            <p:ph type="sldNum" sz="quarter" idx="5"/>
          </p:nvPr>
        </p:nvSpPr>
        <p:spPr>
          <a:noFill/>
        </p:spPr>
        <p:txBody>
          <a:bodyPr/>
          <a:lstStyle>
            <a:lvl1pPr defTabSz="976313" eaLnBrk="0" hangingPunct="0">
              <a:defRPr sz="1200">
                <a:solidFill>
                  <a:schemeClr val="tx1"/>
                </a:solidFill>
                <a:latin typeface="Arial" panose="020B0604020202020204" pitchFamily="34" charset="0"/>
              </a:defRPr>
            </a:lvl1pPr>
            <a:lvl2pPr marL="793750" indent="-304800" defTabSz="976313" eaLnBrk="0" hangingPunct="0">
              <a:defRPr sz="1200">
                <a:solidFill>
                  <a:schemeClr val="tx1"/>
                </a:solidFill>
                <a:latin typeface="Arial" panose="020B0604020202020204" pitchFamily="34" charset="0"/>
              </a:defRPr>
            </a:lvl2pPr>
            <a:lvl3pPr marL="1220788" indent="-244475" defTabSz="976313" eaLnBrk="0" hangingPunct="0">
              <a:defRPr sz="1200">
                <a:solidFill>
                  <a:schemeClr val="tx1"/>
                </a:solidFill>
                <a:latin typeface="Arial" panose="020B0604020202020204" pitchFamily="34" charset="0"/>
              </a:defRPr>
            </a:lvl3pPr>
            <a:lvl4pPr marL="1709738" indent="-244475" defTabSz="976313" eaLnBrk="0" hangingPunct="0">
              <a:defRPr sz="1200">
                <a:solidFill>
                  <a:schemeClr val="tx1"/>
                </a:solidFill>
                <a:latin typeface="Arial" panose="020B0604020202020204" pitchFamily="34" charset="0"/>
              </a:defRPr>
            </a:lvl4pPr>
            <a:lvl5pPr marL="2197100" indent="-244475" defTabSz="976313" eaLnBrk="0" hangingPunct="0">
              <a:defRPr sz="1200">
                <a:solidFill>
                  <a:schemeClr val="tx1"/>
                </a:solidFill>
                <a:latin typeface="Arial" panose="020B0604020202020204" pitchFamily="34" charset="0"/>
              </a:defRPr>
            </a:lvl5pPr>
            <a:lvl6pPr marL="2654300" indent="-244475" algn="ctr" defTabSz="976313" eaLnBrk="0" fontAlgn="base" hangingPunct="0">
              <a:spcBef>
                <a:spcPct val="0"/>
              </a:spcBef>
              <a:spcAft>
                <a:spcPct val="0"/>
              </a:spcAft>
              <a:defRPr sz="1200">
                <a:solidFill>
                  <a:schemeClr val="tx1"/>
                </a:solidFill>
                <a:latin typeface="Arial" panose="020B0604020202020204" pitchFamily="34" charset="0"/>
              </a:defRPr>
            </a:lvl6pPr>
            <a:lvl7pPr marL="3111500" indent="-244475" algn="ctr" defTabSz="976313" eaLnBrk="0" fontAlgn="base" hangingPunct="0">
              <a:spcBef>
                <a:spcPct val="0"/>
              </a:spcBef>
              <a:spcAft>
                <a:spcPct val="0"/>
              </a:spcAft>
              <a:defRPr sz="1200">
                <a:solidFill>
                  <a:schemeClr val="tx1"/>
                </a:solidFill>
                <a:latin typeface="Arial" panose="020B0604020202020204" pitchFamily="34" charset="0"/>
              </a:defRPr>
            </a:lvl7pPr>
            <a:lvl8pPr marL="3568700" indent="-244475" algn="ctr" defTabSz="976313" eaLnBrk="0" fontAlgn="base" hangingPunct="0">
              <a:spcBef>
                <a:spcPct val="0"/>
              </a:spcBef>
              <a:spcAft>
                <a:spcPct val="0"/>
              </a:spcAft>
              <a:defRPr sz="1200">
                <a:solidFill>
                  <a:schemeClr val="tx1"/>
                </a:solidFill>
                <a:latin typeface="Arial" panose="020B0604020202020204" pitchFamily="34" charset="0"/>
              </a:defRPr>
            </a:lvl8pPr>
            <a:lvl9pPr marL="4025900" indent="-244475" algn="ctr" defTabSz="976313"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fld id="{A6CF273D-4363-4A38-8B0C-183467A4E986}" type="slidenum">
              <a:rPr lang="es-ES" altLang="es-MX" sz="1300">
                <a:latin typeface="Times New Roman" panose="02020603050405020304" pitchFamily="18" charset="0"/>
              </a:rPr>
              <a:pPr eaLnBrk="1" hangingPunct="1"/>
              <a:t>3</a:t>
            </a:fld>
            <a:endParaRPr lang="es-ES" altLang="es-MX" sz="13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911475"/>
            <a:ext cx="5829300" cy="2009775"/>
          </a:xfrm>
          <a:prstGeom prst="rect">
            <a:avLst/>
          </a:prstGeo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028700" y="5311775"/>
            <a:ext cx="4800600" cy="23939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MX"/>
          </a:p>
        </p:txBody>
      </p:sp>
    </p:spTree>
    <p:extLst>
      <p:ext uri="{BB962C8B-B14F-4D97-AF65-F5344CB8AC3E}">
        <p14:creationId xmlns:p14="http://schemas.microsoft.com/office/powerpoint/2010/main" val="345473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342900" y="374650"/>
            <a:ext cx="6172200" cy="1562100"/>
          </a:xfrm>
          <a:prstGeom prst="rect">
            <a:avLst/>
          </a:prstGeom>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342900" y="2187575"/>
            <a:ext cx="6172200" cy="6184900"/>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564529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74650"/>
            <a:ext cx="1543050" cy="7997825"/>
          </a:xfrm>
          <a:prstGeom prst="rect">
            <a:avLst/>
          </a:prstGeo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342900" y="374650"/>
            <a:ext cx="4476750" cy="79978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428443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2900" y="374650"/>
            <a:ext cx="6172200" cy="1562100"/>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idx="1"/>
          </p:nvPr>
        </p:nvSpPr>
        <p:spPr>
          <a:xfrm>
            <a:off x="342900" y="2187575"/>
            <a:ext cx="6172200" cy="618490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4023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338" y="6022975"/>
            <a:ext cx="5829300" cy="1860550"/>
          </a:xfrm>
          <a:prstGeom prst="rect">
            <a:avLst/>
          </a:prstGeo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541338" y="3971925"/>
            <a:ext cx="5829300" cy="20510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16237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2900" y="374650"/>
            <a:ext cx="6172200" cy="1562100"/>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342900" y="2187575"/>
            <a:ext cx="3009900" cy="6184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3505200" y="2187575"/>
            <a:ext cx="3009900" cy="6184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121622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74650"/>
            <a:ext cx="6172200" cy="1562100"/>
          </a:xfrm>
          <a:prstGeom prst="rect">
            <a:avLst/>
          </a:prstGeo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342900" y="2098675"/>
            <a:ext cx="3030538" cy="87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42900" y="2971800"/>
            <a:ext cx="3030538" cy="54006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3484563" y="2098675"/>
            <a:ext cx="3030537" cy="87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484563" y="2971800"/>
            <a:ext cx="3030537" cy="54006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80116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74650"/>
            <a:ext cx="6172200" cy="1562100"/>
          </a:xfrm>
          <a:prstGeom prst="rect">
            <a:avLst/>
          </a:prstGeom>
        </p:spPr>
        <p:txBody>
          <a:bodyPr/>
          <a:lstStyle/>
          <a:p>
            <a:r>
              <a:rPr lang="es-ES"/>
              <a:t>Haga clic para modificar el estilo de título del patrón</a:t>
            </a:r>
            <a:endParaRPr lang="es-MX"/>
          </a:p>
        </p:txBody>
      </p:sp>
    </p:spTree>
    <p:extLst>
      <p:ext uri="{BB962C8B-B14F-4D97-AF65-F5344CB8AC3E}">
        <p14:creationId xmlns:p14="http://schemas.microsoft.com/office/powerpoint/2010/main" val="272372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363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73063"/>
            <a:ext cx="2255838" cy="1587500"/>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2681288" y="373063"/>
            <a:ext cx="3833812" cy="79994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342900" y="1960563"/>
            <a:ext cx="2255838" cy="64119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99171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613" y="6561138"/>
            <a:ext cx="4114800" cy="774700"/>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344613" y="838200"/>
            <a:ext cx="4114800" cy="56229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p>
        </p:txBody>
      </p:sp>
      <p:sp>
        <p:nvSpPr>
          <p:cNvPr id="4" name="3 Marcador de texto"/>
          <p:cNvSpPr>
            <a:spLocks noGrp="1"/>
          </p:cNvSpPr>
          <p:nvPr>
            <p:ph type="body" sz="half" idx="2"/>
          </p:nvPr>
        </p:nvSpPr>
        <p:spPr>
          <a:xfrm>
            <a:off x="1344613" y="7335838"/>
            <a:ext cx="4114800" cy="11001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7282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1" name="Rectangle 97">
            <a:extLst>
              <a:ext uri="{FF2B5EF4-FFF2-40B4-BE49-F238E27FC236}">
                <a16:creationId xmlns:a16="http://schemas.microsoft.com/office/drawing/2014/main" id="{005EF96E-99F4-46C4-BE13-B0E930133717}"/>
              </a:ext>
            </a:extLst>
          </p:cNvPr>
          <p:cNvSpPr>
            <a:spLocks noChangeArrowheads="1"/>
          </p:cNvSpPr>
          <p:nvPr userDrawn="1"/>
        </p:nvSpPr>
        <p:spPr bwMode="auto">
          <a:xfrm>
            <a:off x="2420938" y="8401050"/>
            <a:ext cx="1819275" cy="677863"/>
          </a:xfrm>
          <a:prstGeom prst="rect">
            <a:avLst/>
          </a:prstGeom>
          <a:noFill/>
          <a:ln w="9525">
            <a:noFill/>
            <a:miter lim="800000"/>
            <a:headEnd/>
            <a:tailEnd/>
          </a:ln>
          <a:effectLst/>
        </p:spPr>
        <p:txBody>
          <a:bodyPr lIns="79091" tIns="39545" rIns="79091" bIns="39545" anchor="ctr"/>
          <a:lstStyle/>
          <a:p>
            <a:pPr defTabSz="889000">
              <a:lnSpc>
                <a:spcPct val="90000"/>
              </a:lnSpc>
              <a:spcBef>
                <a:spcPct val="20000"/>
              </a:spcBef>
              <a:defRPr/>
            </a:pPr>
            <a:r>
              <a:rPr lang="es-MX" sz="800" dirty="0">
                <a:latin typeface="Arial" charset="0"/>
              </a:rPr>
              <a:t>REVISÓ</a:t>
            </a:r>
          </a:p>
          <a:p>
            <a:pPr defTabSz="889000">
              <a:lnSpc>
                <a:spcPct val="90000"/>
              </a:lnSpc>
              <a:spcBef>
                <a:spcPct val="20000"/>
              </a:spcBef>
              <a:defRPr/>
            </a:pPr>
            <a:endParaRPr lang="es-MX" sz="800" dirty="0">
              <a:latin typeface="Arial" charset="0"/>
            </a:endParaRPr>
          </a:p>
          <a:p>
            <a:pPr defTabSz="889000">
              <a:lnSpc>
                <a:spcPct val="90000"/>
              </a:lnSpc>
              <a:spcBef>
                <a:spcPct val="20000"/>
              </a:spcBef>
              <a:defRPr/>
            </a:pPr>
            <a:r>
              <a:rPr lang="es-MX" sz="800" dirty="0">
                <a:latin typeface="Arial" charset="0"/>
              </a:rPr>
              <a:t>Lic. Gladys Edith Martínez Castellanos</a:t>
            </a:r>
          </a:p>
          <a:p>
            <a:pPr defTabSz="889000">
              <a:lnSpc>
                <a:spcPct val="90000"/>
              </a:lnSpc>
              <a:spcBef>
                <a:spcPct val="20000"/>
              </a:spcBef>
              <a:defRPr/>
            </a:pPr>
            <a:r>
              <a:rPr lang="es-MX" sz="800" dirty="0">
                <a:latin typeface="Arial" charset="0"/>
              </a:rPr>
              <a:t>Directora de la UDAPI</a:t>
            </a:r>
          </a:p>
        </p:txBody>
      </p:sp>
      <p:sp>
        <p:nvSpPr>
          <p:cNvPr id="1123" name="Line 99">
            <a:extLst>
              <a:ext uri="{FF2B5EF4-FFF2-40B4-BE49-F238E27FC236}">
                <a16:creationId xmlns:a16="http://schemas.microsoft.com/office/drawing/2014/main" id="{717CB76B-F7E6-4231-A67C-1CBCBED3417A}"/>
              </a:ext>
            </a:extLst>
          </p:cNvPr>
          <p:cNvSpPr>
            <a:spLocks noChangeShapeType="1"/>
          </p:cNvSpPr>
          <p:nvPr userDrawn="1"/>
        </p:nvSpPr>
        <p:spPr bwMode="auto">
          <a:xfrm>
            <a:off x="2279650" y="8382000"/>
            <a:ext cx="0" cy="685800"/>
          </a:xfrm>
          <a:prstGeom prst="line">
            <a:avLst/>
          </a:prstGeom>
          <a:noFill/>
          <a:ln w="6350" cap="sq">
            <a:solidFill>
              <a:schemeClr val="tx1"/>
            </a:solidFill>
            <a:round/>
            <a:headEnd/>
            <a:tailEnd/>
          </a:ln>
          <a:effectLst/>
        </p:spPr>
        <p:txBody>
          <a:bodyPr lIns="79091" tIns="39545" rIns="79091" bIns="39545"/>
          <a:lstStyle/>
          <a:p>
            <a:pPr>
              <a:defRPr/>
            </a:pPr>
            <a:endParaRPr lang="es-MX" dirty="0">
              <a:latin typeface="Arial" charset="0"/>
            </a:endParaRPr>
          </a:p>
        </p:txBody>
      </p:sp>
      <p:sp>
        <p:nvSpPr>
          <p:cNvPr id="1124" name="AutoShape 100">
            <a:extLst>
              <a:ext uri="{FF2B5EF4-FFF2-40B4-BE49-F238E27FC236}">
                <a16:creationId xmlns:a16="http://schemas.microsoft.com/office/drawing/2014/main" id="{9B3270FF-E60B-4AEC-B7F9-E0D32C0E6A12}"/>
              </a:ext>
            </a:extLst>
          </p:cNvPr>
          <p:cNvSpPr>
            <a:spLocks noChangeArrowheads="1"/>
          </p:cNvSpPr>
          <p:nvPr userDrawn="1"/>
        </p:nvSpPr>
        <p:spPr bwMode="auto">
          <a:xfrm>
            <a:off x="381000" y="8382000"/>
            <a:ext cx="6145213" cy="685800"/>
          </a:xfrm>
          <a:prstGeom prst="roundRect">
            <a:avLst>
              <a:gd name="adj" fmla="val 16667"/>
            </a:avLst>
          </a:prstGeom>
          <a:noFill/>
          <a:ln w="9525">
            <a:solidFill>
              <a:schemeClr val="tx1"/>
            </a:solidFill>
            <a:round/>
            <a:headEnd/>
            <a:tailEnd/>
          </a:ln>
          <a:effectLst/>
        </p:spPr>
        <p:txBody>
          <a:bodyPr wrap="none" anchor="ctr"/>
          <a:lstStyle/>
          <a:p>
            <a:pPr>
              <a:defRPr/>
            </a:pPr>
            <a:endParaRPr lang="es-MX" dirty="0">
              <a:latin typeface="Arial" charset="0"/>
            </a:endParaRPr>
          </a:p>
        </p:txBody>
      </p:sp>
      <p:sp>
        <p:nvSpPr>
          <p:cNvPr id="1125" name="Line 101">
            <a:extLst>
              <a:ext uri="{FF2B5EF4-FFF2-40B4-BE49-F238E27FC236}">
                <a16:creationId xmlns:a16="http://schemas.microsoft.com/office/drawing/2014/main" id="{D1E0D96C-1ED6-4C20-B864-0E38EC6C64FB}"/>
              </a:ext>
            </a:extLst>
          </p:cNvPr>
          <p:cNvSpPr>
            <a:spLocks noChangeShapeType="1"/>
          </p:cNvSpPr>
          <p:nvPr userDrawn="1"/>
        </p:nvSpPr>
        <p:spPr bwMode="auto">
          <a:xfrm>
            <a:off x="4337050" y="8382000"/>
            <a:ext cx="0" cy="685800"/>
          </a:xfrm>
          <a:prstGeom prst="line">
            <a:avLst/>
          </a:prstGeom>
          <a:noFill/>
          <a:ln w="6350" cap="sq">
            <a:solidFill>
              <a:schemeClr val="tx1"/>
            </a:solidFill>
            <a:round/>
            <a:headEnd/>
            <a:tailEnd/>
          </a:ln>
          <a:effectLst/>
        </p:spPr>
        <p:txBody>
          <a:bodyPr lIns="79091" tIns="39545" rIns="79091" bIns="39545"/>
          <a:lstStyle/>
          <a:p>
            <a:pPr>
              <a:defRPr/>
            </a:pPr>
            <a:endParaRPr lang="es-MX" dirty="0">
              <a:latin typeface="Arial" charset="0"/>
            </a:endParaRPr>
          </a:p>
        </p:txBody>
      </p:sp>
      <p:sp>
        <p:nvSpPr>
          <p:cNvPr id="1127" name="Text Box 103">
            <a:extLst>
              <a:ext uri="{FF2B5EF4-FFF2-40B4-BE49-F238E27FC236}">
                <a16:creationId xmlns:a16="http://schemas.microsoft.com/office/drawing/2014/main" id="{919B3035-C354-4C5B-82D0-6FD2C97DE354}"/>
              </a:ext>
            </a:extLst>
          </p:cNvPr>
          <p:cNvSpPr txBox="1">
            <a:spLocks noChangeArrowheads="1"/>
          </p:cNvSpPr>
          <p:nvPr userDrawn="1"/>
        </p:nvSpPr>
        <p:spPr bwMode="auto">
          <a:xfrm>
            <a:off x="3413125" y="257175"/>
            <a:ext cx="2176463" cy="600075"/>
          </a:xfrm>
          <a:prstGeom prst="rect">
            <a:avLst/>
          </a:prstGeom>
          <a:noFill/>
          <a:ln w="9525">
            <a:noFill/>
            <a:miter lim="800000"/>
            <a:headEnd/>
            <a:tailEnd/>
          </a:ln>
          <a:effectLst/>
        </p:spPr>
        <p:txBody>
          <a:bodyPr>
            <a:spAutoFit/>
          </a:bodyPr>
          <a:lstStyle/>
          <a:p>
            <a:pPr algn="just">
              <a:lnSpc>
                <a:spcPct val="110000"/>
              </a:lnSpc>
              <a:defRPr/>
            </a:pPr>
            <a:r>
              <a:rPr lang="es-MX" sz="1000" b="1" kern="0" spc="50" dirty="0">
                <a:solidFill>
                  <a:schemeClr val="bg1">
                    <a:lumMod val="65000"/>
                  </a:schemeClr>
                </a:solidFill>
                <a:latin typeface="Tahoma" pitchFamily="34" charset="0"/>
              </a:rPr>
              <a:t>DIRECCIÓN DEL REGISTRO DEL ESTADO CIVIL DE LAS PERSONAS</a:t>
            </a:r>
            <a:endParaRPr lang="es-ES" sz="1000" b="1" kern="0" spc="50" dirty="0">
              <a:solidFill>
                <a:schemeClr val="bg1">
                  <a:lumMod val="65000"/>
                </a:schemeClr>
              </a:solidFill>
              <a:latin typeface="Tahoma" pitchFamily="34" charset="0"/>
            </a:endParaRPr>
          </a:p>
        </p:txBody>
      </p:sp>
      <p:pic>
        <p:nvPicPr>
          <p:cNvPr id="16391" name="Picture 106">
            <a:extLst>
              <a:ext uri="{FF2B5EF4-FFF2-40B4-BE49-F238E27FC236}">
                <a16:creationId xmlns:a16="http://schemas.microsoft.com/office/drawing/2014/main" id="{78D6E0E2-C045-459A-BB52-1B4DDE0C2692}"/>
              </a:ext>
            </a:extLst>
          </p:cNvPr>
          <p:cNvPicPr>
            <a:picLocks noChangeAspect="1" noChangeArrowheads="1"/>
          </p:cNvPicPr>
          <p:nvPr userDrawn="1"/>
        </p:nvPicPr>
        <p:blipFill>
          <a:blip r:embed="rId13" cstate="hqprint">
            <a:extLst>
              <a:ext uri="{28A0092B-C50C-407E-A947-70E740481C1C}">
                <a14:useLocalDpi xmlns:a14="http://schemas.microsoft.com/office/drawing/2010/main" val="0"/>
              </a:ext>
            </a:extLst>
          </a:blip>
          <a:srcRect/>
          <a:stretch>
            <a:fillRect/>
          </a:stretch>
        </p:blipFill>
        <p:spPr bwMode="auto">
          <a:xfrm>
            <a:off x="88900" y="15875"/>
            <a:ext cx="32686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 name="Line 28">
            <a:extLst>
              <a:ext uri="{FF2B5EF4-FFF2-40B4-BE49-F238E27FC236}">
                <a16:creationId xmlns:a16="http://schemas.microsoft.com/office/drawing/2014/main" id="{732505F7-369C-4D51-AF6A-D12D6CD55AD7}"/>
              </a:ext>
            </a:extLst>
          </p:cNvPr>
          <p:cNvSpPr>
            <a:spLocks noChangeShapeType="1"/>
          </p:cNvSpPr>
          <p:nvPr userDrawn="1"/>
        </p:nvSpPr>
        <p:spPr bwMode="auto">
          <a:xfrm>
            <a:off x="3357563" y="149225"/>
            <a:ext cx="0" cy="914400"/>
          </a:xfrm>
          <a:prstGeom prst="line">
            <a:avLst/>
          </a:prstGeom>
          <a:noFill/>
          <a:ln w="34925">
            <a:solidFill>
              <a:srgbClr val="003300"/>
            </a:solidFill>
            <a:round/>
            <a:headEnd/>
            <a:tailEnd/>
          </a:ln>
        </p:spPr>
        <p:txBody>
          <a:bodyPr/>
          <a:lstStyle/>
          <a:p>
            <a:pPr>
              <a:defRPr/>
            </a:pPr>
            <a:endParaRPr lang="es-MX" dirty="0">
              <a:latin typeface="Arial" charset="0"/>
            </a:endParaRPr>
          </a:p>
        </p:txBody>
      </p:sp>
      <p:sp>
        <p:nvSpPr>
          <p:cNvPr id="11" name="Rectangle 97">
            <a:extLst>
              <a:ext uri="{FF2B5EF4-FFF2-40B4-BE49-F238E27FC236}">
                <a16:creationId xmlns:a16="http://schemas.microsoft.com/office/drawing/2014/main" id="{F4EF41C4-0D0A-4E72-A458-BC7639070D0C}"/>
              </a:ext>
            </a:extLst>
          </p:cNvPr>
          <p:cNvSpPr>
            <a:spLocks noChangeArrowheads="1"/>
          </p:cNvSpPr>
          <p:nvPr userDrawn="1"/>
        </p:nvSpPr>
        <p:spPr bwMode="auto">
          <a:xfrm>
            <a:off x="428625" y="8401050"/>
            <a:ext cx="1819275" cy="677863"/>
          </a:xfrm>
          <a:prstGeom prst="rect">
            <a:avLst/>
          </a:prstGeom>
          <a:noFill/>
          <a:ln w="9525">
            <a:noFill/>
            <a:miter lim="800000"/>
            <a:headEnd/>
            <a:tailEnd/>
          </a:ln>
          <a:effectLst/>
        </p:spPr>
        <p:txBody>
          <a:bodyPr lIns="79091" tIns="39545" rIns="79091" bIns="39545" anchor="ctr"/>
          <a:lstStyle/>
          <a:p>
            <a:pPr defTabSz="889000">
              <a:lnSpc>
                <a:spcPct val="90000"/>
              </a:lnSpc>
              <a:spcBef>
                <a:spcPct val="20000"/>
              </a:spcBef>
              <a:defRPr/>
            </a:pPr>
            <a:r>
              <a:rPr lang="es-MX" sz="800" dirty="0">
                <a:latin typeface="Arial" charset="0"/>
              </a:rPr>
              <a:t>ELABORÓ</a:t>
            </a:r>
          </a:p>
          <a:p>
            <a:pPr defTabSz="889000">
              <a:lnSpc>
                <a:spcPct val="90000"/>
              </a:lnSpc>
              <a:spcBef>
                <a:spcPct val="20000"/>
              </a:spcBef>
              <a:defRPr/>
            </a:pPr>
            <a:endParaRPr lang="es-MX" sz="800" dirty="0">
              <a:latin typeface="Arial" charset="0"/>
            </a:endParaRPr>
          </a:p>
          <a:p>
            <a:pPr defTabSz="889000">
              <a:lnSpc>
                <a:spcPct val="90000"/>
              </a:lnSpc>
              <a:spcBef>
                <a:spcPct val="20000"/>
              </a:spcBef>
              <a:defRPr/>
            </a:pPr>
            <a:r>
              <a:rPr lang="es-MX" sz="800" dirty="0">
                <a:latin typeface="Arial" charset="0"/>
              </a:rPr>
              <a:t>C.P. Olga Patricia Lira García</a:t>
            </a:r>
          </a:p>
          <a:p>
            <a:pPr defTabSz="889000">
              <a:lnSpc>
                <a:spcPct val="90000"/>
              </a:lnSpc>
              <a:spcBef>
                <a:spcPct val="20000"/>
              </a:spcBef>
              <a:defRPr/>
            </a:pPr>
            <a:r>
              <a:rPr lang="es-MX" sz="800" dirty="0">
                <a:latin typeface="Arial" charset="0"/>
              </a:rPr>
              <a:t>Jefa de Servicios Administrativos Internos</a:t>
            </a:r>
          </a:p>
        </p:txBody>
      </p:sp>
      <p:sp>
        <p:nvSpPr>
          <p:cNvPr id="12" name="Rectangle 97">
            <a:extLst>
              <a:ext uri="{FF2B5EF4-FFF2-40B4-BE49-F238E27FC236}">
                <a16:creationId xmlns:a16="http://schemas.microsoft.com/office/drawing/2014/main" id="{1AA81427-0BB8-4000-A1D9-0140534A50A5}"/>
              </a:ext>
            </a:extLst>
          </p:cNvPr>
          <p:cNvSpPr>
            <a:spLocks noChangeArrowheads="1"/>
          </p:cNvSpPr>
          <p:nvPr userDrawn="1"/>
        </p:nvSpPr>
        <p:spPr bwMode="auto">
          <a:xfrm>
            <a:off x="4572000" y="8401050"/>
            <a:ext cx="1819275" cy="677863"/>
          </a:xfrm>
          <a:prstGeom prst="rect">
            <a:avLst/>
          </a:prstGeom>
          <a:noFill/>
          <a:ln w="9525">
            <a:noFill/>
            <a:miter lim="800000"/>
            <a:headEnd/>
            <a:tailEnd/>
          </a:ln>
          <a:effectLst/>
        </p:spPr>
        <p:txBody>
          <a:bodyPr lIns="79091" tIns="39545" rIns="79091" bIns="39545" anchor="ctr"/>
          <a:lstStyle/>
          <a:p>
            <a:pPr defTabSz="889000">
              <a:lnSpc>
                <a:spcPct val="90000"/>
              </a:lnSpc>
              <a:spcBef>
                <a:spcPct val="20000"/>
              </a:spcBef>
              <a:defRPr/>
            </a:pPr>
            <a:r>
              <a:rPr lang="es-MX" sz="800" dirty="0">
                <a:latin typeface="Arial" charset="0"/>
              </a:rPr>
              <a:t>APROBÓ</a:t>
            </a:r>
          </a:p>
          <a:p>
            <a:pPr defTabSz="889000">
              <a:lnSpc>
                <a:spcPct val="90000"/>
              </a:lnSpc>
              <a:spcBef>
                <a:spcPct val="20000"/>
              </a:spcBef>
              <a:defRPr/>
            </a:pPr>
            <a:endParaRPr lang="es-MX" sz="800" dirty="0">
              <a:latin typeface="Arial" charset="0"/>
            </a:endParaRPr>
          </a:p>
          <a:p>
            <a:pPr defTabSz="889000">
              <a:lnSpc>
                <a:spcPct val="90000"/>
              </a:lnSpc>
              <a:spcBef>
                <a:spcPct val="20000"/>
              </a:spcBef>
              <a:defRPr/>
            </a:pPr>
            <a:r>
              <a:rPr lang="es-MX" sz="800" dirty="0">
                <a:latin typeface="Arial" charset="0"/>
              </a:rPr>
              <a:t>Lic.  Luis Ignacio Cubillas Tellechea</a:t>
            </a:r>
          </a:p>
          <a:p>
            <a:pPr defTabSz="889000">
              <a:lnSpc>
                <a:spcPct val="90000"/>
              </a:lnSpc>
              <a:spcBef>
                <a:spcPct val="20000"/>
              </a:spcBef>
              <a:defRPr/>
            </a:pPr>
            <a:r>
              <a:rPr lang="es-MX" sz="800" dirty="0">
                <a:latin typeface="Arial" charset="0"/>
              </a:rPr>
              <a:t>Director del Registro del Estado Civil de las Personas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5988" rtl="0" eaLnBrk="0" fontAlgn="base" hangingPunct="0">
        <a:spcBef>
          <a:spcPct val="0"/>
        </a:spcBef>
        <a:spcAft>
          <a:spcPct val="0"/>
        </a:spcAft>
        <a:defRPr sz="4400">
          <a:solidFill>
            <a:schemeClr val="tx2"/>
          </a:solidFill>
          <a:latin typeface="+mj-lt"/>
          <a:ea typeface="+mj-ea"/>
          <a:cs typeface="+mj-cs"/>
        </a:defRPr>
      </a:lvl1pPr>
      <a:lvl2pPr algn="ctr" defTabSz="915988" rtl="0" eaLnBrk="0" fontAlgn="base" hangingPunct="0">
        <a:spcBef>
          <a:spcPct val="0"/>
        </a:spcBef>
        <a:spcAft>
          <a:spcPct val="0"/>
        </a:spcAft>
        <a:defRPr sz="4400">
          <a:solidFill>
            <a:schemeClr val="tx2"/>
          </a:solidFill>
          <a:latin typeface="Times New Roman" pitchFamily="18" charset="0"/>
        </a:defRPr>
      </a:lvl2pPr>
      <a:lvl3pPr algn="ctr" defTabSz="915988" rtl="0" eaLnBrk="0" fontAlgn="base" hangingPunct="0">
        <a:spcBef>
          <a:spcPct val="0"/>
        </a:spcBef>
        <a:spcAft>
          <a:spcPct val="0"/>
        </a:spcAft>
        <a:defRPr sz="4400">
          <a:solidFill>
            <a:schemeClr val="tx2"/>
          </a:solidFill>
          <a:latin typeface="Times New Roman" pitchFamily="18" charset="0"/>
        </a:defRPr>
      </a:lvl3pPr>
      <a:lvl4pPr algn="ctr" defTabSz="915988" rtl="0" eaLnBrk="0" fontAlgn="base" hangingPunct="0">
        <a:spcBef>
          <a:spcPct val="0"/>
        </a:spcBef>
        <a:spcAft>
          <a:spcPct val="0"/>
        </a:spcAft>
        <a:defRPr sz="4400">
          <a:solidFill>
            <a:schemeClr val="tx2"/>
          </a:solidFill>
          <a:latin typeface="Times New Roman" pitchFamily="18" charset="0"/>
        </a:defRPr>
      </a:lvl4pPr>
      <a:lvl5pPr algn="ctr" defTabSz="915988" rtl="0" eaLnBrk="0" fontAlgn="base" hangingPunct="0">
        <a:spcBef>
          <a:spcPct val="0"/>
        </a:spcBef>
        <a:spcAft>
          <a:spcPct val="0"/>
        </a:spcAft>
        <a:defRPr sz="4400">
          <a:solidFill>
            <a:schemeClr val="tx2"/>
          </a:solidFill>
          <a:latin typeface="Times New Roman" pitchFamily="18" charset="0"/>
        </a:defRPr>
      </a:lvl5pPr>
      <a:lvl6pPr marL="457200" algn="ctr" defTabSz="915988" rtl="0" fontAlgn="base">
        <a:spcBef>
          <a:spcPct val="0"/>
        </a:spcBef>
        <a:spcAft>
          <a:spcPct val="0"/>
        </a:spcAft>
        <a:defRPr sz="4400">
          <a:solidFill>
            <a:schemeClr val="tx2"/>
          </a:solidFill>
          <a:latin typeface="Times New Roman" pitchFamily="18" charset="0"/>
        </a:defRPr>
      </a:lvl6pPr>
      <a:lvl7pPr marL="914400" algn="ctr" defTabSz="915988" rtl="0" fontAlgn="base">
        <a:spcBef>
          <a:spcPct val="0"/>
        </a:spcBef>
        <a:spcAft>
          <a:spcPct val="0"/>
        </a:spcAft>
        <a:defRPr sz="4400">
          <a:solidFill>
            <a:schemeClr val="tx2"/>
          </a:solidFill>
          <a:latin typeface="Times New Roman" pitchFamily="18" charset="0"/>
        </a:defRPr>
      </a:lvl7pPr>
      <a:lvl8pPr marL="1371600" algn="ctr" defTabSz="915988" rtl="0" fontAlgn="base">
        <a:spcBef>
          <a:spcPct val="0"/>
        </a:spcBef>
        <a:spcAft>
          <a:spcPct val="0"/>
        </a:spcAft>
        <a:defRPr sz="4400">
          <a:solidFill>
            <a:schemeClr val="tx2"/>
          </a:solidFill>
          <a:latin typeface="Times New Roman" pitchFamily="18" charset="0"/>
        </a:defRPr>
      </a:lvl8pPr>
      <a:lvl9pPr marL="1828800" algn="ctr" defTabSz="915988" rtl="0" fontAlgn="base">
        <a:spcBef>
          <a:spcPct val="0"/>
        </a:spcBef>
        <a:spcAft>
          <a:spcPct val="0"/>
        </a:spcAft>
        <a:defRPr sz="4400">
          <a:solidFill>
            <a:schemeClr val="tx2"/>
          </a:solidFill>
          <a:latin typeface="Times New Roman" pitchFamily="18" charset="0"/>
        </a:defRPr>
      </a:lvl9pPr>
    </p:titleStyle>
    <p:bodyStyle>
      <a:lvl1pPr marL="344488" indent="-344488" algn="l" defTabSz="915988" rtl="0" eaLnBrk="0" fontAlgn="base" hangingPunct="0">
        <a:spcBef>
          <a:spcPct val="20000"/>
        </a:spcBef>
        <a:spcAft>
          <a:spcPct val="0"/>
        </a:spcAft>
        <a:buChar char="•"/>
        <a:defRPr sz="3200">
          <a:solidFill>
            <a:schemeClr val="tx1"/>
          </a:solidFill>
          <a:latin typeface="+mn-lt"/>
          <a:ea typeface="+mn-ea"/>
          <a:cs typeface="+mn-cs"/>
        </a:defRPr>
      </a:lvl1pPr>
      <a:lvl2pPr marL="744538" indent="-287338" algn="l" defTabSz="915988" rtl="0" eaLnBrk="0" fontAlgn="base" hangingPunct="0">
        <a:spcBef>
          <a:spcPct val="20000"/>
        </a:spcBef>
        <a:spcAft>
          <a:spcPct val="0"/>
        </a:spcAft>
        <a:buChar char="–"/>
        <a:defRPr sz="2700">
          <a:solidFill>
            <a:schemeClr val="tx1"/>
          </a:solidFill>
          <a:latin typeface="+mn-lt"/>
        </a:defRPr>
      </a:lvl2pPr>
      <a:lvl3pPr marL="1144588" indent="-228600" algn="l" defTabSz="915988" rtl="0" eaLnBrk="0" fontAlgn="base" hangingPunct="0">
        <a:spcBef>
          <a:spcPct val="20000"/>
        </a:spcBef>
        <a:spcAft>
          <a:spcPct val="0"/>
        </a:spcAft>
        <a:buChar char="•"/>
        <a:defRPr sz="2400">
          <a:solidFill>
            <a:schemeClr val="tx1"/>
          </a:solidFill>
          <a:latin typeface="+mn-lt"/>
        </a:defRPr>
      </a:lvl3pPr>
      <a:lvl4pPr marL="1601788" indent="-227013" algn="l" defTabSz="915988" rtl="0" eaLnBrk="0" fontAlgn="base" hangingPunct="0">
        <a:spcBef>
          <a:spcPct val="20000"/>
        </a:spcBef>
        <a:spcAft>
          <a:spcPct val="0"/>
        </a:spcAft>
        <a:buChar char="–"/>
        <a:defRPr sz="2000">
          <a:solidFill>
            <a:schemeClr val="tx1"/>
          </a:solidFill>
          <a:latin typeface="+mn-lt"/>
        </a:defRPr>
      </a:lvl4pPr>
      <a:lvl5pPr marL="2062163" indent="-230188" algn="l" defTabSz="915988" rtl="0" eaLnBrk="0" fontAlgn="base" hangingPunct="0">
        <a:spcBef>
          <a:spcPct val="20000"/>
        </a:spcBef>
        <a:spcAft>
          <a:spcPct val="0"/>
        </a:spcAft>
        <a:buChar char="»"/>
        <a:defRPr sz="2000">
          <a:solidFill>
            <a:schemeClr val="tx1"/>
          </a:solidFill>
          <a:latin typeface="+mn-lt"/>
        </a:defRPr>
      </a:lvl5pPr>
      <a:lvl6pPr marL="2519363" indent="-230188" algn="l" defTabSz="915988" rtl="0" fontAlgn="base">
        <a:spcBef>
          <a:spcPct val="20000"/>
        </a:spcBef>
        <a:spcAft>
          <a:spcPct val="0"/>
        </a:spcAft>
        <a:buChar char="»"/>
        <a:defRPr sz="2000">
          <a:solidFill>
            <a:schemeClr val="tx1"/>
          </a:solidFill>
          <a:latin typeface="+mn-lt"/>
        </a:defRPr>
      </a:lvl6pPr>
      <a:lvl7pPr marL="2976563" indent="-230188" algn="l" defTabSz="915988" rtl="0" fontAlgn="base">
        <a:spcBef>
          <a:spcPct val="20000"/>
        </a:spcBef>
        <a:spcAft>
          <a:spcPct val="0"/>
        </a:spcAft>
        <a:buChar char="»"/>
        <a:defRPr sz="2000">
          <a:solidFill>
            <a:schemeClr val="tx1"/>
          </a:solidFill>
          <a:latin typeface="+mn-lt"/>
        </a:defRPr>
      </a:lvl7pPr>
      <a:lvl8pPr marL="3433763" indent="-230188" algn="l" defTabSz="915988" rtl="0" fontAlgn="base">
        <a:spcBef>
          <a:spcPct val="20000"/>
        </a:spcBef>
        <a:spcAft>
          <a:spcPct val="0"/>
        </a:spcAft>
        <a:buChar char="»"/>
        <a:defRPr sz="2000">
          <a:solidFill>
            <a:schemeClr val="tx1"/>
          </a:solidFill>
          <a:latin typeface="+mn-lt"/>
        </a:defRPr>
      </a:lvl8pPr>
      <a:lvl9pPr marL="3890963" indent="-230188" algn="l" defTabSz="915988"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mx/url?sa=i&amp;rct=j&amp;q=&amp;esrc=s&amp;source=images&amp;cd=&amp;ved=2ahUKEwjK7c7wzKzfAhVKSq0KHe9WAWcQjRx6BAgBEAU&amp;url=https://www.facebook.com/municipiodetlatlauquitepec/&amp;psig=AOvVaw34g_KnTYK4VF1LS_Ukkgrc&amp;ust=154533318661902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11">
            <a:extLst>
              <a:ext uri="{FF2B5EF4-FFF2-40B4-BE49-F238E27FC236}">
                <a16:creationId xmlns:a16="http://schemas.microsoft.com/office/drawing/2014/main" id="{4A63A89B-E1B8-439D-8855-53F40FDB51CA}"/>
              </a:ext>
            </a:extLst>
          </p:cNvPr>
          <p:cNvSpPr>
            <a:spLocks noChangeArrowheads="1"/>
          </p:cNvSpPr>
          <p:nvPr/>
        </p:nvSpPr>
        <p:spPr bwMode="auto">
          <a:xfrm>
            <a:off x="-238823" y="33005"/>
            <a:ext cx="6858000" cy="914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028" name="Text Box 12">
            <a:extLst>
              <a:ext uri="{FF2B5EF4-FFF2-40B4-BE49-F238E27FC236}">
                <a16:creationId xmlns:a16="http://schemas.microsoft.com/office/drawing/2014/main" id="{4643EB70-EBC8-472D-A5D0-3294E042A85C}"/>
              </a:ext>
            </a:extLst>
          </p:cNvPr>
          <p:cNvSpPr txBox="1">
            <a:spLocks noChangeArrowheads="1"/>
          </p:cNvSpPr>
          <p:nvPr/>
        </p:nvSpPr>
        <p:spPr bwMode="auto">
          <a:xfrm>
            <a:off x="1747837" y="4229100"/>
            <a:ext cx="33988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s-MX" altLang="es-MX" sz="3200" b="1" dirty="0">
                <a:solidFill>
                  <a:srgbClr val="808080"/>
                </a:solidFill>
              </a:rPr>
              <a:t>Manual de Procedimientos</a:t>
            </a:r>
          </a:p>
        </p:txBody>
      </p:sp>
      <p:sp>
        <p:nvSpPr>
          <p:cNvPr id="2061" name="Text Box 13">
            <a:extLst>
              <a:ext uri="{FF2B5EF4-FFF2-40B4-BE49-F238E27FC236}">
                <a16:creationId xmlns:a16="http://schemas.microsoft.com/office/drawing/2014/main" id="{4133E236-8A68-4BC1-BF45-D391DBE12645}"/>
              </a:ext>
            </a:extLst>
          </p:cNvPr>
          <p:cNvSpPr txBox="1">
            <a:spLocks noChangeArrowheads="1"/>
          </p:cNvSpPr>
          <p:nvPr/>
        </p:nvSpPr>
        <p:spPr bwMode="auto">
          <a:xfrm>
            <a:off x="525462" y="5682367"/>
            <a:ext cx="5951538" cy="1077218"/>
          </a:xfrm>
          <a:prstGeom prst="rect">
            <a:avLst/>
          </a:prstGeom>
          <a:noFill/>
          <a:ln w="9525">
            <a:noFill/>
            <a:miter lim="800000"/>
            <a:headEnd/>
            <a:tailEnd/>
          </a:ln>
          <a:effectLst>
            <a:outerShdw dist="17961" dir="2700000" algn="ctr" rotWithShape="0">
              <a:schemeClr val="bg2"/>
            </a:outerShdw>
          </a:effectLst>
        </p:spPr>
        <p:txBody>
          <a:bodyPr>
            <a:spAutoFit/>
          </a:bodyPr>
          <a:lstStyle/>
          <a:p>
            <a:pPr>
              <a:defRPr/>
            </a:pPr>
            <a:r>
              <a:rPr lang="es-MX" sz="3200" b="1" dirty="0">
                <a:solidFill>
                  <a:schemeClr val="bg2"/>
                </a:solidFill>
                <a:latin typeface="Arial" charset="0"/>
              </a:rPr>
              <a:t>DIRECCION DE DESARROLLO SOCIAL </a:t>
            </a:r>
          </a:p>
        </p:txBody>
      </p:sp>
      <p:sp>
        <p:nvSpPr>
          <p:cNvPr id="1030" name="Line 14">
            <a:extLst>
              <a:ext uri="{FF2B5EF4-FFF2-40B4-BE49-F238E27FC236}">
                <a16:creationId xmlns:a16="http://schemas.microsoft.com/office/drawing/2014/main" id="{A6724057-64E4-4E0C-837C-3F7E625D8A2B}"/>
              </a:ext>
            </a:extLst>
          </p:cNvPr>
          <p:cNvSpPr>
            <a:spLocks noChangeShapeType="1"/>
          </p:cNvSpPr>
          <p:nvPr/>
        </p:nvSpPr>
        <p:spPr bwMode="auto">
          <a:xfrm>
            <a:off x="404810" y="381000"/>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031" name="Line 15">
            <a:extLst>
              <a:ext uri="{FF2B5EF4-FFF2-40B4-BE49-F238E27FC236}">
                <a16:creationId xmlns:a16="http://schemas.microsoft.com/office/drawing/2014/main" id="{57F2B4AE-4E1B-4843-A0EA-947BE3B2EA3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032" name="Line 16">
            <a:extLst>
              <a:ext uri="{FF2B5EF4-FFF2-40B4-BE49-F238E27FC236}">
                <a16:creationId xmlns:a16="http://schemas.microsoft.com/office/drawing/2014/main" id="{7DBBF162-B9AE-4478-918F-2B4B810BD75D}"/>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033" name="Line 17">
            <a:extLst>
              <a:ext uri="{FF2B5EF4-FFF2-40B4-BE49-F238E27FC236}">
                <a16:creationId xmlns:a16="http://schemas.microsoft.com/office/drawing/2014/main" id="{0F8D3113-7D1E-4780-9E01-64E29C709ED1}"/>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034" name="Text Box 28">
            <a:extLst>
              <a:ext uri="{FF2B5EF4-FFF2-40B4-BE49-F238E27FC236}">
                <a16:creationId xmlns:a16="http://schemas.microsoft.com/office/drawing/2014/main" id="{32CF860B-69D7-4090-B782-90D56E4CF0AA}"/>
              </a:ext>
            </a:extLst>
          </p:cNvPr>
          <p:cNvSpPr txBox="1">
            <a:spLocks noChangeArrowheads="1"/>
          </p:cNvSpPr>
          <p:nvPr/>
        </p:nvSpPr>
        <p:spPr bwMode="auto">
          <a:xfrm>
            <a:off x="3775075" y="8258154"/>
            <a:ext cx="274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s-MX" altLang="es-MX" sz="1600" b="1" dirty="0" smtClean="0">
                <a:solidFill>
                  <a:srgbClr val="808080"/>
                </a:solidFill>
              </a:rPr>
              <a:t>06 DE NOVIEMBRE 2018</a:t>
            </a:r>
            <a:endParaRPr lang="es-MX" altLang="es-MX" sz="1600" b="1" dirty="0">
              <a:solidFill>
                <a:srgbClr val="808080"/>
              </a:solidFill>
            </a:endParaRPr>
          </a:p>
        </p:txBody>
      </p:sp>
      <p:pic>
        <p:nvPicPr>
          <p:cNvPr id="10" name="Picture 2077" descr="Resultado de imagen para ayuntamiento de tlatlauquitepec">
            <a:hlinkClick r:id="rId2"/>
            <a:extLst>
              <a:ext uri="{FF2B5EF4-FFF2-40B4-BE49-F238E27FC236}">
                <a16:creationId xmlns:a16="http://schemas.microsoft.com/office/drawing/2014/main" id="{26DF13B8-E1DC-465A-AF59-3DC8876CE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37" y="480308"/>
            <a:ext cx="3362325" cy="3362325"/>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6A82C00A-FEDC-48C2-A619-1167E9F1B43F}"/>
              </a:ext>
            </a:extLst>
          </p:cNvPr>
          <p:cNvSpPr txBox="1"/>
          <p:nvPr/>
        </p:nvSpPr>
        <p:spPr>
          <a:xfrm>
            <a:off x="377541" y="8244534"/>
            <a:ext cx="3277629" cy="338554"/>
          </a:xfrm>
          <a:prstGeom prst="rect">
            <a:avLst/>
          </a:prstGeom>
          <a:noFill/>
        </p:spPr>
        <p:txBody>
          <a:bodyPr wrap="none" rtlCol="0">
            <a:spAutoFit/>
          </a:bodyPr>
          <a:lstStyle/>
          <a:p>
            <a:r>
              <a:rPr lang="es-MX" sz="1600" b="1" dirty="0">
                <a:solidFill>
                  <a:schemeClr val="bg1">
                    <a:lumMod val="50000"/>
                  </a:schemeClr>
                </a:solidFill>
              </a:rPr>
              <a:t>REGISTRO: </a:t>
            </a:r>
            <a:r>
              <a:rPr lang="es-MX" sz="1600" b="1" dirty="0" smtClean="0">
                <a:solidFill>
                  <a:schemeClr val="bg1">
                    <a:lumMod val="50000"/>
                  </a:schemeClr>
                </a:solidFill>
              </a:rPr>
              <a:t>HATMPDDS12-2018</a:t>
            </a:r>
            <a:endParaRPr lang="es-MX" sz="1600" b="1"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4BCB4E5-71AB-47A4-8401-12F3DA6B0F24}"/>
              </a:ext>
            </a:extLst>
          </p:cNvPr>
          <p:cNvGraphicFramePr>
            <a:graphicFrameLocks noGrp="1"/>
          </p:cNvGraphicFramePr>
          <p:nvPr>
            <p:extLst>
              <p:ext uri="{D42A27DB-BD31-4B8C-83A1-F6EECF244321}">
                <p14:modId xmlns:p14="http://schemas.microsoft.com/office/powerpoint/2010/main" val="2404841299"/>
              </p:ext>
            </p:extLst>
          </p:nvPr>
        </p:nvGraphicFramePr>
        <p:xfrm>
          <a:off x="474628" y="2250530"/>
          <a:ext cx="5820407" cy="3019778"/>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585957">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Subdirector de Desarrollo Social</a:t>
                      </a:r>
                      <a:endPar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Canaliza la información de las familias que son susceptibles de recibir los beneficios del programa</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Enlace Municipal PROSPERA</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listado y lo entrega en las mesas de Consejo Técnico que la Secretaría del Bienestar programa con todos los enlaces del estado. </a:t>
                      </a:r>
                    </a:p>
                  </a:txBody>
                  <a:tcPr marL="68580" marR="68580" marT="0" marB="0"/>
                </a:tc>
                <a:extLst>
                  <a:ext uri="{0D108BD9-81ED-4DB2-BD59-A6C34878D82A}">
                    <a16:rowId xmlns:a16="http://schemas.microsoft.com/office/drawing/2014/main" val="3935992432"/>
                  </a:ext>
                </a:extLst>
              </a:tr>
              <a:tr h="46165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Enlace Municipal PROSPERA</a:t>
                      </a:r>
                      <a:endPar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Supervisa la aplicación correcta del programa. Termina la calendarización de entrega de recursos.</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Enlace Municipal PROSPERA</a:t>
                      </a:r>
                      <a:endPar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MX" sz="1200" dirty="0">
                          <a:latin typeface="Arial" panose="020B0604020202020204" pitchFamily="34" charset="0"/>
                          <a:cs typeface="Arial" panose="020B0604020202020204" pitchFamily="34" charset="0"/>
                        </a:rPr>
                        <a:t>En caso de tener quejas verbales  de las titulares las presenta en las mesas de Consejo Técnico </a:t>
                      </a:r>
                    </a:p>
                  </a:txBody>
                  <a:tcPr marL="68580" marR="68580" marT="0" marB="0"/>
                </a:tc>
                <a:extLst>
                  <a:ext uri="{0D108BD9-81ED-4DB2-BD59-A6C34878D82A}">
                    <a16:rowId xmlns:a16="http://schemas.microsoft.com/office/drawing/2014/main" val="4175772796"/>
                  </a:ext>
                </a:extLst>
              </a:tr>
              <a:tr h="64807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Enlace Municipal PROSPERA</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Se le da respuesta de manera económica. </a:t>
                      </a:r>
                    </a:p>
                  </a:txBody>
                  <a:tcPr marL="68580" marR="68580" marT="0" marB="0"/>
                </a:tc>
                <a:extLst>
                  <a:ext uri="{0D108BD9-81ED-4DB2-BD59-A6C34878D82A}">
                    <a16:rowId xmlns:a16="http://schemas.microsoft.com/office/drawing/2014/main" val="1473386933"/>
                  </a:ext>
                </a:extLst>
              </a:tr>
            </a:tbl>
          </a:graphicData>
        </a:graphic>
      </p:graphicFrame>
      <p:sp>
        <p:nvSpPr>
          <p:cNvPr id="3" name="CuadroTexto 2">
            <a:extLst>
              <a:ext uri="{FF2B5EF4-FFF2-40B4-BE49-F238E27FC236}">
                <a16:creationId xmlns:a16="http://schemas.microsoft.com/office/drawing/2014/main" id="{D43EEB1B-20F3-4F46-8A7E-AFA9BA0FE96C}"/>
              </a:ext>
            </a:extLst>
          </p:cNvPr>
          <p:cNvSpPr txBox="1"/>
          <p:nvPr/>
        </p:nvSpPr>
        <p:spPr>
          <a:xfrm>
            <a:off x="474628" y="1315973"/>
            <a:ext cx="5820407" cy="646331"/>
          </a:xfrm>
          <a:prstGeom prst="rect">
            <a:avLst/>
          </a:prstGeom>
          <a:noFill/>
        </p:spPr>
        <p:txBody>
          <a:bodyPr wrap="square" rtlCol="0">
            <a:spAutoFit/>
          </a:bodyPr>
          <a:lstStyle/>
          <a:p>
            <a:pPr algn="l"/>
            <a:r>
              <a:rPr lang="es-MX" b="1" dirty="0"/>
              <a:t>Nombre del Procedimiento</a:t>
            </a:r>
            <a:r>
              <a:rPr lang="es-MX" b="1" dirty="0">
                <a:solidFill>
                  <a:srgbClr val="000000"/>
                </a:solidFill>
                <a:ea typeface="Calibri" panose="020F0502020204030204" pitchFamily="34" charset="0"/>
                <a:cs typeface="Arial" panose="020B0604020202020204" pitchFamily="34" charset="0"/>
              </a:rPr>
              <a:t> Proceso para coordinar y vincular la aplicación del Programa de beneficio social, PROSPERA y Esquema Alimentario Diferenciado (Pal)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710EDC0A-7F31-43DE-9ADE-A58AC54C8082}"/>
              </a:ext>
            </a:extLst>
          </p:cNvPr>
          <p:cNvGraphicFramePr>
            <a:graphicFrameLocks noGrp="1"/>
          </p:cNvGraphicFramePr>
          <p:nvPr>
            <p:extLst>
              <p:ext uri="{D42A27DB-BD31-4B8C-83A1-F6EECF244321}">
                <p14:modId xmlns:p14="http://schemas.microsoft.com/office/powerpoint/2010/main" val="2975966852"/>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5" name="Picture 2077" descr="Resultado de imagen para ayuntamiento de tlatlauquitepec">
            <a:hlinkClick r:id="rId2"/>
            <a:extLst>
              <a:ext uri="{FF2B5EF4-FFF2-40B4-BE49-F238E27FC236}">
                <a16:creationId xmlns:a16="http://schemas.microsoft.com/office/drawing/2014/main" id="{63FC0D8A-3DCE-47C7-B01F-E157285DC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a:extLst>
              <a:ext uri="{FF2B5EF4-FFF2-40B4-BE49-F238E27FC236}">
                <a16:creationId xmlns:a16="http://schemas.microsoft.com/office/drawing/2014/main" id="{334A6652-9A80-44B0-90C6-7F284ACFE1AF}"/>
              </a:ext>
            </a:extLst>
          </p:cNvPr>
          <p:cNvGraphicFramePr>
            <a:graphicFrameLocks noGrp="1"/>
          </p:cNvGraphicFramePr>
          <p:nvPr>
            <p:extLst>
              <p:ext uri="{D42A27DB-BD31-4B8C-83A1-F6EECF244321}">
                <p14:modId xmlns:p14="http://schemas.microsoft.com/office/powerpoint/2010/main" val="959600908"/>
              </p:ext>
            </p:extLst>
          </p:nvPr>
        </p:nvGraphicFramePr>
        <p:xfrm>
          <a:off x="5340746" y="8912203"/>
          <a:ext cx="1152129" cy="370840"/>
        </p:xfrm>
        <a:graphic>
          <a:graphicData uri="http://schemas.openxmlformats.org/drawingml/2006/table">
            <a:tbl>
              <a:tblPr firstRow="1" bandRow="1">
                <a:tableStyleId>{F5AB1C69-6EDB-4FF4-983F-18BD219EF322}</a:tableStyleId>
              </a:tblPr>
              <a:tblGrid>
                <a:gridCol w="115212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9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69973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4224023643"/>
              </p:ext>
            </p:extLst>
          </p:nvPr>
        </p:nvGraphicFramePr>
        <p:xfrm>
          <a:off x="548677" y="722121"/>
          <a:ext cx="5904656" cy="748972"/>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748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t>
                      </a:r>
                      <a:r>
                        <a:rPr lang="es-MX" sz="1200" dirty="0">
                          <a:solidFill>
                            <a:srgbClr val="000000"/>
                          </a:solidFill>
                          <a:latin typeface="Arial" panose="020B0604020202020204" pitchFamily="34" charset="0"/>
                          <a:ea typeface="Calibri" panose="020F0502020204030204" pitchFamily="34" charset="0"/>
                          <a:cs typeface="Arial" panose="020B0604020202020204" pitchFamily="34" charset="0"/>
                        </a:rPr>
                        <a:t>Proceso para coordinar y vincular la aplicación del Programa de beneficio social, PROSPERA y Esquema Alimentario Diferenciado (Pal) </a:t>
                      </a:r>
                      <a:endParaRPr lang="es-E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1152785119"/>
              </p:ext>
            </p:extLst>
          </p:nvPr>
        </p:nvGraphicFramePr>
        <p:xfrm>
          <a:off x="548677" y="1289121"/>
          <a:ext cx="5904650" cy="594360"/>
        </p:xfrm>
        <a:graphic>
          <a:graphicData uri="http://schemas.openxmlformats.org/drawingml/2006/table">
            <a:tbl>
              <a:tblPr firstRow="1" bandRow="1">
                <a:tableStyleId>{F5AB1C69-6EDB-4FF4-983F-18BD219EF322}</a:tableStyleId>
              </a:tblPr>
              <a:tblGrid>
                <a:gridCol w="1169236">
                  <a:extLst>
                    <a:ext uri="{9D8B030D-6E8A-4147-A177-3AD203B41FA5}">
                      <a16:colId xmlns:a16="http://schemas.microsoft.com/office/drawing/2014/main" val="3531676926"/>
                    </a:ext>
                  </a:extLst>
                </a:gridCol>
                <a:gridCol w="1227697">
                  <a:extLst>
                    <a:ext uri="{9D8B030D-6E8A-4147-A177-3AD203B41FA5}">
                      <a16:colId xmlns:a16="http://schemas.microsoft.com/office/drawing/2014/main" val="4179167614"/>
                    </a:ext>
                  </a:extLst>
                </a:gridCol>
                <a:gridCol w="1169239">
                  <a:extLst>
                    <a:ext uri="{9D8B030D-6E8A-4147-A177-3AD203B41FA5}">
                      <a16:colId xmlns:a16="http://schemas.microsoft.com/office/drawing/2014/main" val="245987141"/>
                    </a:ext>
                  </a:extLst>
                </a:gridCol>
                <a:gridCol w="1169239">
                  <a:extLst>
                    <a:ext uri="{9D8B030D-6E8A-4147-A177-3AD203B41FA5}">
                      <a16:colId xmlns:a16="http://schemas.microsoft.com/office/drawing/2014/main" val="470160755"/>
                    </a:ext>
                  </a:extLst>
                </a:gridCol>
                <a:gridCol w="1169239">
                  <a:extLst>
                    <a:ext uri="{9D8B030D-6E8A-4147-A177-3AD203B41FA5}">
                      <a16:colId xmlns:a16="http://schemas.microsoft.com/office/drawing/2014/main" val="2162802058"/>
                    </a:ext>
                  </a:extLst>
                </a:gridCol>
              </a:tblGrid>
              <a:tr h="401030">
                <a:tc>
                  <a:txBody>
                    <a:bodyPr/>
                    <a:lstStyle/>
                    <a:p>
                      <a:pPr algn="ctr"/>
                      <a:r>
                        <a:rPr lang="es-MX" sz="11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Subdirector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Encuestadores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Secretario General del Ayuntamiento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Enlace Municipal PROSPERA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1331833844"/>
              </p:ext>
            </p:extLst>
          </p:nvPr>
        </p:nvGraphicFramePr>
        <p:xfrm>
          <a:off x="548674" y="1883481"/>
          <a:ext cx="5904652" cy="6954299"/>
        </p:xfrm>
        <a:graphic>
          <a:graphicData uri="http://schemas.openxmlformats.org/drawingml/2006/table">
            <a:tbl>
              <a:tblPr firstRow="1" bandRow="1">
                <a:tableStyleId>{F5AB1C69-6EDB-4FF4-983F-18BD219EF322}</a:tableStyleId>
              </a:tblPr>
              <a:tblGrid>
                <a:gridCol w="1173079">
                  <a:extLst>
                    <a:ext uri="{9D8B030D-6E8A-4147-A177-3AD203B41FA5}">
                      <a16:colId xmlns:a16="http://schemas.microsoft.com/office/drawing/2014/main" val="3531676926"/>
                    </a:ext>
                  </a:extLst>
                </a:gridCol>
                <a:gridCol w="1214835">
                  <a:extLst>
                    <a:ext uri="{9D8B030D-6E8A-4147-A177-3AD203B41FA5}">
                      <a16:colId xmlns:a16="http://schemas.microsoft.com/office/drawing/2014/main" val="4179167614"/>
                    </a:ext>
                  </a:extLst>
                </a:gridCol>
                <a:gridCol w="1172246">
                  <a:extLst>
                    <a:ext uri="{9D8B030D-6E8A-4147-A177-3AD203B41FA5}">
                      <a16:colId xmlns:a16="http://schemas.microsoft.com/office/drawing/2014/main" val="2350135489"/>
                    </a:ext>
                  </a:extLst>
                </a:gridCol>
                <a:gridCol w="1172246">
                  <a:extLst>
                    <a:ext uri="{9D8B030D-6E8A-4147-A177-3AD203B41FA5}">
                      <a16:colId xmlns:a16="http://schemas.microsoft.com/office/drawing/2014/main" val="245987141"/>
                    </a:ext>
                  </a:extLst>
                </a:gridCol>
                <a:gridCol w="1172246">
                  <a:extLst>
                    <a:ext uri="{9D8B030D-6E8A-4147-A177-3AD203B41FA5}">
                      <a16:colId xmlns:a16="http://schemas.microsoft.com/office/drawing/2014/main" val="3257897156"/>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730817" y="1908489"/>
            <a:ext cx="770384" cy="281690"/>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Inicio</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2738910775"/>
              </p:ext>
            </p:extLst>
          </p:nvPr>
        </p:nvGraphicFramePr>
        <p:xfrm>
          <a:off x="5005632" y="8912203"/>
          <a:ext cx="1487244" cy="370840"/>
        </p:xfrm>
        <a:graphic>
          <a:graphicData uri="http://schemas.openxmlformats.org/drawingml/2006/table">
            <a:tbl>
              <a:tblPr firstRow="1" bandRow="1">
                <a:tableStyleId>{F5AB1C69-6EDB-4FF4-983F-18BD219EF322}</a:tableStyleId>
              </a:tblPr>
              <a:tblGrid>
                <a:gridCol w="1487244">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10 de 56</a:t>
                      </a:r>
                    </a:p>
                  </a:txBody>
                  <a:tcPr/>
                </a:tc>
                <a:extLst>
                  <a:ext uri="{0D108BD9-81ED-4DB2-BD59-A6C34878D82A}">
                    <a16:rowId xmlns:a16="http://schemas.microsoft.com/office/drawing/2014/main" val="2061326865"/>
                  </a:ext>
                </a:extLst>
              </a:tr>
            </a:tbl>
          </a:graphicData>
        </a:graphic>
      </p:graphicFrame>
      <p:sp>
        <p:nvSpPr>
          <p:cNvPr id="6" name="Rectángulo 5">
            <a:extLst>
              <a:ext uri="{FF2B5EF4-FFF2-40B4-BE49-F238E27FC236}">
                <a16:creationId xmlns:a16="http://schemas.microsoft.com/office/drawing/2014/main" id="{E197C232-229F-47D3-B718-95DE8317BE2F}"/>
              </a:ext>
            </a:extLst>
          </p:cNvPr>
          <p:cNvSpPr/>
          <p:nvPr/>
        </p:nvSpPr>
        <p:spPr bwMode="auto">
          <a:xfrm>
            <a:off x="548672" y="2513393"/>
            <a:ext cx="1130431" cy="594360"/>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Elabora las líneas operativas de las instancias adscritas a la Dirección</a:t>
            </a:r>
            <a:endParaRPr kumimoji="0" lang="es-MX" sz="800" b="0" i="0" u="none" strike="noStrike" cap="none" normalizeH="0" baseline="0" dirty="0">
              <a:ln>
                <a:noFill/>
              </a:ln>
              <a:solidFill>
                <a:schemeClr val="tx1"/>
              </a:solidFill>
              <a:effectLst/>
              <a:latin typeface="Arial" charset="0"/>
            </a:endParaRPr>
          </a:p>
        </p:txBody>
      </p:sp>
      <p:sp>
        <p:nvSpPr>
          <p:cNvPr id="7" name="Diagrama de flujo: documento 6">
            <a:extLst>
              <a:ext uri="{FF2B5EF4-FFF2-40B4-BE49-F238E27FC236}">
                <a16:creationId xmlns:a16="http://schemas.microsoft.com/office/drawing/2014/main" id="{25E65FF6-1B03-4F34-B39A-EF0C01856833}"/>
              </a:ext>
            </a:extLst>
          </p:cNvPr>
          <p:cNvSpPr/>
          <p:nvPr/>
        </p:nvSpPr>
        <p:spPr bwMode="auto">
          <a:xfrm>
            <a:off x="568077" y="3440485"/>
            <a:ext cx="1111026" cy="612648"/>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a:solidFill>
                  <a:schemeClr val="tx1"/>
                </a:solidFill>
                <a:latin typeface="Arial" charset="0"/>
              </a:rPr>
              <a:t>Gestiona los recursos para la aplicación de programas</a:t>
            </a:r>
            <a:endParaRPr kumimoji="0" lang="es-MX" sz="800" b="0" i="0" u="none" strike="noStrike" cap="none" normalizeH="0" baseline="0">
              <a:ln>
                <a:noFill/>
              </a:ln>
              <a:solidFill>
                <a:schemeClr val="tx1"/>
              </a:solidFill>
              <a:effectLst/>
              <a:latin typeface="Arial" charset="0"/>
            </a:endParaRPr>
          </a:p>
        </p:txBody>
      </p:sp>
      <p:sp>
        <p:nvSpPr>
          <p:cNvPr id="8" name="Diagrama de flujo: documento 7">
            <a:extLst>
              <a:ext uri="{FF2B5EF4-FFF2-40B4-BE49-F238E27FC236}">
                <a16:creationId xmlns:a16="http://schemas.microsoft.com/office/drawing/2014/main" id="{CEDD1F5B-FEE8-4E51-855F-0332C68FF1EC}"/>
              </a:ext>
            </a:extLst>
          </p:cNvPr>
          <p:cNvSpPr/>
          <p:nvPr/>
        </p:nvSpPr>
        <p:spPr bwMode="auto">
          <a:xfrm>
            <a:off x="1844818" y="2049334"/>
            <a:ext cx="914400" cy="1058419"/>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Da la información a las vocales del programa prospera sobre el calendario</a:t>
            </a:r>
            <a:endParaRPr kumimoji="0" lang="es-MX" sz="800" b="0" i="0" u="none" strike="noStrike" cap="none" normalizeH="0" baseline="0" dirty="0">
              <a:ln>
                <a:noFill/>
              </a:ln>
              <a:solidFill>
                <a:schemeClr val="tx1"/>
              </a:solidFill>
              <a:effectLst/>
              <a:latin typeface="Arial" charset="0"/>
            </a:endParaRPr>
          </a:p>
        </p:txBody>
      </p:sp>
      <p:sp>
        <p:nvSpPr>
          <p:cNvPr id="10" name="Diagrama de flujo: documento 9">
            <a:extLst>
              <a:ext uri="{FF2B5EF4-FFF2-40B4-BE49-F238E27FC236}">
                <a16:creationId xmlns:a16="http://schemas.microsoft.com/office/drawing/2014/main" id="{F4DBF15D-1AFD-4CA2-BC5A-BDB1FB264AEC}"/>
              </a:ext>
            </a:extLst>
          </p:cNvPr>
          <p:cNvSpPr/>
          <p:nvPr/>
        </p:nvSpPr>
        <p:spPr bwMode="auto">
          <a:xfrm>
            <a:off x="2996952" y="3031122"/>
            <a:ext cx="1096980" cy="136815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Reciben las solicitudes de las titulares del programa prospera y arman el expediente para entregarles sus constancias</a:t>
            </a:r>
            <a:endParaRPr kumimoji="0" lang="es-MX" sz="800" b="0" i="0" u="none" strike="noStrike" cap="none" normalizeH="0" baseline="0" dirty="0">
              <a:ln>
                <a:noFill/>
              </a:ln>
              <a:solidFill>
                <a:schemeClr val="tx1"/>
              </a:solidFill>
              <a:effectLst/>
              <a:latin typeface="Arial" charset="0"/>
            </a:endParaRPr>
          </a:p>
        </p:txBody>
      </p:sp>
      <p:sp>
        <p:nvSpPr>
          <p:cNvPr id="11" name="Rectángulo 10">
            <a:extLst>
              <a:ext uri="{FF2B5EF4-FFF2-40B4-BE49-F238E27FC236}">
                <a16:creationId xmlns:a16="http://schemas.microsoft.com/office/drawing/2014/main" id="{1F158D67-8181-478D-A945-324504423450}"/>
              </a:ext>
            </a:extLst>
          </p:cNvPr>
          <p:cNvSpPr/>
          <p:nvPr/>
        </p:nvSpPr>
        <p:spPr bwMode="auto">
          <a:xfrm>
            <a:off x="4301280" y="4396305"/>
            <a:ext cx="914400" cy="346141"/>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a:solidFill>
                  <a:schemeClr val="tx1"/>
                </a:solidFill>
                <a:latin typeface="Arial" charset="0"/>
              </a:rPr>
              <a:t>Firma y sella las constancias</a:t>
            </a:r>
            <a:endParaRPr kumimoji="0" lang="es-MX" sz="800" b="0" i="0" u="none" strike="noStrike" cap="none" normalizeH="0" baseline="0">
              <a:ln>
                <a:noFill/>
              </a:ln>
              <a:solidFill>
                <a:schemeClr val="tx1"/>
              </a:solidFill>
              <a:effectLst/>
              <a:latin typeface="Arial" charset="0"/>
            </a:endParaRPr>
          </a:p>
        </p:txBody>
      </p:sp>
      <p:sp>
        <p:nvSpPr>
          <p:cNvPr id="12" name="Diagrama de flujo: documento 11">
            <a:extLst>
              <a:ext uri="{FF2B5EF4-FFF2-40B4-BE49-F238E27FC236}">
                <a16:creationId xmlns:a16="http://schemas.microsoft.com/office/drawing/2014/main" id="{8C3EA5EF-1B1B-4906-B2FC-9E17EA24E6F1}"/>
              </a:ext>
            </a:extLst>
          </p:cNvPr>
          <p:cNvSpPr/>
          <p:nvPr/>
        </p:nvSpPr>
        <p:spPr bwMode="auto">
          <a:xfrm>
            <a:off x="1844818" y="4263050"/>
            <a:ext cx="914400" cy="783289"/>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a:solidFill>
                  <a:schemeClr val="tx1"/>
                </a:solidFill>
                <a:latin typeface="Arial" charset="0"/>
              </a:rPr>
              <a:t>Recibe las constancias y coordina la entrega personal</a:t>
            </a:r>
            <a:endParaRPr kumimoji="0" lang="es-MX" sz="800" b="0" i="0" u="none" strike="noStrike" cap="none" normalizeH="0" baseline="0">
              <a:ln>
                <a:noFill/>
              </a:ln>
              <a:solidFill>
                <a:schemeClr val="tx1"/>
              </a:solidFill>
              <a:effectLst/>
              <a:latin typeface="Arial" charset="0"/>
            </a:endParaRPr>
          </a:p>
        </p:txBody>
      </p:sp>
      <p:sp>
        <p:nvSpPr>
          <p:cNvPr id="13" name="Rectángulo 12">
            <a:extLst>
              <a:ext uri="{FF2B5EF4-FFF2-40B4-BE49-F238E27FC236}">
                <a16:creationId xmlns:a16="http://schemas.microsoft.com/office/drawing/2014/main" id="{D34896E7-049A-4850-BD50-626F49E53A1F}"/>
              </a:ext>
            </a:extLst>
          </p:cNvPr>
          <p:cNvSpPr/>
          <p:nvPr/>
        </p:nvSpPr>
        <p:spPr bwMode="auto">
          <a:xfrm>
            <a:off x="1844818" y="5267004"/>
            <a:ext cx="914400" cy="1507527"/>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a:solidFill>
                  <a:schemeClr val="tx1"/>
                </a:solidFill>
                <a:latin typeface="Arial" panose="020B0604020202020204" pitchFamily="34" charset="0"/>
                <a:cs typeface="Arial" panose="020B0604020202020204" pitchFamily="34" charset="0"/>
              </a:rPr>
              <a:t>Realiza el Plan de trabajo para Coordinar con personal de la Secretaria del Bienestar y autoridades locales la logística de aplicación en las sedes de pago</a:t>
            </a:r>
            <a:endParaRPr kumimoji="0" lang="es-MX" sz="800" b="0" i="0" u="none" strike="noStrike" cap="none" normalizeH="0" baseline="0">
              <a:ln>
                <a:noFill/>
              </a:ln>
              <a:solidFill>
                <a:schemeClr val="tx1"/>
              </a:solidFill>
              <a:effectLst/>
              <a:latin typeface="Arial" charset="0"/>
            </a:endParaRPr>
          </a:p>
        </p:txBody>
      </p:sp>
      <p:sp>
        <p:nvSpPr>
          <p:cNvPr id="14" name="Rectángulo 13">
            <a:extLst>
              <a:ext uri="{FF2B5EF4-FFF2-40B4-BE49-F238E27FC236}">
                <a16:creationId xmlns:a16="http://schemas.microsoft.com/office/drawing/2014/main" id="{9ACE8643-29FB-454A-97DD-2894217C36E2}"/>
              </a:ext>
            </a:extLst>
          </p:cNvPr>
          <p:cNvSpPr/>
          <p:nvPr/>
        </p:nvSpPr>
        <p:spPr bwMode="auto">
          <a:xfrm>
            <a:off x="5394926" y="5267005"/>
            <a:ext cx="1058400" cy="715440"/>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Coordina con el personal adscrito a esta dirección para cubrir todas las sedes. </a:t>
            </a:r>
          </a:p>
        </p:txBody>
      </p:sp>
      <p:sp>
        <p:nvSpPr>
          <p:cNvPr id="18" name="Rectángulo 17">
            <a:extLst>
              <a:ext uri="{FF2B5EF4-FFF2-40B4-BE49-F238E27FC236}">
                <a16:creationId xmlns:a16="http://schemas.microsoft.com/office/drawing/2014/main" id="{DE66FE68-260F-4DC2-8B66-1A4A5CDF1510}"/>
              </a:ext>
            </a:extLst>
          </p:cNvPr>
          <p:cNvSpPr/>
          <p:nvPr/>
        </p:nvSpPr>
        <p:spPr bwMode="auto">
          <a:xfrm>
            <a:off x="1844818" y="6929334"/>
            <a:ext cx="914400" cy="455047"/>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Se recaban todas las solicitudes</a:t>
            </a:r>
            <a:endParaRPr kumimoji="0" lang="es-MX" sz="800" b="0" i="0" u="none" strike="noStrike" cap="none" normalizeH="0" baseline="0" dirty="0">
              <a:ln>
                <a:noFill/>
              </a:ln>
              <a:solidFill>
                <a:schemeClr val="tx1"/>
              </a:solidFill>
              <a:effectLst/>
              <a:latin typeface="Arial" charset="0"/>
            </a:endParaRPr>
          </a:p>
        </p:txBody>
      </p:sp>
      <p:sp>
        <p:nvSpPr>
          <p:cNvPr id="19" name="Rectángulo 18">
            <a:extLst>
              <a:ext uri="{FF2B5EF4-FFF2-40B4-BE49-F238E27FC236}">
                <a16:creationId xmlns:a16="http://schemas.microsoft.com/office/drawing/2014/main" id="{69DF260A-4AB5-4031-BFC1-FF7524D7636B}"/>
              </a:ext>
            </a:extLst>
          </p:cNvPr>
          <p:cNvSpPr/>
          <p:nvPr/>
        </p:nvSpPr>
        <p:spPr bwMode="auto">
          <a:xfrm>
            <a:off x="1869809" y="7560650"/>
            <a:ext cx="914400" cy="455047"/>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Analiza las solicitudes y da respuesta</a:t>
            </a:r>
            <a:endParaRPr kumimoji="0" lang="es-MX" sz="800" b="0" i="0" u="none" strike="noStrike" cap="none" normalizeH="0" baseline="0" dirty="0">
              <a:ln>
                <a:noFill/>
              </a:ln>
              <a:solidFill>
                <a:schemeClr val="tx1"/>
              </a:solidFill>
              <a:effectLst/>
              <a:latin typeface="Arial" charset="0"/>
            </a:endParaRPr>
          </a:p>
        </p:txBody>
      </p:sp>
      <p:sp>
        <p:nvSpPr>
          <p:cNvPr id="21" name="Diagrama de flujo: documento 20">
            <a:extLst>
              <a:ext uri="{FF2B5EF4-FFF2-40B4-BE49-F238E27FC236}">
                <a16:creationId xmlns:a16="http://schemas.microsoft.com/office/drawing/2014/main" id="{352B9B44-E488-45D8-ACBF-27468758358D}"/>
              </a:ext>
            </a:extLst>
          </p:cNvPr>
          <p:cNvSpPr/>
          <p:nvPr/>
        </p:nvSpPr>
        <p:spPr bwMode="auto">
          <a:xfrm>
            <a:off x="1869809" y="8246280"/>
            <a:ext cx="914400" cy="431400"/>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a:solidFill>
                  <a:schemeClr val="tx1"/>
                </a:solidFill>
                <a:latin typeface="Arial" charset="0"/>
              </a:rPr>
              <a:t>Canaliza la información</a:t>
            </a:r>
            <a:endParaRPr kumimoji="0" lang="es-MX" sz="800" b="0" i="0" u="none" strike="noStrike" cap="none" normalizeH="0" baseline="0">
              <a:ln>
                <a:noFill/>
              </a:ln>
              <a:solidFill>
                <a:schemeClr val="tx1"/>
              </a:solidFill>
              <a:effectLst/>
              <a:latin typeface="Arial" charset="0"/>
            </a:endParaRPr>
          </a:p>
        </p:txBody>
      </p:sp>
      <p:sp>
        <p:nvSpPr>
          <p:cNvPr id="24" name="Rectángulo 23">
            <a:extLst>
              <a:ext uri="{FF2B5EF4-FFF2-40B4-BE49-F238E27FC236}">
                <a16:creationId xmlns:a16="http://schemas.microsoft.com/office/drawing/2014/main" id="{012DD70F-6CF9-49BD-BFAF-5C5E15A6ED4E}"/>
              </a:ext>
            </a:extLst>
          </p:cNvPr>
          <p:cNvSpPr/>
          <p:nvPr/>
        </p:nvSpPr>
        <p:spPr bwMode="auto">
          <a:xfrm>
            <a:off x="5394926" y="6169842"/>
            <a:ext cx="1058400" cy="604689"/>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Recibe listado y lo entrega en las mesas de Consejo Técnico</a:t>
            </a:r>
            <a:endParaRPr kumimoji="0" lang="es-MX" sz="800" b="0" i="0" u="none" strike="noStrike" cap="none" normalizeH="0" baseline="0" dirty="0">
              <a:ln>
                <a:noFill/>
              </a:ln>
              <a:solidFill>
                <a:schemeClr val="tx1"/>
              </a:solidFill>
              <a:effectLst/>
              <a:latin typeface="Arial" charset="0"/>
            </a:endParaRPr>
          </a:p>
        </p:txBody>
      </p:sp>
      <p:sp>
        <p:nvSpPr>
          <p:cNvPr id="27" name="Rectángulo 26">
            <a:extLst>
              <a:ext uri="{FF2B5EF4-FFF2-40B4-BE49-F238E27FC236}">
                <a16:creationId xmlns:a16="http://schemas.microsoft.com/office/drawing/2014/main" id="{5FC539B5-2C71-4A62-A082-6A54F6290B09}"/>
              </a:ext>
            </a:extLst>
          </p:cNvPr>
          <p:cNvSpPr/>
          <p:nvPr/>
        </p:nvSpPr>
        <p:spPr bwMode="auto">
          <a:xfrm>
            <a:off x="5394926" y="6934862"/>
            <a:ext cx="1039899" cy="271717"/>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a:solidFill>
                  <a:schemeClr val="tx1"/>
                </a:solidFill>
                <a:latin typeface="Arial" charset="0"/>
              </a:rPr>
              <a:t>Supervisa.</a:t>
            </a:r>
            <a:endParaRPr kumimoji="0" lang="es-MX" sz="800" b="0" i="0" u="none" strike="noStrike" cap="none" normalizeH="0" baseline="0">
              <a:ln>
                <a:noFill/>
              </a:ln>
              <a:solidFill>
                <a:schemeClr val="tx1"/>
              </a:solidFill>
              <a:effectLst/>
              <a:latin typeface="Arial" charset="0"/>
            </a:endParaRPr>
          </a:p>
        </p:txBody>
      </p:sp>
      <p:sp>
        <p:nvSpPr>
          <p:cNvPr id="62" name="Rectángulo 61">
            <a:extLst>
              <a:ext uri="{FF2B5EF4-FFF2-40B4-BE49-F238E27FC236}">
                <a16:creationId xmlns:a16="http://schemas.microsoft.com/office/drawing/2014/main" id="{2292F300-BA0E-4AD6-BDEC-B50C564D5013}"/>
              </a:ext>
            </a:extLst>
          </p:cNvPr>
          <p:cNvSpPr/>
          <p:nvPr/>
        </p:nvSpPr>
        <p:spPr bwMode="auto">
          <a:xfrm>
            <a:off x="5394925" y="7398580"/>
            <a:ext cx="1039899" cy="271717"/>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Presenta quejas verbales.</a:t>
            </a:r>
            <a:endParaRPr kumimoji="0" lang="es-MX" sz="800" b="0" i="0" u="none" strike="noStrike" cap="none" normalizeH="0" baseline="0" dirty="0">
              <a:ln>
                <a:noFill/>
              </a:ln>
              <a:solidFill>
                <a:schemeClr val="tx1"/>
              </a:solidFill>
              <a:effectLst/>
              <a:latin typeface="Arial" charset="0"/>
            </a:endParaRPr>
          </a:p>
        </p:txBody>
      </p:sp>
      <p:sp>
        <p:nvSpPr>
          <p:cNvPr id="70" name="Rectángulo 69">
            <a:extLst>
              <a:ext uri="{FF2B5EF4-FFF2-40B4-BE49-F238E27FC236}">
                <a16:creationId xmlns:a16="http://schemas.microsoft.com/office/drawing/2014/main" id="{A5A51E79-569A-4546-9FB8-FB14F241D148}"/>
              </a:ext>
            </a:extLst>
          </p:cNvPr>
          <p:cNvSpPr/>
          <p:nvPr/>
        </p:nvSpPr>
        <p:spPr bwMode="auto">
          <a:xfrm>
            <a:off x="5394924" y="7862298"/>
            <a:ext cx="1039899" cy="455047"/>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Da respuesta de manera económica. </a:t>
            </a:r>
            <a:endParaRPr kumimoji="0" lang="es-MX" sz="800" b="0" i="0" u="none" strike="noStrike" cap="none" normalizeH="0" baseline="0" dirty="0">
              <a:ln>
                <a:noFill/>
              </a:ln>
              <a:solidFill>
                <a:schemeClr val="tx1"/>
              </a:solidFill>
              <a:effectLst/>
              <a:latin typeface="Arial" charset="0"/>
            </a:endParaRPr>
          </a:p>
        </p:txBody>
      </p:sp>
      <p:sp>
        <p:nvSpPr>
          <p:cNvPr id="28" name="Diagrama de flujo: terminador 27">
            <a:extLst>
              <a:ext uri="{FF2B5EF4-FFF2-40B4-BE49-F238E27FC236}">
                <a16:creationId xmlns:a16="http://schemas.microsoft.com/office/drawing/2014/main" id="{629D4636-273A-4135-B0FB-01CF29484B5F}"/>
              </a:ext>
            </a:extLst>
          </p:cNvPr>
          <p:cNvSpPr/>
          <p:nvPr/>
        </p:nvSpPr>
        <p:spPr bwMode="auto">
          <a:xfrm>
            <a:off x="5591059" y="8509346"/>
            <a:ext cx="666134" cy="215400"/>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Fin</a:t>
            </a:r>
          </a:p>
        </p:txBody>
      </p:sp>
      <p:cxnSp>
        <p:nvCxnSpPr>
          <p:cNvPr id="34" name="Conector recto de flecha 33">
            <a:extLst>
              <a:ext uri="{FF2B5EF4-FFF2-40B4-BE49-F238E27FC236}">
                <a16:creationId xmlns:a16="http://schemas.microsoft.com/office/drawing/2014/main" id="{440F2DB1-41BA-4640-8034-50AFBCCE3E86}"/>
              </a:ext>
            </a:extLst>
          </p:cNvPr>
          <p:cNvCxnSpPr/>
          <p:nvPr/>
        </p:nvCxnSpPr>
        <p:spPr bwMode="auto">
          <a:xfrm>
            <a:off x="1113887" y="2206182"/>
            <a:ext cx="0" cy="28714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Conector recto de flecha 36">
            <a:extLst>
              <a:ext uri="{FF2B5EF4-FFF2-40B4-BE49-F238E27FC236}">
                <a16:creationId xmlns:a16="http://schemas.microsoft.com/office/drawing/2014/main" id="{77ED1CC5-E0EB-4786-ABD9-FE78BE537657}"/>
              </a:ext>
            </a:extLst>
          </p:cNvPr>
          <p:cNvCxnSpPr>
            <a:cxnSpLocks/>
          </p:cNvCxnSpPr>
          <p:nvPr/>
        </p:nvCxnSpPr>
        <p:spPr bwMode="auto">
          <a:xfrm flipH="1">
            <a:off x="1123590" y="3125387"/>
            <a:ext cx="1" cy="30455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 name="Conector recto 39">
            <a:extLst>
              <a:ext uri="{FF2B5EF4-FFF2-40B4-BE49-F238E27FC236}">
                <a16:creationId xmlns:a16="http://schemas.microsoft.com/office/drawing/2014/main" id="{A7CC953D-B37D-4AA4-B4C4-AD77B9D800AF}"/>
              </a:ext>
            </a:extLst>
          </p:cNvPr>
          <p:cNvCxnSpPr>
            <a:stCxn id="7" idx="3"/>
          </p:cNvCxnSpPr>
          <p:nvPr/>
        </p:nvCxnSpPr>
        <p:spPr bwMode="auto">
          <a:xfrm>
            <a:off x="1679103" y="3746809"/>
            <a:ext cx="6479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Conector recto de flecha 42">
            <a:extLst>
              <a:ext uri="{FF2B5EF4-FFF2-40B4-BE49-F238E27FC236}">
                <a16:creationId xmlns:a16="http://schemas.microsoft.com/office/drawing/2014/main" id="{FD526990-6DE8-4CB8-BFA6-AEB5829F6CAB}"/>
              </a:ext>
            </a:extLst>
          </p:cNvPr>
          <p:cNvCxnSpPr/>
          <p:nvPr/>
        </p:nvCxnSpPr>
        <p:spPr bwMode="auto">
          <a:xfrm flipV="1">
            <a:off x="2327009" y="3031122"/>
            <a:ext cx="0" cy="7156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5" name="Conector recto 44">
            <a:extLst>
              <a:ext uri="{FF2B5EF4-FFF2-40B4-BE49-F238E27FC236}">
                <a16:creationId xmlns:a16="http://schemas.microsoft.com/office/drawing/2014/main" id="{290D8D84-EDC4-4AA6-BB1C-0FDE71C5610F}"/>
              </a:ext>
            </a:extLst>
          </p:cNvPr>
          <p:cNvCxnSpPr>
            <a:cxnSpLocks/>
          </p:cNvCxnSpPr>
          <p:nvPr/>
        </p:nvCxnSpPr>
        <p:spPr bwMode="auto">
          <a:xfrm flipV="1">
            <a:off x="2759218" y="2513392"/>
            <a:ext cx="741784"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Conector recto de flecha 47">
            <a:extLst>
              <a:ext uri="{FF2B5EF4-FFF2-40B4-BE49-F238E27FC236}">
                <a16:creationId xmlns:a16="http://schemas.microsoft.com/office/drawing/2014/main" id="{4B843C2E-A686-47C6-8702-F2534A1A4D15}"/>
              </a:ext>
            </a:extLst>
          </p:cNvPr>
          <p:cNvCxnSpPr/>
          <p:nvPr/>
        </p:nvCxnSpPr>
        <p:spPr bwMode="auto">
          <a:xfrm>
            <a:off x="3501002" y="2493331"/>
            <a:ext cx="0" cy="5377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3" name="Conector recto 52">
            <a:extLst>
              <a:ext uri="{FF2B5EF4-FFF2-40B4-BE49-F238E27FC236}">
                <a16:creationId xmlns:a16="http://schemas.microsoft.com/office/drawing/2014/main" id="{8DF2DBC5-B645-4C1A-A5C8-D5433F56ED6C}"/>
              </a:ext>
            </a:extLst>
          </p:cNvPr>
          <p:cNvCxnSpPr/>
          <p:nvPr/>
        </p:nvCxnSpPr>
        <p:spPr bwMode="auto">
          <a:xfrm>
            <a:off x="4093932" y="3589105"/>
            <a:ext cx="6645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Conector recto de flecha 56">
            <a:extLst>
              <a:ext uri="{FF2B5EF4-FFF2-40B4-BE49-F238E27FC236}">
                <a16:creationId xmlns:a16="http://schemas.microsoft.com/office/drawing/2014/main" id="{7B2C8995-ABC0-4D0F-9E9D-776C95BFD820}"/>
              </a:ext>
            </a:extLst>
          </p:cNvPr>
          <p:cNvCxnSpPr/>
          <p:nvPr/>
        </p:nvCxnSpPr>
        <p:spPr bwMode="auto">
          <a:xfrm>
            <a:off x="4758480" y="3606180"/>
            <a:ext cx="0" cy="79012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3" name="Conector recto de flecha 72">
            <a:extLst>
              <a:ext uri="{FF2B5EF4-FFF2-40B4-BE49-F238E27FC236}">
                <a16:creationId xmlns:a16="http://schemas.microsoft.com/office/drawing/2014/main" id="{9D2011AB-91B9-41B6-9472-8CC4A607DE92}"/>
              </a:ext>
            </a:extLst>
          </p:cNvPr>
          <p:cNvCxnSpPr/>
          <p:nvPr/>
        </p:nvCxnSpPr>
        <p:spPr bwMode="auto">
          <a:xfrm flipH="1">
            <a:off x="2784209" y="4569375"/>
            <a:ext cx="151707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5" name="Conector recto de flecha 74">
            <a:extLst>
              <a:ext uri="{FF2B5EF4-FFF2-40B4-BE49-F238E27FC236}">
                <a16:creationId xmlns:a16="http://schemas.microsoft.com/office/drawing/2014/main" id="{F9BDC59E-CA2C-4EE5-9CFD-0431570AD9E4}"/>
              </a:ext>
            </a:extLst>
          </p:cNvPr>
          <p:cNvCxnSpPr>
            <a:stCxn id="12" idx="2"/>
          </p:cNvCxnSpPr>
          <p:nvPr/>
        </p:nvCxnSpPr>
        <p:spPr bwMode="auto">
          <a:xfrm>
            <a:off x="2302018" y="4994555"/>
            <a:ext cx="0" cy="27244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9" name="Conector recto de flecha 78">
            <a:extLst>
              <a:ext uri="{FF2B5EF4-FFF2-40B4-BE49-F238E27FC236}">
                <a16:creationId xmlns:a16="http://schemas.microsoft.com/office/drawing/2014/main" id="{9D9695A8-8C7C-407E-94B9-ED5BB232D31A}"/>
              </a:ext>
            </a:extLst>
          </p:cNvPr>
          <p:cNvCxnSpPr/>
          <p:nvPr/>
        </p:nvCxnSpPr>
        <p:spPr bwMode="auto">
          <a:xfrm>
            <a:off x="2759218" y="5624725"/>
            <a:ext cx="258152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1" name="Conector recto 80">
            <a:extLst>
              <a:ext uri="{FF2B5EF4-FFF2-40B4-BE49-F238E27FC236}">
                <a16:creationId xmlns:a16="http://schemas.microsoft.com/office/drawing/2014/main" id="{C18B51F9-2506-47CE-B76F-353349F472A0}"/>
              </a:ext>
            </a:extLst>
          </p:cNvPr>
          <p:cNvCxnSpPr/>
          <p:nvPr/>
        </p:nvCxnSpPr>
        <p:spPr bwMode="auto">
          <a:xfrm flipH="1">
            <a:off x="3542744" y="5982445"/>
            <a:ext cx="18521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Conector recto 82">
            <a:extLst>
              <a:ext uri="{FF2B5EF4-FFF2-40B4-BE49-F238E27FC236}">
                <a16:creationId xmlns:a16="http://schemas.microsoft.com/office/drawing/2014/main" id="{7FE12D00-010A-4756-833C-4240F72C758E}"/>
              </a:ext>
            </a:extLst>
          </p:cNvPr>
          <p:cNvCxnSpPr/>
          <p:nvPr/>
        </p:nvCxnSpPr>
        <p:spPr bwMode="auto">
          <a:xfrm>
            <a:off x="3542744" y="5982445"/>
            <a:ext cx="0" cy="11744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Conector recto de flecha 84">
            <a:extLst>
              <a:ext uri="{FF2B5EF4-FFF2-40B4-BE49-F238E27FC236}">
                <a16:creationId xmlns:a16="http://schemas.microsoft.com/office/drawing/2014/main" id="{EDF3FAF6-B540-4C90-AB52-4D576A8DB5CA}"/>
              </a:ext>
            </a:extLst>
          </p:cNvPr>
          <p:cNvCxnSpPr>
            <a:endCxn id="18" idx="3"/>
          </p:cNvCxnSpPr>
          <p:nvPr/>
        </p:nvCxnSpPr>
        <p:spPr bwMode="auto">
          <a:xfrm flipH="1">
            <a:off x="2759218" y="7156857"/>
            <a:ext cx="783526"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8" name="Conector recto de flecha 87">
            <a:extLst>
              <a:ext uri="{FF2B5EF4-FFF2-40B4-BE49-F238E27FC236}">
                <a16:creationId xmlns:a16="http://schemas.microsoft.com/office/drawing/2014/main" id="{7368DA04-0FB0-4E3C-84CB-2A700DC5942C}"/>
              </a:ext>
            </a:extLst>
          </p:cNvPr>
          <p:cNvCxnSpPr>
            <a:cxnSpLocks/>
          </p:cNvCxnSpPr>
          <p:nvPr/>
        </p:nvCxnSpPr>
        <p:spPr bwMode="auto">
          <a:xfrm>
            <a:off x="2302018" y="7398580"/>
            <a:ext cx="0" cy="13585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1" name="Conector recto de flecha 90">
            <a:extLst>
              <a:ext uri="{FF2B5EF4-FFF2-40B4-BE49-F238E27FC236}">
                <a16:creationId xmlns:a16="http://schemas.microsoft.com/office/drawing/2014/main" id="{0216A92F-A339-49A3-9402-3D1CCD921CD9}"/>
              </a:ext>
            </a:extLst>
          </p:cNvPr>
          <p:cNvCxnSpPr/>
          <p:nvPr/>
        </p:nvCxnSpPr>
        <p:spPr bwMode="auto">
          <a:xfrm>
            <a:off x="2302018" y="8015697"/>
            <a:ext cx="0" cy="2305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4" name="Conector recto 93">
            <a:extLst>
              <a:ext uri="{FF2B5EF4-FFF2-40B4-BE49-F238E27FC236}">
                <a16:creationId xmlns:a16="http://schemas.microsoft.com/office/drawing/2014/main" id="{D22733FA-1F33-4D3B-BF88-ADB80A21109E}"/>
              </a:ext>
            </a:extLst>
          </p:cNvPr>
          <p:cNvCxnSpPr>
            <a:cxnSpLocks/>
          </p:cNvCxnSpPr>
          <p:nvPr/>
        </p:nvCxnSpPr>
        <p:spPr bwMode="auto">
          <a:xfrm>
            <a:off x="2784209" y="8435053"/>
            <a:ext cx="179691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Conector recto 97">
            <a:extLst>
              <a:ext uri="{FF2B5EF4-FFF2-40B4-BE49-F238E27FC236}">
                <a16:creationId xmlns:a16="http://schemas.microsoft.com/office/drawing/2014/main" id="{FA881C00-5664-42CC-9AE7-A9AEEB100A66}"/>
              </a:ext>
            </a:extLst>
          </p:cNvPr>
          <p:cNvCxnSpPr/>
          <p:nvPr/>
        </p:nvCxnSpPr>
        <p:spPr bwMode="auto">
          <a:xfrm flipV="1">
            <a:off x="4581128" y="6472186"/>
            <a:ext cx="0" cy="198979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Conector recto de flecha 99">
            <a:extLst>
              <a:ext uri="{FF2B5EF4-FFF2-40B4-BE49-F238E27FC236}">
                <a16:creationId xmlns:a16="http://schemas.microsoft.com/office/drawing/2014/main" id="{6F4A55C4-A685-42AD-82B4-C1E66037310B}"/>
              </a:ext>
            </a:extLst>
          </p:cNvPr>
          <p:cNvCxnSpPr/>
          <p:nvPr/>
        </p:nvCxnSpPr>
        <p:spPr bwMode="auto">
          <a:xfrm>
            <a:off x="4581128" y="6472186"/>
            <a:ext cx="75961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2" name="Conector recto de flecha 101">
            <a:extLst>
              <a:ext uri="{FF2B5EF4-FFF2-40B4-BE49-F238E27FC236}">
                <a16:creationId xmlns:a16="http://schemas.microsoft.com/office/drawing/2014/main" id="{83AEF820-90AF-4E0B-94AF-265D55521B9B}"/>
              </a:ext>
            </a:extLst>
          </p:cNvPr>
          <p:cNvCxnSpPr/>
          <p:nvPr/>
        </p:nvCxnSpPr>
        <p:spPr bwMode="auto">
          <a:xfrm>
            <a:off x="5924126" y="6774531"/>
            <a:ext cx="0" cy="15480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5" name="Conector recto de flecha 104">
            <a:extLst>
              <a:ext uri="{FF2B5EF4-FFF2-40B4-BE49-F238E27FC236}">
                <a16:creationId xmlns:a16="http://schemas.microsoft.com/office/drawing/2014/main" id="{24D2A6F9-4D72-4101-BE13-C439CCF3D07C}"/>
              </a:ext>
            </a:extLst>
          </p:cNvPr>
          <p:cNvCxnSpPr/>
          <p:nvPr/>
        </p:nvCxnSpPr>
        <p:spPr bwMode="auto">
          <a:xfrm>
            <a:off x="5924126" y="7206579"/>
            <a:ext cx="0" cy="17780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8" name="Conector recto de flecha 107">
            <a:extLst>
              <a:ext uri="{FF2B5EF4-FFF2-40B4-BE49-F238E27FC236}">
                <a16:creationId xmlns:a16="http://schemas.microsoft.com/office/drawing/2014/main" id="{25C8F97B-E269-41C4-B29A-04A9BDC11F58}"/>
              </a:ext>
            </a:extLst>
          </p:cNvPr>
          <p:cNvCxnSpPr>
            <a:endCxn id="70" idx="0"/>
          </p:cNvCxnSpPr>
          <p:nvPr/>
        </p:nvCxnSpPr>
        <p:spPr bwMode="auto">
          <a:xfrm>
            <a:off x="5914873" y="7670297"/>
            <a:ext cx="1" cy="19200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3" name="Conector recto de flecha 112">
            <a:extLst>
              <a:ext uri="{FF2B5EF4-FFF2-40B4-BE49-F238E27FC236}">
                <a16:creationId xmlns:a16="http://schemas.microsoft.com/office/drawing/2014/main" id="{01FC9459-502E-4BA2-9AA3-7E1D69ED32DF}"/>
              </a:ext>
            </a:extLst>
          </p:cNvPr>
          <p:cNvCxnSpPr/>
          <p:nvPr/>
        </p:nvCxnSpPr>
        <p:spPr bwMode="auto">
          <a:xfrm>
            <a:off x="5914873" y="8317345"/>
            <a:ext cx="0" cy="2048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4" name="CuadroTexto 113">
            <a:extLst>
              <a:ext uri="{FF2B5EF4-FFF2-40B4-BE49-F238E27FC236}">
                <a16:creationId xmlns:a16="http://schemas.microsoft.com/office/drawing/2014/main" id="{497F97FB-A2E0-4391-9672-FE90B27432A0}"/>
              </a:ext>
            </a:extLst>
          </p:cNvPr>
          <p:cNvSpPr txBox="1"/>
          <p:nvPr/>
        </p:nvSpPr>
        <p:spPr>
          <a:xfrm>
            <a:off x="1457505" y="2314599"/>
            <a:ext cx="242374" cy="215444"/>
          </a:xfrm>
          <a:prstGeom prst="rect">
            <a:avLst/>
          </a:prstGeom>
          <a:noFill/>
        </p:spPr>
        <p:txBody>
          <a:bodyPr wrap="none" rtlCol="0">
            <a:spAutoFit/>
          </a:bodyPr>
          <a:lstStyle/>
          <a:p>
            <a:r>
              <a:rPr lang="es-MX" sz="800" dirty="0"/>
              <a:t>1</a:t>
            </a:r>
          </a:p>
        </p:txBody>
      </p:sp>
      <p:sp>
        <p:nvSpPr>
          <p:cNvPr id="115" name="CuadroTexto 114">
            <a:extLst>
              <a:ext uri="{FF2B5EF4-FFF2-40B4-BE49-F238E27FC236}">
                <a16:creationId xmlns:a16="http://schemas.microsoft.com/office/drawing/2014/main" id="{AC5074D8-4A89-4C51-B5BB-FF340D912102}"/>
              </a:ext>
            </a:extLst>
          </p:cNvPr>
          <p:cNvSpPr txBox="1"/>
          <p:nvPr/>
        </p:nvSpPr>
        <p:spPr>
          <a:xfrm>
            <a:off x="1453777" y="3225771"/>
            <a:ext cx="242374" cy="215444"/>
          </a:xfrm>
          <a:prstGeom prst="rect">
            <a:avLst/>
          </a:prstGeom>
          <a:noFill/>
        </p:spPr>
        <p:txBody>
          <a:bodyPr wrap="none" rtlCol="0">
            <a:spAutoFit/>
          </a:bodyPr>
          <a:lstStyle/>
          <a:p>
            <a:r>
              <a:rPr lang="es-MX" sz="800" dirty="0"/>
              <a:t>2</a:t>
            </a:r>
          </a:p>
        </p:txBody>
      </p:sp>
      <p:sp>
        <p:nvSpPr>
          <p:cNvPr id="116" name="CuadroTexto 115">
            <a:extLst>
              <a:ext uri="{FF2B5EF4-FFF2-40B4-BE49-F238E27FC236}">
                <a16:creationId xmlns:a16="http://schemas.microsoft.com/office/drawing/2014/main" id="{A4AE642F-54EC-4FE2-85D0-4B135AAB4660}"/>
              </a:ext>
            </a:extLst>
          </p:cNvPr>
          <p:cNvSpPr txBox="1"/>
          <p:nvPr/>
        </p:nvSpPr>
        <p:spPr>
          <a:xfrm>
            <a:off x="2516845" y="1876311"/>
            <a:ext cx="242374" cy="215444"/>
          </a:xfrm>
          <a:prstGeom prst="rect">
            <a:avLst/>
          </a:prstGeom>
          <a:noFill/>
        </p:spPr>
        <p:txBody>
          <a:bodyPr wrap="none" rtlCol="0">
            <a:spAutoFit/>
          </a:bodyPr>
          <a:lstStyle/>
          <a:p>
            <a:r>
              <a:rPr lang="es-MX" sz="800" dirty="0"/>
              <a:t>3</a:t>
            </a:r>
          </a:p>
        </p:txBody>
      </p:sp>
      <p:sp>
        <p:nvSpPr>
          <p:cNvPr id="117" name="CuadroTexto 116">
            <a:extLst>
              <a:ext uri="{FF2B5EF4-FFF2-40B4-BE49-F238E27FC236}">
                <a16:creationId xmlns:a16="http://schemas.microsoft.com/office/drawing/2014/main" id="{F47263E8-559B-49A0-BE6F-B13501632775}"/>
              </a:ext>
            </a:extLst>
          </p:cNvPr>
          <p:cNvSpPr txBox="1"/>
          <p:nvPr/>
        </p:nvSpPr>
        <p:spPr>
          <a:xfrm>
            <a:off x="3883866" y="2848079"/>
            <a:ext cx="242374" cy="215444"/>
          </a:xfrm>
          <a:prstGeom prst="rect">
            <a:avLst/>
          </a:prstGeom>
          <a:noFill/>
        </p:spPr>
        <p:txBody>
          <a:bodyPr wrap="none" rtlCol="0">
            <a:spAutoFit/>
          </a:bodyPr>
          <a:lstStyle/>
          <a:p>
            <a:r>
              <a:rPr lang="es-MX" sz="800" dirty="0"/>
              <a:t>4</a:t>
            </a:r>
          </a:p>
        </p:txBody>
      </p:sp>
      <p:sp>
        <p:nvSpPr>
          <p:cNvPr id="118" name="CuadroTexto 117">
            <a:extLst>
              <a:ext uri="{FF2B5EF4-FFF2-40B4-BE49-F238E27FC236}">
                <a16:creationId xmlns:a16="http://schemas.microsoft.com/office/drawing/2014/main" id="{538A4388-650E-4552-824B-81D261AE3D43}"/>
              </a:ext>
            </a:extLst>
          </p:cNvPr>
          <p:cNvSpPr txBox="1"/>
          <p:nvPr/>
        </p:nvSpPr>
        <p:spPr>
          <a:xfrm>
            <a:off x="5005631" y="4208591"/>
            <a:ext cx="242374" cy="215444"/>
          </a:xfrm>
          <a:prstGeom prst="rect">
            <a:avLst/>
          </a:prstGeom>
          <a:noFill/>
        </p:spPr>
        <p:txBody>
          <a:bodyPr wrap="none" rtlCol="0">
            <a:spAutoFit/>
          </a:bodyPr>
          <a:lstStyle/>
          <a:p>
            <a:r>
              <a:rPr lang="es-MX" sz="800" dirty="0"/>
              <a:t>5</a:t>
            </a:r>
          </a:p>
        </p:txBody>
      </p:sp>
      <p:sp>
        <p:nvSpPr>
          <p:cNvPr id="119" name="CuadroTexto 118">
            <a:extLst>
              <a:ext uri="{FF2B5EF4-FFF2-40B4-BE49-F238E27FC236}">
                <a16:creationId xmlns:a16="http://schemas.microsoft.com/office/drawing/2014/main" id="{5E3AB989-6228-4556-9D9E-680E92493421}"/>
              </a:ext>
            </a:extLst>
          </p:cNvPr>
          <p:cNvSpPr txBox="1"/>
          <p:nvPr/>
        </p:nvSpPr>
        <p:spPr>
          <a:xfrm>
            <a:off x="2540794" y="4034500"/>
            <a:ext cx="242374" cy="215444"/>
          </a:xfrm>
          <a:prstGeom prst="rect">
            <a:avLst/>
          </a:prstGeom>
          <a:noFill/>
        </p:spPr>
        <p:txBody>
          <a:bodyPr wrap="none" rtlCol="0">
            <a:spAutoFit/>
          </a:bodyPr>
          <a:lstStyle/>
          <a:p>
            <a:r>
              <a:rPr lang="es-MX" sz="800" dirty="0"/>
              <a:t>6</a:t>
            </a:r>
          </a:p>
        </p:txBody>
      </p:sp>
      <p:sp>
        <p:nvSpPr>
          <p:cNvPr id="120" name="CuadroTexto 119">
            <a:extLst>
              <a:ext uri="{FF2B5EF4-FFF2-40B4-BE49-F238E27FC236}">
                <a16:creationId xmlns:a16="http://schemas.microsoft.com/office/drawing/2014/main" id="{37F16ED1-3C43-4B2C-8D66-55DBFFA2CC4E}"/>
              </a:ext>
            </a:extLst>
          </p:cNvPr>
          <p:cNvSpPr txBox="1"/>
          <p:nvPr/>
        </p:nvSpPr>
        <p:spPr>
          <a:xfrm>
            <a:off x="2516844" y="5089849"/>
            <a:ext cx="242374" cy="215444"/>
          </a:xfrm>
          <a:prstGeom prst="rect">
            <a:avLst/>
          </a:prstGeom>
          <a:noFill/>
        </p:spPr>
        <p:txBody>
          <a:bodyPr wrap="none" rtlCol="0">
            <a:spAutoFit/>
          </a:bodyPr>
          <a:lstStyle/>
          <a:p>
            <a:r>
              <a:rPr lang="es-MX" sz="800" dirty="0"/>
              <a:t>7</a:t>
            </a:r>
          </a:p>
        </p:txBody>
      </p:sp>
      <p:sp>
        <p:nvSpPr>
          <p:cNvPr id="121" name="CuadroTexto 120">
            <a:extLst>
              <a:ext uri="{FF2B5EF4-FFF2-40B4-BE49-F238E27FC236}">
                <a16:creationId xmlns:a16="http://schemas.microsoft.com/office/drawing/2014/main" id="{059325CA-A678-49DD-AA26-9934EC64EDE4}"/>
              </a:ext>
            </a:extLst>
          </p:cNvPr>
          <p:cNvSpPr txBox="1"/>
          <p:nvPr/>
        </p:nvSpPr>
        <p:spPr>
          <a:xfrm>
            <a:off x="6126935" y="5037464"/>
            <a:ext cx="242374" cy="215444"/>
          </a:xfrm>
          <a:prstGeom prst="rect">
            <a:avLst/>
          </a:prstGeom>
          <a:noFill/>
        </p:spPr>
        <p:txBody>
          <a:bodyPr wrap="none" rtlCol="0">
            <a:spAutoFit/>
          </a:bodyPr>
          <a:lstStyle/>
          <a:p>
            <a:r>
              <a:rPr lang="es-MX" sz="800" dirty="0"/>
              <a:t>8</a:t>
            </a:r>
          </a:p>
        </p:txBody>
      </p:sp>
      <p:sp>
        <p:nvSpPr>
          <p:cNvPr id="122" name="CuadroTexto 121">
            <a:extLst>
              <a:ext uri="{FF2B5EF4-FFF2-40B4-BE49-F238E27FC236}">
                <a16:creationId xmlns:a16="http://schemas.microsoft.com/office/drawing/2014/main" id="{980F3679-0C00-4727-A545-DC8BF16F5F06}"/>
              </a:ext>
            </a:extLst>
          </p:cNvPr>
          <p:cNvSpPr txBox="1"/>
          <p:nvPr/>
        </p:nvSpPr>
        <p:spPr>
          <a:xfrm>
            <a:off x="2507685" y="6753065"/>
            <a:ext cx="242374" cy="215444"/>
          </a:xfrm>
          <a:prstGeom prst="rect">
            <a:avLst/>
          </a:prstGeom>
          <a:noFill/>
        </p:spPr>
        <p:txBody>
          <a:bodyPr wrap="none" rtlCol="0">
            <a:spAutoFit/>
          </a:bodyPr>
          <a:lstStyle/>
          <a:p>
            <a:r>
              <a:rPr lang="es-MX" sz="800" dirty="0"/>
              <a:t>9</a:t>
            </a:r>
          </a:p>
        </p:txBody>
      </p:sp>
      <p:sp>
        <p:nvSpPr>
          <p:cNvPr id="123" name="CuadroTexto 122">
            <a:extLst>
              <a:ext uri="{FF2B5EF4-FFF2-40B4-BE49-F238E27FC236}">
                <a16:creationId xmlns:a16="http://schemas.microsoft.com/office/drawing/2014/main" id="{F463DB28-743D-473D-9103-DAF28D0E60C3}"/>
              </a:ext>
            </a:extLst>
          </p:cNvPr>
          <p:cNvSpPr txBox="1"/>
          <p:nvPr/>
        </p:nvSpPr>
        <p:spPr>
          <a:xfrm>
            <a:off x="2459136" y="7375232"/>
            <a:ext cx="300082" cy="215444"/>
          </a:xfrm>
          <a:prstGeom prst="rect">
            <a:avLst/>
          </a:prstGeom>
          <a:noFill/>
        </p:spPr>
        <p:txBody>
          <a:bodyPr wrap="none" rtlCol="0">
            <a:spAutoFit/>
          </a:bodyPr>
          <a:lstStyle/>
          <a:p>
            <a:r>
              <a:rPr lang="es-MX" sz="800" dirty="0"/>
              <a:t>10</a:t>
            </a:r>
          </a:p>
        </p:txBody>
      </p:sp>
      <p:sp>
        <p:nvSpPr>
          <p:cNvPr id="124" name="CuadroTexto 123">
            <a:extLst>
              <a:ext uri="{FF2B5EF4-FFF2-40B4-BE49-F238E27FC236}">
                <a16:creationId xmlns:a16="http://schemas.microsoft.com/office/drawing/2014/main" id="{EA9655A1-243A-4503-928B-0188163722EC}"/>
              </a:ext>
            </a:extLst>
          </p:cNvPr>
          <p:cNvSpPr txBox="1"/>
          <p:nvPr/>
        </p:nvSpPr>
        <p:spPr>
          <a:xfrm>
            <a:off x="2459136" y="8021434"/>
            <a:ext cx="300082" cy="215444"/>
          </a:xfrm>
          <a:prstGeom prst="rect">
            <a:avLst/>
          </a:prstGeom>
          <a:noFill/>
        </p:spPr>
        <p:txBody>
          <a:bodyPr wrap="none" rtlCol="0">
            <a:spAutoFit/>
          </a:bodyPr>
          <a:lstStyle/>
          <a:p>
            <a:r>
              <a:rPr lang="es-MX" sz="800" dirty="0"/>
              <a:t>11</a:t>
            </a:r>
          </a:p>
        </p:txBody>
      </p:sp>
      <p:sp>
        <p:nvSpPr>
          <p:cNvPr id="125" name="CuadroTexto 124">
            <a:extLst>
              <a:ext uri="{FF2B5EF4-FFF2-40B4-BE49-F238E27FC236}">
                <a16:creationId xmlns:a16="http://schemas.microsoft.com/office/drawing/2014/main" id="{801F45AB-11E0-46FF-91D3-555BAAC630F3}"/>
              </a:ext>
            </a:extLst>
          </p:cNvPr>
          <p:cNvSpPr txBox="1"/>
          <p:nvPr/>
        </p:nvSpPr>
        <p:spPr>
          <a:xfrm>
            <a:off x="6107152" y="5987973"/>
            <a:ext cx="300082" cy="215444"/>
          </a:xfrm>
          <a:prstGeom prst="rect">
            <a:avLst/>
          </a:prstGeom>
          <a:noFill/>
        </p:spPr>
        <p:txBody>
          <a:bodyPr wrap="none" rtlCol="0">
            <a:spAutoFit/>
          </a:bodyPr>
          <a:lstStyle/>
          <a:p>
            <a:r>
              <a:rPr lang="es-MX" sz="800" dirty="0"/>
              <a:t>12</a:t>
            </a:r>
          </a:p>
        </p:txBody>
      </p:sp>
      <p:sp>
        <p:nvSpPr>
          <p:cNvPr id="126" name="CuadroTexto 125">
            <a:extLst>
              <a:ext uri="{FF2B5EF4-FFF2-40B4-BE49-F238E27FC236}">
                <a16:creationId xmlns:a16="http://schemas.microsoft.com/office/drawing/2014/main" id="{FE372DCC-2F1C-4A60-B639-6B11F1EFE30B}"/>
              </a:ext>
            </a:extLst>
          </p:cNvPr>
          <p:cNvSpPr txBox="1"/>
          <p:nvPr/>
        </p:nvSpPr>
        <p:spPr>
          <a:xfrm>
            <a:off x="6098081" y="6759500"/>
            <a:ext cx="300082" cy="215444"/>
          </a:xfrm>
          <a:prstGeom prst="rect">
            <a:avLst/>
          </a:prstGeom>
          <a:noFill/>
        </p:spPr>
        <p:txBody>
          <a:bodyPr wrap="none" rtlCol="0">
            <a:spAutoFit/>
          </a:bodyPr>
          <a:lstStyle/>
          <a:p>
            <a:r>
              <a:rPr lang="es-MX" sz="800" dirty="0"/>
              <a:t>13</a:t>
            </a:r>
          </a:p>
        </p:txBody>
      </p:sp>
      <p:sp>
        <p:nvSpPr>
          <p:cNvPr id="127" name="CuadroTexto 126">
            <a:extLst>
              <a:ext uri="{FF2B5EF4-FFF2-40B4-BE49-F238E27FC236}">
                <a16:creationId xmlns:a16="http://schemas.microsoft.com/office/drawing/2014/main" id="{840B7CB0-A1E5-4C42-9FBA-556FD5DF0844}"/>
              </a:ext>
            </a:extLst>
          </p:cNvPr>
          <p:cNvSpPr txBox="1"/>
          <p:nvPr/>
        </p:nvSpPr>
        <p:spPr>
          <a:xfrm>
            <a:off x="6113965" y="7194549"/>
            <a:ext cx="300082" cy="215444"/>
          </a:xfrm>
          <a:prstGeom prst="rect">
            <a:avLst/>
          </a:prstGeom>
          <a:noFill/>
        </p:spPr>
        <p:txBody>
          <a:bodyPr wrap="none" rtlCol="0">
            <a:spAutoFit/>
          </a:bodyPr>
          <a:lstStyle/>
          <a:p>
            <a:r>
              <a:rPr lang="es-MX" sz="800" dirty="0"/>
              <a:t>14</a:t>
            </a:r>
          </a:p>
        </p:txBody>
      </p:sp>
      <p:sp>
        <p:nvSpPr>
          <p:cNvPr id="128" name="CuadroTexto 127">
            <a:extLst>
              <a:ext uri="{FF2B5EF4-FFF2-40B4-BE49-F238E27FC236}">
                <a16:creationId xmlns:a16="http://schemas.microsoft.com/office/drawing/2014/main" id="{6CA88B09-7188-4542-BD52-F67932B12B98}"/>
              </a:ext>
            </a:extLst>
          </p:cNvPr>
          <p:cNvSpPr txBox="1"/>
          <p:nvPr/>
        </p:nvSpPr>
        <p:spPr>
          <a:xfrm>
            <a:off x="6104759" y="7699013"/>
            <a:ext cx="300082" cy="215444"/>
          </a:xfrm>
          <a:prstGeom prst="rect">
            <a:avLst/>
          </a:prstGeom>
          <a:noFill/>
        </p:spPr>
        <p:txBody>
          <a:bodyPr wrap="none" rtlCol="0">
            <a:spAutoFit/>
          </a:bodyPr>
          <a:lstStyle/>
          <a:p>
            <a:r>
              <a:rPr lang="es-MX" sz="800" dirty="0"/>
              <a:t>15</a:t>
            </a:r>
          </a:p>
        </p:txBody>
      </p:sp>
    </p:spTree>
    <p:extLst>
      <p:ext uri="{BB962C8B-B14F-4D97-AF65-F5344CB8AC3E}">
        <p14:creationId xmlns:p14="http://schemas.microsoft.com/office/powerpoint/2010/main" val="2053631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48680" y="1445940"/>
            <a:ext cx="5904656" cy="830997"/>
          </a:xfrm>
          <a:prstGeom prst="rect">
            <a:avLst/>
          </a:prstGeom>
          <a:noFill/>
        </p:spPr>
        <p:txBody>
          <a:bodyPr wrap="square" rtlCol="0">
            <a:spAutoFit/>
          </a:bodyPr>
          <a:lstStyle/>
          <a:p>
            <a:r>
              <a:rPr lang="es-MX" b="1" dirty="0"/>
              <a:t>4.2. </a:t>
            </a:r>
          </a:p>
          <a:p>
            <a:endParaRPr lang="es-MX" b="1" dirty="0"/>
          </a:p>
          <a:p>
            <a:pPr algn="l"/>
            <a:r>
              <a:rPr lang="es-MX" b="1" dirty="0"/>
              <a:t>Nombre del procedimiento: Certificar el programa de beneficio social PROSPERA .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1134759509"/>
              </p:ext>
            </p:extLst>
          </p:nvPr>
        </p:nvGraphicFramePr>
        <p:xfrm>
          <a:off x="510169" y="2989250"/>
          <a:ext cx="5915024" cy="572961"/>
        </p:xfrm>
        <a:graphic>
          <a:graphicData uri="http://schemas.openxmlformats.org/drawingml/2006/table">
            <a:tbl>
              <a:tblPr>
                <a:tableStyleId>{F5AB1C69-6EDB-4FF4-983F-18BD219EF322}</a:tableStyleId>
              </a:tblPr>
              <a:tblGrid>
                <a:gridCol w="2488052">
                  <a:extLst>
                    <a:ext uri="{9D8B030D-6E8A-4147-A177-3AD203B41FA5}">
                      <a16:colId xmlns:a16="http://schemas.microsoft.com/office/drawing/2014/main" val="2098473293"/>
                    </a:ext>
                  </a:extLst>
                </a:gridCol>
                <a:gridCol w="3426972">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200" dirty="0">
                          <a:effectLst/>
                          <a:latin typeface="Arial" panose="020B0604020202020204" pitchFamily="34" charset="0"/>
                          <a:cs typeface="Arial" panose="020B0604020202020204" pitchFamily="34" charset="0"/>
                        </a:rPr>
                        <a:t>Objetivo: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dirty="0">
                          <a:effectLst/>
                          <a:latin typeface="Arial" panose="020B0604020202020204" pitchFamily="34" charset="0"/>
                          <a:cs typeface="Arial" panose="020B0604020202020204" pitchFamily="34" charset="0"/>
                        </a:rPr>
                        <a:t>Validar que el programa se está aplicando en el Municipio. Y fijar las metas de ampliación del programa.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855976906"/>
              </p:ext>
            </p:extLst>
          </p:nvPr>
        </p:nvGraphicFramePr>
        <p:xfrm>
          <a:off x="482174" y="3906843"/>
          <a:ext cx="5915024" cy="4487101"/>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0">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Es responsabilidad del Ejecutivo Federal, la aplicación de los montos económicos que determine se apliquen a este rubro a través de la Secretaria del Bienestar.</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-Coordinar acciones con las autoridades locales -Uso de medios electrónicos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-Coordinar acciones con la Secretaria del Bienestar.</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-Coordinar acciones con los responsables de área, encargados de las mesas de atención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-Permanecer durante todo el desarrollo de las jornadas de pago en las sedes de entrega de recursos económicos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-Mantener al día un registro de  altas y bajas del programa Prospera</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-Mantener al día una agenda con el registro de las titulares que ostentan el cargo de vocales en el programa  por comunidad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-Mantener archivo fotográfico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-Emitir a las Autoridades locales los calendarios de entrega de recursos que nos llegan de la Secretaria del Bienestar.</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-Expedir constancias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2171971220"/>
              </p:ext>
            </p:extLst>
          </p:nvPr>
        </p:nvGraphicFramePr>
        <p:xfrm>
          <a:off x="5327974" y="8946592"/>
          <a:ext cx="1504080" cy="370840"/>
        </p:xfrm>
        <a:graphic>
          <a:graphicData uri="http://schemas.openxmlformats.org/drawingml/2006/table">
            <a:tbl>
              <a:tblPr firstRow="1" bandRow="1">
                <a:tableStyleId>{F5AB1C69-6EDB-4FF4-983F-18BD219EF322}</a:tableStyleId>
              </a:tblPr>
              <a:tblGrid>
                <a:gridCol w="1504080">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11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265083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2948883884"/>
              </p:ext>
            </p:extLst>
          </p:nvPr>
        </p:nvGraphicFramePr>
        <p:xfrm>
          <a:off x="474628" y="1930833"/>
          <a:ext cx="5820407" cy="4796214"/>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547795">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Secretaría del Bienestar</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Emite la certificación para algunas comunidades elegidas por sus índices de rezago de pobreza o marginalidad </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los certificados emitidos por la Secretaría del Bienestar</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Planea los tiempos de recorrido por las comunidades con el personal a su cargo.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r>
                        <a:rPr lang="es-MX" sz="1200" dirty="0">
                          <a:latin typeface="Arial" panose="020B0604020202020204" pitchFamily="34" charset="0"/>
                          <a:cs typeface="Arial" panose="020B0604020202020204" pitchFamily="34" charset="0"/>
                        </a:rPr>
                        <a:t>Subdirector de Desarrollo Social</a:t>
                      </a:r>
                    </a:p>
                  </a:txBody>
                  <a:tcPr marL="68580" marR="68580" marT="0" marB="0"/>
                </a:tc>
                <a:tc>
                  <a:txBody>
                    <a:bodyPr/>
                    <a:lstStyle/>
                    <a:p>
                      <a:r>
                        <a:rPr lang="es-MX" sz="1200" dirty="0">
                          <a:latin typeface="Arial" panose="020B0604020202020204" pitchFamily="34" charset="0"/>
                          <a:cs typeface="Arial" panose="020B0604020202020204" pitchFamily="34" charset="0"/>
                        </a:rPr>
                        <a:t>Coordina los recorridos por las comunidades con la finalidad de alcanzar la meta programada para dar cumplimiento a la certificación </a:t>
                      </a:r>
                    </a:p>
                  </a:txBody>
                  <a:tcPr marL="68580" marR="68580" marT="0" marB="0"/>
                </a:tc>
                <a:extLst>
                  <a:ext uri="{0D108BD9-81ED-4DB2-BD59-A6C34878D82A}">
                    <a16:rowId xmlns:a16="http://schemas.microsoft.com/office/drawing/2014/main" val="4175772796"/>
                  </a:ext>
                </a:extLst>
              </a:tr>
              <a:tr h="64807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Subdirector de Desarrollo Social</a:t>
                      </a:r>
                    </a:p>
                    <a:p>
                      <a:endParaRPr lang="es-MX" sz="1200" dirty="0">
                        <a:latin typeface="Arial" panose="020B0604020202020204" pitchFamily="34" charset="0"/>
                        <a:cs typeface="Arial" panose="020B0604020202020204" pitchFamily="34" charset="0"/>
                      </a:endParaRP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Recaba la certificación en las colonias o pequeñas comunidades de la cabecera Municipal. Realiza oficio de observaciones. Firmado por los presidentes de los comités comunitarios, se transfiere a la Secretaría del Ayuntamiento para recabar firma y sello. </a:t>
                      </a:r>
                    </a:p>
                  </a:txBody>
                  <a:tcPr marL="68580" marR="68580" marT="0" marB="0"/>
                </a:tc>
                <a:extLst>
                  <a:ext uri="{0D108BD9-81ED-4DB2-BD59-A6C34878D82A}">
                    <a16:rowId xmlns:a16="http://schemas.microsoft.com/office/drawing/2014/main" val="1473386933"/>
                  </a:ext>
                </a:extLst>
              </a:tr>
              <a:tr h="21602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Secretario General del Ayuntamiento</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Avala las certificaciones plasmando su firma y sello. Lo regresa a la Dirección de Desarrollo Social </a:t>
                      </a:r>
                    </a:p>
                  </a:txBody>
                  <a:tcPr marL="68580" marR="68580" marT="0" marB="0"/>
                </a:tc>
                <a:extLst>
                  <a:ext uri="{0D108BD9-81ED-4DB2-BD59-A6C34878D82A}">
                    <a16:rowId xmlns:a16="http://schemas.microsoft.com/office/drawing/2014/main" val="1863288757"/>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Los certificados firmados y sellados se regresan a la Secretaría del Bienestar, anexando oficio de observaciones si fuera necesario. Y se espera las metas programadas por la Secretaría del Bienestar para el siguiente ciclo operativo.</a:t>
                      </a:r>
                    </a:p>
                  </a:txBody>
                  <a:tcPr marL="68580" marR="68580" marT="0" marB="0"/>
                </a:tc>
                <a:extLst>
                  <a:ext uri="{0D108BD9-81ED-4DB2-BD59-A6C34878D82A}">
                    <a16:rowId xmlns:a16="http://schemas.microsoft.com/office/drawing/2014/main" val="3905927076"/>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461665"/>
          </a:xfrm>
          <a:prstGeom prst="rect">
            <a:avLst/>
          </a:prstGeom>
          <a:noFill/>
        </p:spPr>
        <p:txBody>
          <a:bodyPr wrap="square" rtlCol="0">
            <a:spAutoFit/>
          </a:bodyPr>
          <a:lstStyle/>
          <a:p>
            <a:pPr algn="l"/>
            <a:r>
              <a:rPr lang="es-MX" b="1" dirty="0"/>
              <a:t>Nombre del Procedimiento: Certificar el programa de beneficio social PROSPERA</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317618988"/>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12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47784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2344398587"/>
              </p:ext>
            </p:extLst>
          </p:nvPr>
        </p:nvGraphicFramePr>
        <p:xfrm>
          <a:off x="548677" y="767832"/>
          <a:ext cx="5904656" cy="368065"/>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6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Certificar el programa de beneficio social PROSPERA</a:t>
                      </a:r>
                      <a:endParaRPr lang="es-E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3793760483"/>
              </p:ext>
            </p:extLst>
          </p:nvPr>
        </p:nvGraphicFramePr>
        <p:xfrm>
          <a:off x="555434" y="1235579"/>
          <a:ext cx="5904652" cy="426720"/>
        </p:xfrm>
        <a:graphic>
          <a:graphicData uri="http://schemas.openxmlformats.org/drawingml/2006/table">
            <a:tbl>
              <a:tblPr firstRow="1" bandRow="1">
                <a:tableStyleId>{F5AB1C69-6EDB-4FF4-983F-18BD219EF322}</a:tableStyleId>
              </a:tblPr>
              <a:tblGrid>
                <a:gridCol w="1457937">
                  <a:extLst>
                    <a:ext uri="{9D8B030D-6E8A-4147-A177-3AD203B41FA5}">
                      <a16:colId xmlns:a16="http://schemas.microsoft.com/office/drawing/2014/main" val="3531676926"/>
                    </a:ext>
                  </a:extLst>
                </a:gridCol>
                <a:gridCol w="1530833">
                  <a:extLst>
                    <a:ext uri="{9D8B030D-6E8A-4147-A177-3AD203B41FA5}">
                      <a16:colId xmlns:a16="http://schemas.microsoft.com/office/drawing/2014/main" val="4179167614"/>
                    </a:ext>
                  </a:extLst>
                </a:gridCol>
                <a:gridCol w="1457941">
                  <a:extLst>
                    <a:ext uri="{9D8B030D-6E8A-4147-A177-3AD203B41FA5}">
                      <a16:colId xmlns:a16="http://schemas.microsoft.com/office/drawing/2014/main" val="245987141"/>
                    </a:ext>
                  </a:extLst>
                </a:gridCol>
                <a:gridCol w="1457941">
                  <a:extLst>
                    <a:ext uri="{9D8B030D-6E8A-4147-A177-3AD203B41FA5}">
                      <a16:colId xmlns:a16="http://schemas.microsoft.com/office/drawing/2014/main" val="2162802058"/>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Secretaría del Bienestar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Subdirector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Director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Secretaría General del Ayuntamiento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10746344"/>
              </p:ext>
            </p:extLst>
          </p:nvPr>
        </p:nvGraphicFramePr>
        <p:xfrm>
          <a:off x="588222" y="1742014"/>
          <a:ext cx="5904653" cy="6954299"/>
        </p:xfrm>
        <a:graphic>
          <a:graphicData uri="http://schemas.openxmlformats.org/drawingml/2006/table">
            <a:tbl>
              <a:tblPr firstRow="1" bandRow="1">
                <a:tableStyleId>{F5AB1C69-6EDB-4FF4-983F-18BD219EF322}</a:tableStyleId>
              </a:tblPr>
              <a:tblGrid>
                <a:gridCol w="1463658">
                  <a:extLst>
                    <a:ext uri="{9D8B030D-6E8A-4147-A177-3AD203B41FA5}">
                      <a16:colId xmlns:a16="http://schemas.microsoft.com/office/drawing/2014/main" val="3531676926"/>
                    </a:ext>
                  </a:extLst>
                </a:gridCol>
                <a:gridCol w="1515757">
                  <a:extLst>
                    <a:ext uri="{9D8B030D-6E8A-4147-A177-3AD203B41FA5}">
                      <a16:colId xmlns:a16="http://schemas.microsoft.com/office/drawing/2014/main" val="4179167614"/>
                    </a:ext>
                  </a:extLst>
                </a:gridCol>
                <a:gridCol w="1462619">
                  <a:extLst>
                    <a:ext uri="{9D8B030D-6E8A-4147-A177-3AD203B41FA5}">
                      <a16:colId xmlns:a16="http://schemas.microsoft.com/office/drawing/2014/main" val="2350135489"/>
                    </a:ext>
                  </a:extLst>
                </a:gridCol>
                <a:gridCol w="1462619">
                  <a:extLst>
                    <a:ext uri="{9D8B030D-6E8A-4147-A177-3AD203B41FA5}">
                      <a16:colId xmlns:a16="http://schemas.microsoft.com/office/drawing/2014/main" val="245987141"/>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860908" y="1771569"/>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Inicio</a:t>
            </a:r>
          </a:p>
        </p:txBody>
      </p:sp>
      <p:sp>
        <p:nvSpPr>
          <p:cNvPr id="17" name="Diagrama de flujo: proceso 16">
            <a:extLst>
              <a:ext uri="{FF2B5EF4-FFF2-40B4-BE49-F238E27FC236}">
                <a16:creationId xmlns:a16="http://schemas.microsoft.com/office/drawing/2014/main" id="{05704A2C-27C6-4347-9953-705FC5DF9B35}"/>
              </a:ext>
            </a:extLst>
          </p:cNvPr>
          <p:cNvSpPr/>
          <p:nvPr/>
        </p:nvSpPr>
        <p:spPr bwMode="auto">
          <a:xfrm>
            <a:off x="3611782" y="3476106"/>
            <a:ext cx="1324689" cy="560987"/>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Planea tiempos de recorrido por las comunidades  </a:t>
            </a: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318108" y="2073321"/>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1559675" y="2195024"/>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4694097" y="2145647"/>
            <a:ext cx="242374" cy="215444"/>
          </a:xfrm>
          <a:prstGeom prst="rect">
            <a:avLst/>
          </a:prstGeom>
          <a:noFill/>
        </p:spPr>
        <p:txBody>
          <a:bodyPr wrap="none" rtlCol="0">
            <a:spAutoFit/>
          </a:bodyPr>
          <a:lstStyle/>
          <a:p>
            <a:r>
              <a:rPr lang="es-MX" sz="800" dirty="0"/>
              <a:t>2</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3170741" y="3256204"/>
            <a:ext cx="242374" cy="215444"/>
          </a:xfrm>
          <a:prstGeom prst="rect">
            <a:avLst/>
          </a:prstGeom>
          <a:noFill/>
        </p:spPr>
        <p:txBody>
          <a:bodyPr wrap="none" rtlCol="0">
            <a:spAutoFit/>
          </a:bodyPr>
          <a:lstStyle/>
          <a:p>
            <a:r>
              <a:rPr lang="es-MX" sz="800" dirty="0"/>
              <a:t>4</a:t>
            </a:r>
          </a:p>
        </p:txBody>
      </p:sp>
      <p:sp>
        <p:nvSpPr>
          <p:cNvPr id="60" name="CuadroTexto 59">
            <a:extLst>
              <a:ext uri="{FF2B5EF4-FFF2-40B4-BE49-F238E27FC236}">
                <a16:creationId xmlns:a16="http://schemas.microsoft.com/office/drawing/2014/main" id="{7350A997-A2DC-4DFC-B900-259A09EB1752}"/>
              </a:ext>
            </a:extLst>
          </p:cNvPr>
          <p:cNvSpPr txBox="1"/>
          <p:nvPr/>
        </p:nvSpPr>
        <p:spPr>
          <a:xfrm>
            <a:off x="6106050" y="4691382"/>
            <a:ext cx="269626" cy="215444"/>
          </a:xfrm>
          <a:prstGeom prst="rect">
            <a:avLst/>
          </a:prstGeom>
          <a:noFill/>
        </p:spPr>
        <p:txBody>
          <a:bodyPr wrap="square" rtlCol="0">
            <a:spAutoFit/>
          </a:bodyPr>
          <a:lstStyle/>
          <a:p>
            <a:r>
              <a:rPr lang="es-MX" sz="800" dirty="0"/>
              <a:t>6</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3170741" y="4740689"/>
            <a:ext cx="242374" cy="215444"/>
          </a:xfrm>
          <a:prstGeom prst="rect">
            <a:avLst/>
          </a:prstGeom>
          <a:noFill/>
        </p:spPr>
        <p:txBody>
          <a:bodyPr wrap="none" rtlCol="0">
            <a:spAutoFit/>
          </a:bodyPr>
          <a:lstStyle/>
          <a:p>
            <a:r>
              <a:rPr lang="es-MX" sz="800" dirty="0"/>
              <a:t>5</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1360390725"/>
              </p:ext>
            </p:extLst>
          </p:nvPr>
        </p:nvGraphicFramePr>
        <p:xfrm>
          <a:off x="5128542" y="8912203"/>
          <a:ext cx="1364333" cy="370840"/>
        </p:xfrm>
        <a:graphic>
          <a:graphicData uri="http://schemas.openxmlformats.org/drawingml/2006/table">
            <a:tbl>
              <a:tblPr firstRow="1" bandRow="1">
                <a:tableStyleId>{F5AB1C69-6EDB-4FF4-983F-18BD219EF322}</a:tableStyleId>
              </a:tblPr>
              <a:tblGrid>
                <a:gridCol w="1364333">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13 de 56</a:t>
                      </a:r>
                    </a:p>
                  </a:txBody>
                  <a:tcPr/>
                </a:tc>
                <a:extLst>
                  <a:ext uri="{0D108BD9-81ED-4DB2-BD59-A6C34878D82A}">
                    <a16:rowId xmlns:a16="http://schemas.microsoft.com/office/drawing/2014/main" val="2061326865"/>
                  </a:ext>
                </a:extLst>
              </a:tr>
            </a:tbl>
          </a:graphicData>
        </a:graphic>
      </p:graphicFrame>
      <p:sp>
        <p:nvSpPr>
          <p:cNvPr id="2" name="Diagrama de flujo: proceso 1">
            <a:extLst>
              <a:ext uri="{FF2B5EF4-FFF2-40B4-BE49-F238E27FC236}">
                <a16:creationId xmlns:a16="http://schemas.microsoft.com/office/drawing/2014/main" id="{CEEBDCB2-E796-4E91-974F-8E3E8F961A7D}"/>
              </a:ext>
            </a:extLst>
          </p:cNvPr>
          <p:cNvSpPr/>
          <p:nvPr/>
        </p:nvSpPr>
        <p:spPr bwMode="auto">
          <a:xfrm>
            <a:off x="687159" y="2402318"/>
            <a:ext cx="1299389" cy="653870"/>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Emite certificación para algunas comunidades elegidas. </a:t>
            </a:r>
            <a:endParaRPr kumimoji="0" lang="es-MX"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5" name="Diagrama de flujo: proceso 34">
            <a:extLst>
              <a:ext uri="{FF2B5EF4-FFF2-40B4-BE49-F238E27FC236}">
                <a16:creationId xmlns:a16="http://schemas.microsoft.com/office/drawing/2014/main" id="{5FE5481E-18F9-4AD8-AF10-F08FA6B15E25}"/>
              </a:ext>
            </a:extLst>
          </p:cNvPr>
          <p:cNvSpPr/>
          <p:nvPr/>
        </p:nvSpPr>
        <p:spPr bwMode="auto">
          <a:xfrm>
            <a:off x="2122226" y="3487109"/>
            <a:ext cx="1328344" cy="560987"/>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es-MX" sz="1000" dirty="0">
                <a:solidFill>
                  <a:schemeClr val="tx1"/>
                </a:solidFill>
                <a:latin typeface="Arial" panose="020B0604020202020204" pitchFamily="34" charset="0"/>
                <a:cs typeface="Arial" panose="020B0604020202020204" pitchFamily="34" charset="0"/>
              </a:rPr>
              <a:t>Coordina tiempos de recorrido por las comunidades </a:t>
            </a:r>
            <a:endParaRPr lang="es-MX" sz="1000" dirty="0">
              <a:solidFill>
                <a:schemeClr val="tx1"/>
              </a:solidFill>
            </a:endParaRPr>
          </a:p>
        </p:txBody>
      </p:sp>
      <p:sp>
        <p:nvSpPr>
          <p:cNvPr id="86" name="CuadroTexto 85">
            <a:extLst>
              <a:ext uri="{FF2B5EF4-FFF2-40B4-BE49-F238E27FC236}">
                <a16:creationId xmlns:a16="http://schemas.microsoft.com/office/drawing/2014/main" id="{0EC0F741-C240-444E-AE2C-6CAA6AD22C1E}"/>
              </a:ext>
            </a:extLst>
          </p:cNvPr>
          <p:cNvSpPr txBox="1"/>
          <p:nvPr/>
        </p:nvSpPr>
        <p:spPr>
          <a:xfrm rot="10800000" flipV="1">
            <a:off x="4655717" y="3229580"/>
            <a:ext cx="319134" cy="215444"/>
          </a:xfrm>
          <a:prstGeom prst="rect">
            <a:avLst/>
          </a:prstGeom>
          <a:noFill/>
        </p:spPr>
        <p:txBody>
          <a:bodyPr wrap="square" rtlCol="0">
            <a:spAutoFit/>
          </a:bodyPr>
          <a:lstStyle/>
          <a:p>
            <a:r>
              <a:rPr lang="es-MX" sz="800" dirty="0"/>
              <a:t>3</a:t>
            </a:r>
          </a:p>
        </p:txBody>
      </p:sp>
      <p:cxnSp>
        <p:nvCxnSpPr>
          <p:cNvPr id="47" name="Conector recto de flecha 46">
            <a:extLst>
              <a:ext uri="{FF2B5EF4-FFF2-40B4-BE49-F238E27FC236}">
                <a16:creationId xmlns:a16="http://schemas.microsoft.com/office/drawing/2014/main" id="{DC97ACF8-C319-45FF-9613-AA34D69860BE}"/>
              </a:ext>
            </a:extLst>
          </p:cNvPr>
          <p:cNvCxnSpPr>
            <a:cxnSpLocks/>
          </p:cNvCxnSpPr>
          <p:nvPr/>
        </p:nvCxnSpPr>
        <p:spPr bwMode="auto">
          <a:xfrm>
            <a:off x="4276376" y="3198955"/>
            <a:ext cx="0" cy="26597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8" name="Diagrama de flujo: terminador 67">
            <a:extLst>
              <a:ext uri="{FF2B5EF4-FFF2-40B4-BE49-F238E27FC236}">
                <a16:creationId xmlns:a16="http://schemas.microsoft.com/office/drawing/2014/main" id="{F5203C7B-FE12-469E-BE7A-F6E45079C4F2}"/>
              </a:ext>
            </a:extLst>
          </p:cNvPr>
          <p:cNvSpPr/>
          <p:nvPr/>
        </p:nvSpPr>
        <p:spPr bwMode="auto">
          <a:xfrm>
            <a:off x="4047798" y="7555967"/>
            <a:ext cx="524805"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chemeClr val="tx1"/>
                </a:solidFill>
                <a:effectLst/>
                <a:latin typeface="Arial" charset="0"/>
              </a:rPr>
              <a:t>Fin</a:t>
            </a:r>
          </a:p>
        </p:txBody>
      </p:sp>
      <p:sp>
        <p:nvSpPr>
          <p:cNvPr id="96" name="Diagrama de flujo: proceso 95">
            <a:extLst>
              <a:ext uri="{FF2B5EF4-FFF2-40B4-BE49-F238E27FC236}">
                <a16:creationId xmlns:a16="http://schemas.microsoft.com/office/drawing/2014/main" id="{E7034609-800C-413F-AF56-79356F3CB5BD}"/>
              </a:ext>
            </a:extLst>
          </p:cNvPr>
          <p:cNvSpPr/>
          <p:nvPr/>
        </p:nvSpPr>
        <p:spPr bwMode="auto">
          <a:xfrm>
            <a:off x="5128542" y="4905204"/>
            <a:ext cx="1252173" cy="727399"/>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Avala las certificaciones, firma y sella. </a:t>
            </a:r>
            <a:endParaRPr kumimoji="0" lang="es-MX" sz="1000" b="0" i="0" u="none" strike="noStrike" cap="none" normalizeH="0" baseline="0" dirty="0">
              <a:ln>
                <a:noFill/>
              </a:ln>
              <a:solidFill>
                <a:schemeClr val="tx1"/>
              </a:solidFill>
              <a:effectLst/>
              <a:latin typeface="Arial" charset="0"/>
            </a:endParaRPr>
          </a:p>
        </p:txBody>
      </p:sp>
      <p:sp>
        <p:nvSpPr>
          <p:cNvPr id="110" name="Diagrama de flujo: documento 109">
            <a:extLst>
              <a:ext uri="{FF2B5EF4-FFF2-40B4-BE49-F238E27FC236}">
                <a16:creationId xmlns:a16="http://schemas.microsoft.com/office/drawing/2014/main" id="{68C665E5-DB5A-4D64-816E-E8C8CA457C7C}"/>
              </a:ext>
            </a:extLst>
          </p:cNvPr>
          <p:cNvSpPr/>
          <p:nvPr/>
        </p:nvSpPr>
        <p:spPr bwMode="auto">
          <a:xfrm>
            <a:off x="3614031" y="2392173"/>
            <a:ext cx="1324690" cy="826235"/>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panose="020B0604020202020204" pitchFamily="34" charset="0"/>
                <a:cs typeface="Arial" panose="020B0604020202020204" pitchFamily="34" charset="0"/>
              </a:rPr>
              <a:t>Recibe los Certificados emitidos por SEDESOL </a:t>
            </a:r>
            <a:r>
              <a:rPr lang="es-MX" dirty="0">
                <a:solidFill>
                  <a:schemeClr val="tx1"/>
                </a:solidFill>
                <a:latin typeface="Arial" panose="020B0604020202020204" pitchFamily="34" charset="0"/>
                <a:cs typeface="Arial" panose="020B0604020202020204" pitchFamily="34" charset="0"/>
              </a:rPr>
              <a:t> </a:t>
            </a:r>
            <a:endParaRPr lang="es-MX" dirty="0">
              <a:solidFill>
                <a:schemeClr val="tx1"/>
              </a:solidFill>
              <a:latin typeface="Arial" charset="0"/>
            </a:endParaRPr>
          </a:p>
        </p:txBody>
      </p:sp>
      <p:sp>
        <p:nvSpPr>
          <p:cNvPr id="6" name="Diagrama de flujo: documento 5">
            <a:extLst>
              <a:ext uri="{FF2B5EF4-FFF2-40B4-BE49-F238E27FC236}">
                <a16:creationId xmlns:a16="http://schemas.microsoft.com/office/drawing/2014/main" id="{B5DEEFA2-00EF-4E34-BD09-66ED4A2179B9}"/>
              </a:ext>
            </a:extLst>
          </p:cNvPr>
          <p:cNvSpPr/>
          <p:nvPr/>
        </p:nvSpPr>
        <p:spPr bwMode="auto">
          <a:xfrm>
            <a:off x="2122226" y="4921697"/>
            <a:ext cx="1328344" cy="87149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Recaba Certificaciones y realiza oficio de observaciones </a:t>
            </a:r>
            <a:endParaRPr kumimoji="0" lang="es-MX" sz="1000" b="0" i="0" u="none" strike="noStrike" cap="none" normalizeH="0" baseline="0" dirty="0">
              <a:ln>
                <a:noFill/>
              </a:ln>
              <a:solidFill>
                <a:schemeClr val="tx1"/>
              </a:solidFill>
              <a:effectLst/>
              <a:latin typeface="Arial" charset="0"/>
            </a:endParaRPr>
          </a:p>
        </p:txBody>
      </p:sp>
      <p:sp>
        <p:nvSpPr>
          <p:cNvPr id="7" name="Rectángulo 6">
            <a:extLst>
              <a:ext uri="{FF2B5EF4-FFF2-40B4-BE49-F238E27FC236}">
                <a16:creationId xmlns:a16="http://schemas.microsoft.com/office/drawing/2014/main" id="{6AE1CD47-06AD-46D6-AAA0-F8F86321F279}"/>
              </a:ext>
            </a:extLst>
          </p:cNvPr>
          <p:cNvSpPr/>
          <p:nvPr/>
        </p:nvSpPr>
        <p:spPr bwMode="auto">
          <a:xfrm>
            <a:off x="3647857" y="6410748"/>
            <a:ext cx="1324689" cy="560987"/>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a:solidFill>
                  <a:schemeClr val="tx1"/>
                </a:solidFill>
                <a:latin typeface="Arial" charset="0"/>
              </a:rPr>
              <a:t>Analiza las solicitudes y da respuesta </a:t>
            </a:r>
            <a:endParaRPr kumimoji="0" lang="es-MX" sz="1000" b="0" i="0" u="none" strike="noStrike" cap="none" normalizeH="0" baseline="0">
              <a:ln>
                <a:noFill/>
              </a:ln>
              <a:solidFill>
                <a:schemeClr val="tx1"/>
              </a:solidFill>
              <a:effectLst/>
              <a:latin typeface="Arial" charset="0"/>
            </a:endParaRPr>
          </a:p>
        </p:txBody>
      </p:sp>
      <p:sp>
        <p:nvSpPr>
          <p:cNvPr id="8" name="CuadroTexto 7">
            <a:extLst>
              <a:ext uri="{FF2B5EF4-FFF2-40B4-BE49-F238E27FC236}">
                <a16:creationId xmlns:a16="http://schemas.microsoft.com/office/drawing/2014/main" id="{FB9E2976-3C79-44CE-B392-0CEB08E31EB0}"/>
              </a:ext>
            </a:extLst>
          </p:cNvPr>
          <p:cNvSpPr txBox="1"/>
          <p:nvPr/>
        </p:nvSpPr>
        <p:spPr>
          <a:xfrm>
            <a:off x="4690891" y="6161497"/>
            <a:ext cx="242374" cy="215444"/>
          </a:xfrm>
          <a:prstGeom prst="rect">
            <a:avLst/>
          </a:prstGeom>
          <a:noFill/>
        </p:spPr>
        <p:txBody>
          <a:bodyPr wrap="none" rtlCol="0">
            <a:spAutoFit/>
          </a:bodyPr>
          <a:lstStyle/>
          <a:p>
            <a:r>
              <a:rPr lang="es-MX" sz="800" dirty="0"/>
              <a:t>7</a:t>
            </a:r>
          </a:p>
        </p:txBody>
      </p:sp>
      <p:cxnSp>
        <p:nvCxnSpPr>
          <p:cNvPr id="11" name="Conector recto de flecha 10">
            <a:extLst>
              <a:ext uri="{FF2B5EF4-FFF2-40B4-BE49-F238E27FC236}">
                <a16:creationId xmlns:a16="http://schemas.microsoft.com/office/drawing/2014/main" id="{893E5D1E-C7FF-4E71-9059-B0D4D7865E21}"/>
              </a:ext>
            </a:extLst>
          </p:cNvPr>
          <p:cNvCxnSpPr>
            <a:stCxn id="2" idx="3"/>
          </p:cNvCxnSpPr>
          <p:nvPr/>
        </p:nvCxnSpPr>
        <p:spPr bwMode="auto">
          <a:xfrm>
            <a:off x="1986548" y="2729253"/>
            <a:ext cx="162523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Conector recto de flecha 12">
            <a:extLst>
              <a:ext uri="{FF2B5EF4-FFF2-40B4-BE49-F238E27FC236}">
                <a16:creationId xmlns:a16="http://schemas.microsoft.com/office/drawing/2014/main" id="{92DBD06A-05EB-4321-9959-80538A996C71}"/>
              </a:ext>
            </a:extLst>
          </p:cNvPr>
          <p:cNvCxnSpPr/>
          <p:nvPr/>
        </p:nvCxnSpPr>
        <p:spPr bwMode="auto">
          <a:xfrm flipH="1">
            <a:off x="3450570" y="3756599"/>
            <a:ext cx="16121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Conector recto de flecha 17">
            <a:extLst>
              <a:ext uri="{FF2B5EF4-FFF2-40B4-BE49-F238E27FC236}">
                <a16:creationId xmlns:a16="http://schemas.microsoft.com/office/drawing/2014/main" id="{2DF0F631-3119-4987-903C-410969830417}"/>
              </a:ext>
            </a:extLst>
          </p:cNvPr>
          <p:cNvCxnSpPr>
            <a:cxnSpLocks/>
          </p:cNvCxnSpPr>
          <p:nvPr/>
        </p:nvCxnSpPr>
        <p:spPr bwMode="auto">
          <a:xfrm>
            <a:off x="2786398" y="4048096"/>
            <a:ext cx="0" cy="80031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 name="Conector recto de flecha 27">
            <a:extLst>
              <a:ext uri="{FF2B5EF4-FFF2-40B4-BE49-F238E27FC236}">
                <a16:creationId xmlns:a16="http://schemas.microsoft.com/office/drawing/2014/main" id="{BE87216B-9FEA-4BDB-A15F-7AD0C35D0940}"/>
              </a:ext>
            </a:extLst>
          </p:cNvPr>
          <p:cNvCxnSpPr/>
          <p:nvPr/>
        </p:nvCxnSpPr>
        <p:spPr bwMode="auto">
          <a:xfrm>
            <a:off x="3450570" y="5230409"/>
            <a:ext cx="167797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Conector recto 31">
            <a:extLst>
              <a:ext uri="{FF2B5EF4-FFF2-40B4-BE49-F238E27FC236}">
                <a16:creationId xmlns:a16="http://schemas.microsoft.com/office/drawing/2014/main" id="{29B790D8-5965-44B6-9D88-8A07435AA70E}"/>
              </a:ext>
            </a:extLst>
          </p:cNvPr>
          <p:cNvCxnSpPr/>
          <p:nvPr/>
        </p:nvCxnSpPr>
        <p:spPr bwMode="auto">
          <a:xfrm>
            <a:off x="5754628" y="5632603"/>
            <a:ext cx="0" cy="92590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Conector recto de flecha 33">
            <a:extLst>
              <a:ext uri="{FF2B5EF4-FFF2-40B4-BE49-F238E27FC236}">
                <a16:creationId xmlns:a16="http://schemas.microsoft.com/office/drawing/2014/main" id="{83665A94-40B2-4081-9A39-175CE9DCB463}"/>
              </a:ext>
            </a:extLst>
          </p:cNvPr>
          <p:cNvCxnSpPr/>
          <p:nvPr/>
        </p:nvCxnSpPr>
        <p:spPr bwMode="auto">
          <a:xfrm flipH="1">
            <a:off x="4972546" y="6558508"/>
            <a:ext cx="78208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Conector recto de flecha 36">
            <a:extLst>
              <a:ext uri="{FF2B5EF4-FFF2-40B4-BE49-F238E27FC236}">
                <a16:creationId xmlns:a16="http://schemas.microsoft.com/office/drawing/2014/main" id="{5DC04170-AE34-48C8-9B5E-2E953C64351F}"/>
              </a:ext>
            </a:extLst>
          </p:cNvPr>
          <p:cNvCxnSpPr>
            <a:stCxn id="7" idx="2"/>
          </p:cNvCxnSpPr>
          <p:nvPr/>
        </p:nvCxnSpPr>
        <p:spPr bwMode="auto">
          <a:xfrm flipH="1">
            <a:off x="4310201" y="6971735"/>
            <a:ext cx="1" cy="56053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9037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48680" y="1445940"/>
            <a:ext cx="5904656" cy="830997"/>
          </a:xfrm>
          <a:prstGeom prst="rect">
            <a:avLst/>
          </a:prstGeom>
          <a:noFill/>
        </p:spPr>
        <p:txBody>
          <a:bodyPr wrap="square" rtlCol="0">
            <a:spAutoFit/>
          </a:bodyPr>
          <a:lstStyle/>
          <a:p>
            <a:r>
              <a:rPr lang="es-MX" b="1" dirty="0"/>
              <a:t>4.3. </a:t>
            </a:r>
          </a:p>
          <a:p>
            <a:endParaRPr lang="es-MX" b="1" dirty="0"/>
          </a:p>
          <a:p>
            <a:pPr algn="l"/>
            <a:r>
              <a:rPr lang="es-MX" b="1" dirty="0"/>
              <a:t>Nombre del procedimiento: Certificar el programa de beneficio social pensión para adultos mayores.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1860908353"/>
              </p:ext>
            </p:extLst>
          </p:nvPr>
        </p:nvGraphicFramePr>
        <p:xfrm>
          <a:off x="510169" y="2989250"/>
          <a:ext cx="5915024" cy="572961"/>
        </p:xfrm>
        <a:graphic>
          <a:graphicData uri="http://schemas.openxmlformats.org/drawingml/2006/table">
            <a:tbl>
              <a:tblPr>
                <a:tableStyleId>{F5AB1C69-6EDB-4FF4-983F-18BD219EF322}</a:tableStyleId>
              </a:tblPr>
              <a:tblGrid>
                <a:gridCol w="2488052">
                  <a:extLst>
                    <a:ext uri="{9D8B030D-6E8A-4147-A177-3AD203B41FA5}">
                      <a16:colId xmlns:a16="http://schemas.microsoft.com/office/drawing/2014/main" val="2098473293"/>
                    </a:ext>
                  </a:extLst>
                </a:gridCol>
                <a:gridCol w="3426972">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200" dirty="0">
                          <a:effectLst/>
                          <a:latin typeface="Arial" panose="020B0604020202020204" pitchFamily="34" charset="0"/>
                          <a:cs typeface="Arial" panose="020B0604020202020204" pitchFamily="34" charset="0"/>
                        </a:rPr>
                        <a:t>Objetivo: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dirty="0">
                          <a:effectLst/>
                          <a:latin typeface="Arial" panose="020B0604020202020204" pitchFamily="34" charset="0"/>
                          <a:cs typeface="Arial" panose="020B0604020202020204" pitchFamily="34" charset="0"/>
                        </a:rPr>
                        <a:t>Validar que el programa se está aplicando en el Municipio.</a:t>
                      </a:r>
                    </a:p>
                    <a:p>
                      <a:pPr algn="just">
                        <a:lnSpc>
                          <a:spcPct val="107000"/>
                        </a:lnSpc>
                        <a:spcAft>
                          <a:spcPts val="0"/>
                        </a:spcAft>
                      </a:pPr>
                      <a:r>
                        <a:rPr lang="es-MX" sz="1200" dirty="0">
                          <a:effectLst/>
                          <a:latin typeface="Arial" panose="020B0604020202020204" pitchFamily="34" charset="0"/>
                          <a:cs typeface="Arial" panose="020B0604020202020204" pitchFamily="34" charset="0"/>
                        </a:rPr>
                        <a:t>Fijar las metas de ampliación del programa.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3415213609"/>
              </p:ext>
            </p:extLst>
          </p:nvPr>
        </p:nvGraphicFramePr>
        <p:xfrm>
          <a:off x="482174" y="3906843"/>
          <a:ext cx="5915024" cy="2334324"/>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0">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Aplica para las personas de 65 años de edad en adelante,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Presentarse en la ventanilla de atención de 65 y más</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Documentos en original y copia: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Acta de Nacimiento</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CURP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IFE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Comprobante de Domicilio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Asistir acompañado de un Tutor o responsable que porte IFE y proporcione número de teléfono para su localización.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3559507102"/>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14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2247184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1366230184"/>
              </p:ext>
            </p:extLst>
          </p:nvPr>
        </p:nvGraphicFramePr>
        <p:xfrm>
          <a:off x="474628" y="1930833"/>
          <a:ext cx="5820407" cy="4979094"/>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547795">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Secretaría del Bienestar</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Emite la certificación para algunas comunidades elegidas por sus índices de rezago de pobreza o marginalidad </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los certificados emitidos por la Secretaría del Bienestar</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Planea los tiempos de recorrido por las comunidades con el personal a su cargo.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r>
                        <a:rPr lang="es-MX" sz="1200" dirty="0">
                          <a:latin typeface="Arial" panose="020B0604020202020204" pitchFamily="34" charset="0"/>
                          <a:cs typeface="Arial" panose="020B0604020202020204" pitchFamily="34" charset="0"/>
                        </a:rPr>
                        <a:t>Subdirector de Desarrollo Social</a:t>
                      </a:r>
                    </a:p>
                  </a:txBody>
                  <a:tcPr marL="68580" marR="68580" marT="0" marB="0"/>
                </a:tc>
                <a:tc>
                  <a:txBody>
                    <a:bodyPr/>
                    <a:lstStyle/>
                    <a:p>
                      <a:r>
                        <a:rPr lang="es-MX" sz="1200" dirty="0">
                          <a:latin typeface="Arial" panose="020B0604020202020204" pitchFamily="34" charset="0"/>
                          <a:cs typeface="Arial" panose="020B0604020202020204" pitchFamily="34" charset="0"/>
                        </a:rPr>
                        <a:t>Coordina los recorridos por las comunidades con la finalidad de alcanzar la meta programada para dar cumplimiento a la certificación </a:t>
                      </a:r>
                    </a:p>
                  </a:txBody>
                  <a:tcPr marL="68580" marR="68580" marT="0" marB="0"/>
                </a:tc>
                <a:extLst>
                  <a:ext uri="{0D108BD9-81ED-4DB2-BD59-A6C34878D82A}">
                    <a16:rowId xmlns:a16="http://schemas.microsoft.com/office/drawing/2014/main" val="4175772796"/>
                  </a:ext>
                </a:extLst>
              </a:tr>
              <a:tr h="64807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Subdirector de Desarrollo Social</a:t>
                      </a:r>
                    </a:p>
                    <a:p>
                      <a:endParaRPr lang="es-MX" sz="1200" dirty="0">
                        <a:latin typeface="Arial" panose="020B0604020202020204" pitchFamily="34" charset="0"/>
                        <a:cs typeface="Arial" panose="020B0604020202020204" pitchFamily="34" charset="0"/>
                      </a:endParaRP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Recaba la certificación en las colonias o pequeñas comunidades de la cabecera Municipal. Realiza oficio de observaciones. Firmado por los presidentes de los comités comunitarios, se transfiere a la Secretaría del Ayuntamiento para recabar firma y sello. </a:t>
                      </a:r>
                    </a:p>
                  </a:txBody>
                  <a:tcPr marL="68580" marR="68580" marT="0" marB="0"/>
                </a:tc>
                <a:extLst>
                  <a:ext uri="{0D108BD9-81ED-4DB2-BD59-A6C34878D82A}">
                    <a16:rowId xmlns:a16="http://schemas.microsoft.com/office/drawing/2014/main" val="1473386933"/>
                  </a:ext>
                </a:extLst>
              </a:tr>
              <a:tr h="21602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Secretario General del Ayuntamiento</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Avala las certificaciones plasmando su firma y sello. Lo regresa al la Dirección de Desarrollo Social </a:t>
                      </a:r>
                    </a:p>
                  </a:txBody>
                  <a:tcPr marL="68580" marR="68580" marT="0" marB="0"/>
                </a:tc>
                <a:extLst>
                  <a:ext uri="{0D108BD9-81ED-4DB2-BD59-A6C34878D82A}">
                    <a16:rowId xmlns:a16="http://schemas.microsoft.com/office/drawing/2014/main" val="1863288757"/>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Los certificados firmados y sellados se regresan a la Secretaría del Bienestar, anexando oficio de observaciones si fuera necesario. Y se espera las metas programadas por la Secretaría del Bienestar para el siguiente ciclo operativo.</a:t>
                      </a:r>
                    </a:p>
                    <a:p>
                      <a:pPr algn="just"/>
                      <a:endParaRPr lang="es-MX"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905927076"/>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461665"/>
          </a:xfrm>
          <a:prstGeom prst="rect">
            <a:avLst/>
          </a:prstGeom>
          <a:noFill/>
        </p:spPr>
        <p:txBody>
          <a:bodyPr wrap="square" rtlCol="0">
            <a:spAutoFit/>
          </a:bodyPr>
          <a:lstStyle/>
          <a:p>
            <a:pPr algn="l"/>
            <a:r>
              <a:rPr lang="es-MX" b="1" dirty="0"/>
              <a:t>Nombre del Procedimiento:  Certificar el programa de beneficio social pensión para adultos mayores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2575810362"/>
              </p:ext>
            </p:extLst>
          </p:nvPr>
        </p:nvGraphicFramePr>
        <p:xfrm>
          <a:off x="5013176" y="8912203"/>
          <a:ext cx="1479699" cy="370840"/>
        </p:xfrm>
        <a:graphic>
          <a:graphicData uri="http://schemas.openxmlformats.org/drawingml/2006/table">
            <a:tbl>
              <a:tblPr firstRow="1" bandRow="1">
                <a:tableStyleId>{F5AB1C69-6EDB-4FF4-983F-18BD219EF322}</a:tableStyleId>
              </a:tblPr>
              <a:tblGrid>
                <a:gridCol w="147969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15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192328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2509739428"/>
              </p:ext>
            </p:extLst>
          </p:nvPr>
        </p:nvGraphicFramePr>
        <p:xfrm>
          <a:off x="548677" y="767832"/>
          <a:ext cx="5904656" cy="457200"/>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6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Certificar el programa de beneficio social pensión para adultos mayores </a:t>
                      </a:r>
                      <a:endParaRPr lang="es-E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nvPr>
        </p:nvGraphicFramePr>
        <p:xfrm>
          <a:off x="555434" y="1235579"/>
          <a:ext cx="5904652" cy="426720"/>
        </p:xfrm>
        <a:graphic>
          <a:graphicData uri="http://schemas.openxmlformats.org/drawingml/2006/table">
            <a:tbl>
              <a:tblPr firstRow="1" bandRow="1">
                <a:tableStyleId>{F5AB1C69-6EDB-4FF4-983F-18BD219EF322}</a:tableStyleId>
              </a:tblPr>
              <a:tblGrid>
                <a:gridCol w="1457937">
                  <a:extLst>
                    <a:ext uri="{9D8B030D-6E8A-4147-A177-3AD203B41FA5}">
                      <a16:colId xmlns:a16="http://schemas.microsoft.com/office/drawing/2014/main" val="3531676926"/>
                    </a:ext>
                  </a:extLst>
                </a:gridCol>
                <a:gridCol w="1530833">
                  <a:extLst>
                    <a:ext uri="{9D8B030D-6E8A-4147-A177-3AD203B41FA5}">
                      <a16:colId xmlns:a16="http://schemas.microsoft.com/office/drawing/2014/main" val="4179167614"/>
                    </a:ext>
                  </a:extLst>
                </a:gridCol>
                <a:gridCol w="1457941">
                  <a:extLst>
                    <a:ext uri="{9D8B030D-6E8A-4147-A177-3AD203B41FA5}">
                      <a16:colId xmlns:a16="http://schemas.microsoft.com/office/drawing/2014/main" val="245987141"/>
                    </a:ext>
                  </a:extLst>
                </a:gridCol>
                <a:gridCol w="1457941">
                  <a:extLst>
                    <a:ext uri="{9D8B030D-6E8A-4147-A177-3AD203B41FA5}">
                      <a16:colId xmlns:a16="http://schemas.microsoft.com/office/drawing/2014/main" val="2162802058"/>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Secretaría del Bienestar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Subdirector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Director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Secretaría General del Ayuntamiento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nvPr>
        </p:nvGraphicFramePr>
        <p:xfrm>
          <a:off x="588222" y="1742014"/>
          <a:ext cx="5904653" cy="6954299"/>
        </p:xfrm>
        <a:graphic>
          <a:graphicData uri="http://schemas.openxmlformats.org/drawingml/2006/table">
            <a:tbl>
              <a:tblPr firstRow="1" bandRow="1">
                <a:tableStyleId>{F5AB1C69-6EDB-4FF4-983F-18BD219EF322}</a:tableStyleId>
              </a:tblPr>
              <a:tblGrid>
                <a:gridCol w="1463658">
                  <a:extLst>
                    <a:ext uri="{9D8B030D-6E8A-4147-A177-3AD203B41FA5}">
                      <a16:colId xmlns:a16="http://schemas.microsoft.com/office/drawing/2014/main" val="3531676926"/>
                    </a:ext>
                  </a:extLst>
                </a:gridCol>
                <a:gridCol w="1515757">
                  <a:extLst>
                    <a:ext uri="{9D8B030D-6E8A-4147-A177-3AD203B41FA5}">
                      <a16:colId xmlns:a16="http://schemas.microsoft.com/office/drawing/2014/main" val="4179167614"/>
                    </a:ext>
                  </a:extLst>
                </a:gridCol>
                <a:gridCol w="1462619">
                  <a:extLst>
                    <a:ext uri="{9D8B030D-6E8A-4147-A177-3AD203B41FA5}">
                      <a16:colId xmlns:a16="http://schemas.microsoft.com/office/drawing/2014/main" val="2350135489"/>
                    </a:ext>
                  </a:extLst>
                </a:gridCol>
                <a:gridCol w="1462619">
                  <a:extLst>
                    <a:ext uri="{9D8B030D-6E8A-4147-A177-3AD203B41FA5}">
                      <a16:colId xmlns:a16="http://schemas.microsoft.com/office/drawing/2014/main" val="245987141"/>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860908" y="1771569"/>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Inicio</a:t>
            </a:r>
          </a:p>
        </p:txBody>
      </p:sp>
      <p:sp>
        <p:nvSpPr>
          <p:cNvPr id="17" name="Diagrama de flujo: proceso 16">
            <a:extLst>
              <a:ext uri="{FF2B5EF4-FFF2-40B4-BE49-F238E27FC236}">
                <a16:creationId xmlns:a16="http://schemas.microsoft.com/office/drawing/2014/main" id="{05704A2C-27C6-4347-9953-705FC5DF9B35}"/>
              </a:ext>
            </a:extLst>
          </p:cNvPr>
          <p:cNvSpPr/>
          <p:nvPr/>
        </p:nvSpPr>
        <p:spPr bwMode="auto">
          <a:xfrm>
            <a:off x="3611782" y="3476106"/>
            <a:ext cx="1324689" cy="560987"/>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Planea tiempos de recorrido por las comunidades  </a:t>
            </a: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318108" y="2073321"/>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1559675" y="2195024"/>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4694097" y="2145647"/>
            <a:ext cx="242374" cy="215444"/>
          </a:xfrm>
          <a:prstGeom prst="rect">
            <a:avLst/>
          </a:prstGeom>
          <a:noFill/>
        </p:spPr>
        <p:txBody>
          <a:bodyPr wrap="none" rtlCol="0">
            <a:spAutoFit/>
          </a:bodyPr>
          <a:lstStyle/>
          <a:p>
            <a:r>
              <a:rPr lang="es-MX" sz="800" dirty="0"/>
              <a:t>2</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3170741" y="3256204"/>
            <a:ext cx="242374" cy="215444"/>
          </a:xfrm>
          <a:prstGeom prst="rect">
            <a:avLst/>
          </a:prstGeom>
          <a:noFill/>
        </p:spPr>
        <p:txBody>
          <a:bodyPr wrap="none" rtlCol="0">
            <a:spAutoFit/>
          </a:bodyPr>
          <a:lstStyle/>
          <a:p>
            <a:r>
              <a:rPr lang="es-MX" sz="800" dirty="0"/>
              <a:t>4</a:t>
            </a:r>
          </a:p>
        </p:txBody>
      </p:sp>
      <p:sp>
        <p:nvSpPr>
          <p:cNvPr id="60" name="CuadroTexto 59">
            <a:extLst>
              <a:ext uri="{FF2B5EF4-FFF2-40B4-BE49-F238E27FC236}">
                <a16:creationId xmlns:a16="http://schemas.microsoft.com/office/drawing/2014/main" id="{7350A997-A2DC-4DFC-B900-259A09EB1752}"/>
              </a:ext>
            </a:extLst>
          </p:cNvPr>
          <p:cNvSpPr txBox="1"/>
          <p:nvPr/>
        </p:nvSpPr>
        <p:spPr>
          <a:xfrm>
            <a:off x="6106050" y="4691382"/>
            <a:ext cx="269626" cy="215444"/>
          </a:xfrm>
          <a:prstGeom prst="rect">
            <a:avLst/>
          </a:prstGeom>
          <a:noFill/>
        </p:spPr>
        <p:txBody>
          <a:bodyPr wrap="square" rtlCol="0">
            <a:spAutoFit/>
          </a:bodyPr>
          <a:lstStyle/>
          <a:p>
            <a:r>
              <a:rPr lang="es-MX" sz="800" dirty="0"/>
              <a:t>6</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3170741" y="4740689"/>
            <a:ext cx="242374" cy="215444"/>
          </a:xfrm>
          <a:prstGeom prst="rect">
            <a:avLst/>
          </a:prstGeom>
          <a:noFill/>
        </p:spPr>
        <p:txBody>
          <a:bodyPr wrap="none" rtlCol="0">
            <a:spAutoFit/>
          </a:bodyPr>
          <a:lstStyle/>
          <a:p>
            <a:r>
              <a:rPr lang="es-MX" sz="800" dirty="0"/>
              <a:t>5</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3104938216"/>
              </p:ext>
            </p:extLst>
          </p:nvPr>
        </p:nvGraphicFramePr>
        <p:xfrm>
          <a:off x="5128542" y="8912203"/>
          <a:ext cx="1364333" cy="370840"/>
        </p:xfrm>
        <a:graphic>
          <a:graphicData uri="http://schemas.openxmlformats.org/drawingml/2006/table">
            <a:tbl>
              <a:tblPr firstRow="1" bandRow="1">
                <a:tableStyleId>{F5AB1C69-6EDB-4FF4-983F-18BD219EF322}</a:tableStyleId>
              </a:tblPr>
              <a:tblGrid>
                <a:gridCol w="1364333">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16 de 56</a:t>
                      </a:r>
                    </a:p>
                  </a:txBody>
                  <a:tcPr/>
                </a:tc>
                <a:extLst>
                  <a:ext uri="{0D108BD9-81ED-4DB2-BD59-A6C34878D82A}">
                    <a16:rowId xmlns:a16="http://schemas.microsoft.com/office/drawing/2014/main" val="2061326865"/>
                  </a:ext>
                </a:extLst>
              </a:tr>
            </a:tbl>
          </a:graphicData>
        </a:graphic>
      </p:graphicFrame>
      <p:sp>
        <p:nvSpPr>
          <p:cNvPr id="2" name="Diagrama de flujo: proceso 1">
            <a:extLst>
              <a:ext uri="{FF2B5EF4-FFF2-40B4-BE49-F238E27FC236}">
                <a16:creationId xmlns:a16="http://schemas.microsoft.com/office/drawing/2014/main" id="{CEEBDCB2-E796-4E91-974F-8E3E8F961A7D}"/>
              </a:ext>
            </a:extLst>
          </p:cNvPr>
          <p:cNvSpPr/>
          <p:nvPr/>
        </p:nvSpPr>
        <p:spPr bwMode="auto">
          <a:xfrm>
            <a:off x="687159" y="2402318"/>
            <a:ext cx="1299389" cy="653870"/>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Emite certificación para algunas comunidades elegidas. </a:t>
            </a:r>
            <a:endParaRPr kumimoji="0" lang="es-MX"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5" name="Diagrama de flujo: proceso 34">
            <a:extLst>
              <a:ext uri="{FF2B5EF4-FFF2-40B4-BE49-F238E27FC236}">
                <a16:creationId xmlns:a16="http://schemas.microsoft.com/office/drawing/2014/main" id="{5FE5481E-18F9-4AD8-AF10-F08FA6B15E25}"/>
              </a:ext>
            </a:extLst>
          </p:cNvPr>
          <p:cNvSpPr/>
          <p:nvPr/>
        </p:nvSpPr>
        <p:spPr bwMode="auto">
          <a:xfrm>
            <a:off x="2122226" y="3487109"/>
            <a:ext cx="1328344" cy="560987"/>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es-MX" sz="1000" dirty="0">
                <a:solidFill>
                  <a:schemeClr val="tx1"/>
                </a:solidFill>
                <a:latin typeface="Arial" panose="020B0604020202020204" pitchFamily="34" charset="0"/>
                <a:cs typeface="Arial" panose="020B0604020202020204" pitchFamily="34" charset="0"/>
              </a:rPr>
              <a:t>Coordina tiempos de recorrido por las comunidades </a:t>
            </a:r>
            <a:endParaRPr lang="es-MX" sz="1000" dirty="0">
              <a:solidFill>
                <a:schemeClr val="tx1"/>
              </a:solidFill>
            </a:endParaRPr>
          </a:p>
        </p:txBody>
      </p:sp>
      <p:sp>
        <p:nvSpPr>
          <p:cNvPr id="86" name="CuadroTexto 85">
            <a:extLst>
              <a:ext uri="{FF2B5EF4-FFF2-40B4-BE49-F238E27FC236}">
                <a16:creationId xmlns:a16="http://schemas.microsoft.com/office/drawing/2014/main" id="{0EC0F741-C240-444E-AE2C-6CAA6AD22C1E}"/>
              </a:ext>
            </a:extLst>
          </p:cNvPr>
          <p:cNvSpPr txBox="1"/>
          <p:nvPr/>
        </p:nvSpPr>
        <p:spPr>
          <a:xfrm rot="10800000" flipV="1">
            <a:off x="4655717" y="3229580"/>
            <a:ext cx="319134" cy="215444"/>
          </a:xfrm>
          <a:prstGeom prst="rect">
            <a:avLst/>
          </a:prstGeom>
          <a:noFill/>
        </p:spPr>
        <p:txBody>
          <a:bodyPr wrap="square" rtlCol="0">
            <a:spAutoFit/>
          </a:bodyPr>
          <a:lstStyle/>
          <a:p>
            <a:r>
              <a:rPr lang="es-MX" sz="800" dirty="0"/>
              <a:t>3</a:t>
            </a:r>
          </a:p>
        </p:txBody>
      </p:sp>
      <p:cxnSp>
        <p:nvCxnSpPr>
          <p:cNvPr id="47" name="Conector recto de flecha 46">
            <a:extLst>
              <a:ext uri="{FF2B5EF4-FFF2-40B4-BE49-F238E27FC236}">
                <a16:creationId xmlns:a16="http://schemas.microsoft.com/office/drawing/2014/main" id="{DC97ACF8-C319-45FF-9613-AA34D69860BE}"/>
              </a:ext>
            </a:extLst>
          </p:cNvPr>
          <p:cNvCxnSpPr>
            <a:cxnSpLocks/>
          </p:cNvCxnSpPr>
          <p:nvPr/>
        </p:nvCxnSpPr>
        <p:spPr bwMode="auto">
          <a:xfrm>
            <a:off x="4276376" y="3198955"/>
            <a:ext cx="0" cy="26597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8" name="Diagrama de flujo: terminador 67">
            <a:extLst>
              <a:ext uri="{FF2B5EF4-FFF2-40B4-BE49-F238E27FC236}">
                <a16:creationId xmlns:a16="http://schemas.microsoft.com/office/drawing/2014/main" id="{F5203C7B-FE12-469E-BE7A-F6E45079C4F2}"/>
              </a:ext>
            </a:extLst>
          </p:cNvPr>
          <p:cNvSpPr/>
          <p:nvPr/>
        </p:nvSpPr>
        <p:spPr bwMode="auto">
          <a:xfrm>
            <a:off x="4047798" y="7555967"/>
            <a:ext cx="524805"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chemeClr val="tx1"/>
                </a:solidFill>
                <a:effectLst/>
                <a:latin typeface="Arial" charset="0"/>
              </a:rPr>
              <a:t>Fin</a:t>
            </a:r>
          </a:p>
        </p:txBody>
      </p:sp>
      <p:sp>
        <p:nvSpPr>
          <p:cNvPr id="96" name="Diagrama de flujo: proceso 95">
            <a:extLst>
              <a:ext uri="{FF2B5EF4-FFF2-40B4-BE49-F238E27FC236}">
                <a16:creationId xmlns:a16="http://schemas.microsoft.com/office/drawing/2014/main" id="{E7034609-800C-413F-AF56-79356F3CB5BD}"/>
              </a:ext>
            </a:extLst>
          </p:cNvPr>
          <p:cNvSpPr/>
          <p:nvPr/>
        </p:nvSpPr>
        <p:spPr bwMode="auto">
          <a:xfrm>
            <a:off x="5128542" y="4905204"/>
            <a:ext cx="1252173" cy="727399"/>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Avala las certificaciones, firma y sella. </a:t>
            </a:r>
            <a:endParaRPr kumimoji="0" lang="es-MX" sz="1000" b="0" i="0" u="none" strike="noStrike" cap="none" normalizeH="0" baseline="0" dirty="0">
              <a:ln>
                <a:noFill/>
              </a:ln>
              <a:solidFill>
                <a:schemeClr val="tx1"/>
              </a:solidFill>
              <a:effectLst/>
              <a:latin typeface="Arial" charset="0"/>
            </a:endParaRPr>
          </a:p>
        </p:txBody>
      </p:sp>
      <p:sp>
        <p:nvSpPr>
          <p:cNvPr id="110" name="Diagrama de flujo: documento 109">
            <a:extLst>
              <a:ext uri="{FF2B5EF4-FFF2-40B4-BE49-F238E27FC236}">
                <a16:creationId xmlns:a16="http://schemas.microsoft.com/office/drawing/2014/main" id="{68C665E5-DB5A-4D64-816E-E8C8CA457C7C}"/>
              </a:ext>
            </a:extLst>
          </p:cNvPr>
          <p:cNvSpPr/>
          <p:nvPr/>
        </p:nvSpPr>
        <p:spPr bwMode="auto">
          <a:xfrm>
            <a:off x="3614031" y="2392173"/>
            <a:ext cx="1324690" cy="826235"/>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panose="020B0604020202020204" pitchFamily="34" charset="0"/>
                <a:cs typeface="Arial" panose="020B0604020202020204" pitchFamily="34" charset="0"/>
              </a:rPr>
              <a:t>Recibe los Certificados emitidos por SEDESOL </a:t>
            </a:r>
            <a:r>
              <a:rPr lang="es-MX" dirty="0">
                <a:solidFill>
                  <a:schemeClr val="tx1"/>
                </a:solidFill>
                <a:latin typeface="Arial" panose="020B0604020202020204" pitchFamily="34" charset="0"/>
                <a:cs typeface="Arial" panose="020B0604020202020204" pitchFamily="34" charset="0"/>
              </a:rPr>
              <a:t> </a:t>
            </a:r>
            <a:endParaRPr lang="es-MX" dirty="0">
              <a:solidFill>
                <a:schemeClr val="tx1"/>
              </a:solidFill>
              <a:latin typeface="Arial" charset="0"/>
            </a:endParaRPr>
          </a:p>
        </p:txBody>
      </p:sp>
      <p:sp>
        <p:nvSpPr>
          <p:cNvPr id="6" name="Diagrama de flujo: documento 5">
            <a:extLst>
              <a:ext uri="{FF2B5EF4-FFF2-40B4-BE49-F238E27FC236}">
                <a16:creationId xmlns:a16="http://schemas.microsoft.com/office/drawing/2014/main" id="{B5DEEFA2-00EF-4E34-BD09-66ED4A2179B9}"/>
              </a:ext>
            </a:extLst>
          </p:cNvPr>
          <p:cNvSpPr/>
          <p:nvPr/>
        </p:nvSpPr>
        <p:spPr bwMode="auto">
          <a:xfrm>
            <a:off x="2122226" y="4921697"/>
            <a:ext cx="1328344" cy="87149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Recaba Certificaciones y realiza oficio de observaciones </a:t>
            </a:r>
            <a:endParaRPr kumimoji="0" lang="es-MX" sz="1000" b="0" i="0" u="none" strike="noStrike" cap="none" normalizeH="0" baseline="0" dirty="0">
              <a:ln>
                <a:noFill/>
              </a:ln>
              <a:solidFill>
                <a:schemeClr val="tx1"/>
              </a:solidFill>
              <a:effectLst/>
              <a:latin typeface="Arial" charset="0"/>
            </a:endParaRPr>
          </a:p>
        </p:txBody>
      </p:sp>
      <p:sp>
        <p:nvSpPr>
          <p:cNvPr id="7" name="Rectángulo 6">
            <a:extLst>
              <a:ext uri="{FF2B5EF4-FFF2-40B4-BE49-F238E27FC236}">
                <a16:creationId xmlns:a16="http://schemas.microsoft.com/office/drawing/2014/main" id="{6AE1CD47-06AD-46D6-AAA0-F8F86321F279}"/>
              </a:ext>
            </a:extLst>
          </p:cNvPr>
          <p:cNvSpPr/>
          <p:nvPr/>
        </p:nvSpPr>
        <p:spPr bwMode="auto">
          <a:xfrm>
            <a:off x="3647857" y="6410748"/>
            <a:ext cx="1324689" cy="560987"/>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a:solidFill>
                  <a:schemeClr val="tx1"/>
                </a:solidFill>
                <a:latin typeface="Arial" charset="0"/>
              </a:rPr>
              <a:t>Analiza las solicitudes y da respuesta </a:t>
            </a:r>
            <a:endParaRPr kumimoji="0" lang="es-MX" sz="1000" b="0" i="0" u="none" strike="noStrike" cap="none" normalizeH="0" baseline="0">
              <a:ln>
                <a:noFill/>
              </a:ln>
              <a:solidFill>
                <a:schemeClr val="tx1"/>
              </a:solidFill>
              <a:effectLst/>
              <a:latin typeface="Arial" charset="0"/>
            </a:endParaRPr>
          </a:p>
        </p:txBody>
      </p:sp>
      <p:sp>
        <p:nvSpPr>
          <p:cNvPr id="8" name="CuadroTexto 7">
            <a:extLst>
              <a:ext uri="{FF2B5EF4-FFF2-40B4-BE49-F238E27FC236}">
                <a16:creationId xmlns:a16="http://schemas.microsoft.com/office/drawing/2014/main" id="{FB9E2976-3C79-44CE-B392-0CEB08E31EB0}"/>
              </a:ext>
            </a:extLst>
          </p:cNvPr>
          <p:cNvSpPr txBox="1"/>
          <p:nvPr/>
        </p:nvSpPr>
        <p:spPr>
          <a:xfrm>
            <a:off x="4690891" y="6161497"/>
            <a:ext cx="242374" cy="215444"/>
          </a:xfrm>
          <a:prstGeom prst="rect">
            <a:avLst/>
          </a:prstGeom>
          <a:noFill/>
        </p:spPr>
        <p:txBody>
          <a:bodyPr wrap="none" rtlCol="0">
            <a:spAutoFit/>
          </a:bodyPr>
          <a:lstStyle/>
          <a:p>
            <a:r>
              <a:rPr lang="es-MX" sz="800" dirty="0"/>
              <a:t>7</a:t>
            </a:r>
          </a:p>
        </p:txBody>
      </p:sp>
      <p:cxnSp>
        <p:nvCxnSpPr>
          <p:cNvPr id="11" name="Conector recto de flecha 10">
            <a:extLst>
              <a:ext uri="{FF2B5EF4-FFF2-40B4-BE49-F238E27FC236}">
                <a16:creationId xmlns:a16="http://schemas.microsoft.com/office/drawing/2014/main" id="{893E5D1E-C7FF-4E71-9059-B0D4D7865E21}"/>
              </a:ext>
            </a:extLst>
          </p:cNvPr>
          <p:cNvCxnSpPr>
            <a:stCxn id="2" idx="3"/>
          </p:cNvCxnSpPr>
          <p:nvPr/>
        </p:nvCxnSpPr>
        <p:spPr bwMode="auto">
          <a:xfrm>
            <a:off x="1986548" y="2729253"/>
            <a:ext cx="162523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Conector recto de flecha 12">
            <a:extLst>
              <a:ext uri="{FF2B5EF4-FFF2-40B4-BE49-F238E27FC236}">
                <a16:creationId xmlns:a16="http://schemas.microsoft.com/office/drawing/2014/main" id="{92DBD06A-05EB-4321-9959-80538A996C71}"/>
              </a:ext>
            </a:extLst>
          </p:cNvPr>
          <p:cNvCxnSpPr/>
          <p:nvPr/>
        </p:nvCxnSpPr>
        <p:spPr bwMode="auto">
          <a:xfrm flipH="1">
            <a:off x="3450570" y="3756599"/>
            <a:ext cx="16121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Conector recto de flecha 17">
            <a:extLst>
              <a:ext uri="{FF2B5EF4-FFF2-40B4-BE49-F238E27FC236}">
                <a16:creationId xmlns:a16="http://schemas.microsoft.com/office/drawing/2014/main" id="{2DF0F631-3119-4987-903C-410969830417}"/>
              </a:ext>
            </a:extLst>
          </p:cNvPr>
          <p:cNvCxnSpPr>
            <a:cxnSpLocks/>
          </p:cNvCxnSpPr>
          <p:nvPr/>
        </p:nvCxnSpPr>
        <p:spPr bwMode="auto">
          <a:xfrm>
            <a:off x="2786398" y="4048096"/>
            <a:ext cx="0" cy="80031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 name="Conector recto de flecha 27">
            <a:extLst>
              <a:ext uri="{FF2B5EF4-FFF2-40B4-BE49-F238E27FC236}">
                <a16:creationId xmlns:a16="http://schemas.microsoft.com/office/drawing/2014/main" id="{BE87216B-9FEA-4BDB-A15F-7AD0C35D0940}"/>
              </a:ext>
            </a:extLst>
          </p:cNvPr>
          <p:cNvCxnSpPr/>
          <p:nvPr/>
        </p:nvCxnSpPr>
        <p:spPr bwMode="auto">
          <a:xfrm>
            <a:off x="3450570" y="5230409"/>
            <a:ext cx="167797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Conector recto 31">
            <a:extLst>
              <a:ext uri="{FF2B5EF4-FFF2-40B4-BE49-F238E27FC236}">
                <a16:creationId xmlns:a16="http://schemas.microsoft.com/office/drawing/2014/main" id="{29B790D8-5965-44B6-9D88-8A07435AA70E}"/>
              </a:ext>
            </a:extLst>
          </p:cNvPr>
          <p:cNvCxnSpPr/>
          <p:nvPr/>
        </p:nvCxnSpPr>
        <p:spPr bwMode="auto">
          <a:xfrm>
            <a:off x="5754628" y="5632603"/>
            <a:ext cx="0" cy="92590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Conector recto de flecha 33">
            <a:extLst>
              <a:ext uri="{FF2B5EF4-FFF2-40B4-BE49-F238E27FC236}">
                <a16:creationId xmlns:a16="http://schemas.microsoft.com/office/drawing/2014/main" id="{83665A94-40B2-4081-9A39-175CE9DCB463}"/>
              </a:ext>
            </a:extLst>
          </p:cNvPr>
          <p:cNvCxnSpPr/>
          <p:nvPr/>
        </p:nvCxnSpPr>
        <p:spPr bwMode="auto">
          <a:xfrm flipH="1">
            <a:off x="4972546" y="6558508"/>
            <a:ext cx="78208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Conector recto de flecha 36">
            <a:extLst>
              <a:ext uri="{FF2B5EF4-FFF2-40B4-BE49-F238E27FC236}">
                <a16:creationId xmlns:a16="http://schemas.microsoft.com/office/drawing/2014/main" id="{5DC04170-AE34-48C8-9B5E-2E953C64351F}"/>
              </a:ext>
            </a:extLst>
          </p:cNvPr>
          <p:cNvCxnSpPr>
            <a:stCxn id="7" idx="2"/>
          </p:cNvCxnSpPr>
          <p:nvPr/>
        </p:nvCxnSpPr>
        <p:spPr bwMode="auto">
          <a:xfrm flipH="1">
            <a:off x="4310201" y="6971735"/>
            <a:ext cx="1" cy="56053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334692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48680" y="1445940"/>
            <a:ext cx="5904656" cy="1015663"/>
          </a:xfrm>
          <a:prstGeom prst="rect">
            <a:avLst/>
          </a:prstGeom>
          <a:noFill/>
        </p:spPr>
        <p:txBody>
          <a:bodyPr wrap="square" rtlCol="0">
            <a:spAutoFit/>
          </a:bodyPr>
          <a:lstStyle/>
          <a:p>
            <a:r>
              <a:rPr lang="es-MX" b="1" dirty="0"/>
              <a:t>4.4. </a:t>
            </a:r>
          </a:p>
          <a:p>
            <a:endParaRPr lang="es-MX" b="1" dirty="0"/>
          </a:p>
          <a:p>
            <a:pPr algn="l"/>
            <a:r>
              <a:rPr lang="es-MX" b="1" dirty="0"/>
              <a:t>Nombre del procedimiento: </a:t>
            </a:r>
          </a:p>
          <a:p>
            <a:pPr algn="l"/>
            <a:r>
              <a:rPr lang="es-MX" b="1" dirty="0"/>
              <a:t>Aplicar el Programa de Beneficio Social Pensión de Adultos Mayores 65 y más.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3987797597"/>
              </p:ext>
            </p:extLst>
          </p:nvPr>
        </p:nvGraphicFramePr>
        <p:xfrm>
          <a:off x="482174" y="2762837"/>
          <a:ext cx="5915024" cy="964375"/>
        </p:xfrm>
        <a:graphic>
          <a:graphicData uri="http://schemas.openxmlformats.org/drawingml/2006/table">
            <a:tbl>
              <a:tblPr>
                <a:tableStyleId>{F5AB1C69-6EDB-4FF4-983F-18BD219EF322}</a:tableStyleId>
              </a:tblPr>
              <a:tblGrid>
                <a:gridCol w="2488052">
                  <a:extLst>
                    <a:ext uri="{9D8B030D-6E8A-4147-A177-3AD203B41FA5}">
                      <a16:colId xmlns:a16="http://schemas.microsoft.com/office/drawing/2014/main" val="2098473293"/>
                    </a:ext>
                  </a:extLst>
                </a:gridCol>
                <a:gridCol w="3426972">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200" dirty="0">
                          <a:effectLst/>
                          <a:latin typeface="Arial" panose="020B0604020202020204" pitchFamily="34" charset="0"/>
                          <a:cs typeface="Arial" panose="020B0604020202020204" pitchFamily="34" charset="0"/>
                        </a:rPr>
                        <a:t>Objetivo: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dirty="0">
                          <a:effectLst/>
                          <a:latin typeface="Arial" panose="020B0604020202020204" pitchFamily="34" charset="0"/>
                          <a:cs typeface="Arial" panose="020B0604020202020204" pitchFamily="34" charset="0"/>
                        </a:rPr>
                        <a:t>Que los Adultos Mayores inscritos al Padrón de Beneficiarios del programa  Pensión para Adultos Mayores 65 y más reciban bimestralmente el recurso económico que les corresponde</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1071430192"/>
              </p:ext>
            </p:extLst>
          </p:nvPr>
        </p:nvGraphicFramePr>
        <p:xfrm>
          <a:off x="482174" y="3906843"/>
          <a:ext cx="5915024" cy="3117152"/>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0">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Es responsabilidad del Ejecutivo Federal, la aplicación de los montos económicos que determine se apliquen a este rubro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-Coordinar acciones con las autoridades locales -Uso de medios electrónicos</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-Coordinar acciones con la Secretaria del Bienestar</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-Coordinar acciones con los responsables o, encargados de las mesas de atención, representantes de la Secretaría del Bienestar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-Permanecer durante todo el desarrollo de las jornadas de pago en las sedes de entrega de recursos económicos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-Emitir a las Autoridades locales los calendarios de entrega de recursos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-Mantener archivo fotográfico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1153787174"/>
              </p:ext>
            </p:extLst>
          </p:nvPr>
        </p:nvGraphicFramePr>
        <p:xfrm>
          <a:off x="4964982" y="8912203"/>
          <a:ext cx="1527894" cy="370840"/>
        </p:xfrm>
        <a:graphic>
          <a:graphicData uri="http://schemas.openxmlformats.org/drawingml/2006/table">
            <a:tbl>
              <a:tblPr firstRow="1" bandRow="1">
                <a:tableStyleId>{F5AB1C69-6EDB-4FF4-983F-18BD219EF322}</a:tableStyleId>
              </a:tblPr>
              <a:tblGrid>
                <a:gridCol w="1527894">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17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4108872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535963614"/>
              </p:ext>
            </p:extLst>
          </p:nvPr>
        </p:nvGraphicFramePr>
        <p:xfrm>
          <a:off x="474628" y="1930833"/>
          <a:ext cx="5820407" cy="6762370"/>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547795">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Remite a la Jefatura de Programas Sociales la calendarización de entrega de recursos económicos</a:t>
                      </a:r>
                    </a:p>
                  </a:txBody>
                  <a:tcPr marL="68580" marR="68580" marT="0" marB="0"/>
                </a:tc>
                <a:extLst>
                  <a:ext uri="{0D108BD9-81ED-4DB2-BD59-A6C34878D82A}">
                    <a16:rowId xmlns:a16="http://schemas.microsoft.com/office/drawing/2014/main" val="736362764"/>
                  </a:ext>
                </a:extLst>
              </a:tr>
              <a:tr h="39631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Subdirector de Desarrollo Social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Coordina,  supervisa y emite las gestiones  para la aplicación del programa 65 y mas  en las comunidades, se coordina con las auxiliares de Programas Sociales  para que se transmita esta información a las Autoridades auxiliares</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Encuestadores</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Elaboran los oficios para los Presidentes Auxiliares de las Comunidades y las áreas del Ayuntamiento que están relacionadas con este proceso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r>
                        <a:rPr lang="es-MX" sz="1200" dirty="0">
                          <a:latin typeface="Arial" panose="020B0604020202020204" pitchFamily="34" charset="0"/>
                          <a:cs typeface="Arial" panose="020B0604020202020204" pitchFamily="34" charset="0"/>
                        </a:rPr>
                        <a:t>Encuestadores</a:t>
                      </a:r>
                    </a:p>
                  </a:txBody>
                  <a:tcPr marL="68580" marR="68580" marT="0" marB="0"/>
                </a:tc>
                <a:tc>
                  <a:txBody>
                    <a:bodyPr/>
                    <a:lstStyle/>
                    <a:p>
                      <a:r>
                        <a:rPr lang="es-MX" sz="1200" dirty="0">
                          <a:latin typeface="Arial" panose="020B0604020202020204" pitchFamily="34" charset="0"/>
                          <a:cs typeface="Arial" panose="020B0604020202020204" pitchFamily="34" charset="0"/>
                        </a:rPr>
                        <a:t>Uso de los medios electrónicos para informar a las autoridades y Gestores del Programa 65 y mas las fechas de entrega de recursos económicos </a:t>
                      </a:r>
                    </a:p>
                  </a:txBody>
                  <a:tcPr marL="68580" marR="68580" marT="0" marB="0"/>
                </a:tc>
                <a:extLst>
                  <a:ext uri="{0D108BD9-81ED-4DB2-BD59-A6C34878D82A}">
                    <a16:rowId xmlns:a16="http://schemas.microsoft.com/office/drawing/2014/main" val="4175772796"/>
                  </a:ext>
                </a:extLst>
              </a:tr>
              <a:tr h="64807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Encuestadores</a:t>
                      </a:r>
                    </a:p>
                    <a:p>
                      <a:endParaRPr lang="es-MX" sz="1200" dirty="0">
                        <a:latin typeface="Arial" panose="020B0604020202020204" pitchFamily="34" charset="0"/>
                        <a:cs typeface="Arial" panose="020B0604020202020204" pitchFamily="34" charset="0"/>
                      </a:endParaRP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Programa las fechas de entrega de recursos económicos en la agenda de la Dirección y está pendiente de los cambios que puedan existir por parte del personal de BANSEFI o la Secretaría del Bienestar</a:t>
                      </a:r>
                    </a:p>
                  </a:txBody>
                  <a:tcPr marL="68580" marR="68580" marT="0" marB="0"/>
                </a:tc>
                <a:extLst>
                  <a:ext uri="{0D108BD9-81ED-4DB2-BD59-A6C34878D82A}">
                    <a16:rowId xmlns:a16="http://schemas.microsoft.com/office/drawing/2014/main" val="1473386933"/>
                  </a:ext>
                </a:extLst>
              </a:tr>
              <a:tr h="21602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Subdirector de Desarrollo Social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Recaba las solicitudes de los Adultos Mayores  para la expedición de Constancias, se coordina con las Auxiliares de Programas Sociales  de para la elaboración de las mismas </a:t>
                      </a:r>
                    </a:p>
                  </a:txBody>
                  <a:tcPr marL="68580" marR="68580" marT="0" marB="0"/>
                </a:tc>
                <a:extLst>
                  <a:ext uri="{0D108BD9-81ED-4DB2-BD59-A6C34878D82A}">
                    <a16:rowId xmlns:a16="http://schemas.microsoft.com/office/drawing/2014/main" val="1863288757"/>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Encuestadores</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Elaboran las Constancias solicitadas y las entregan a la Jefatura para que sean autorizadas </a:t>
                      </a:r>
                    </a:p>
                  </a:txBody>
                  <a:tcPr marL="68580" marR="68580" marT="0" marB="0"/>
                </a:tc>
                <a:extLst>
                  <a:ext uri="{0D108BD9-81ED-4DB2-BD59-A6C34878D82A}">
                    <a16:rowId xmlns:a16="http://schemas.microsoft.com/office/drawing/2014/main" val="3905927076"/>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Subdirector de Desarrollo Social</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de las auxiliares  de Programas Sociales las Constancias  elaboradas y las vincula con la Auxiliar Administrativa de Dirección para su revisión y autorización </a:t>
                      </a:r>
                    </a:p>
                  </a:txBody>
                  <a:tcPr marL="68580" marR="68580" marT="0" marB="0"/>
                </a:tc>
                <a:extLst>
                  <a:ext uri="{0D108BD9-81ED-4DB2-BD59-A6C34878D82A}">
                    <a16:rowId xmlns:a16="http://schemas.microsoft.com/office/drawing/2014/main" val="2385312839"/>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Revisa autoriza y vincula con la Secretaría del Ayuntamiento, firma y sella</a:t>
                      </a:r>
                    </a:p>
                  </a:txBody>
                  <a:tcPr marL="68580" marR="68580" marT="0" marB="0"/>
                </a:tc>
                <a:extLst>
                  <a:ext uri="{0D108BD9-81ED-4DB2-BD59-A6C34878D82A}">
                    <a16:rowId xmlns:a16="http://schemas.microsoft.com/office/drawing/2014/main" val="3088236280"/>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Secretario general del Ayuntamiento</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Firma y sella todas las constancias que se entregan de forma gratuita. </a:t>
                      </a:r>
                    </a:p>
                  </a:txBody>
                  <a:tcPr marL="68580" marR="68580" marT="0" marB="0"/>
                </a:tc>
                <a:extLst>
                  <a:ext uri="{0D108BD9-81ED-4DB2-BD59-A6C34878D82A}">
                    <a16:rowId xmlns:a16="http://schemas.microsoft.com/office/drawing/2014/main" val="3138720163"/>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461665"/>
          </a:xfrm>
          <a:prstGeom prst="rect">
            <a:avLst/>
          </a:prstGeom>
          <a:noFill/>
        </p:spPr>
        <p:txBody>
          <a:bodyPr wrap="square" rtlCol="0">
            <a:spAutoFit/>
          </a:bodyPr>
          <a:lstStyle/>
          <a:p>
            <a:pPr algn="l"/>
            <a:r>
              <a:rPr lang="es-MX" b="1" dirty="0">
                <a:cs typeface="Arial" panose="020B0604020202020204" pitchFamily="34" charset="0"/>
              </a:rPr>
              <a:t>Nombre del Procedimiento:   Aplicar el Programa de Beneficio Social Pensión de Adultos Mayores 65 y más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3280500385"/>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18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14216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AACEBD-3E3A-467E-B43B-3260BEB759CE}"/>
              </a:ext>
            </a:extLst>
          </p:cNvPr>
          <p:cNvSpPr>
            <a:spLocks noChangeArrowheads="1"/>
          </p:cNvSpPr>
          <p:nvPr/>
        </p:nvSpPr>
        <p:spPr bwMode="auto">
          <a:xfrm>
            <a:off x="354706" y="2090605"/>
            <a:ext cx="595511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800" b="1" i="0" u="none" strike="noStrike" cap="none" normalizeH="0" baseline="0" dirty="0">
                <a:ln>
                  <a:noFill/>
                </a:ln>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HOJA DE AUTORIZACIÓN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2800" b="0" i="0" u="none" strike="noStrike" cap="none" normalizeH="0" baseline="0" dirty="0">
              <a:ln>
                <a:noFill/>
              </a:ln>
              <a:solidFill>
                <a:schemeClr val="bg1">
                  <a:lumMod val="5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es-MX" altLang="es-MX" sz="1800" b="1" dirty="0">
                <a:solidFill>
                  <a:schemeClr val="bg1">
                    <a:lumMod val="50000"/>
                  </a:schemeClr>
                </a:solidFill>
                <a:ea typeface="Calibri" panose="020F0502020204030204" pitchFamily="34" charset="0"/>
                <a:cs typeface="Arial" panose="020B0604020202020204" pitchFamily="34" charset="0"/>
              </a:rPr>
              <a:t>El Presidente Municipal</a:t>
            </a:r>
            <a:r>
              <a:rPr kumimoji="0" lang="es-MX" altLang="es-MX" sz="1800" b="1" i="0" u="none" strike="noStrike" cap="none" normalizeH="0" baseline="0" dirty="0">
                <a:ln>
                  <a:noFill/>
                </a:ln>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del H. Ayuntamiento de Tlatlauquitepec emite el siguiente:</a:t>
            </a: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sz="1600" b="1" dirty="0">
              <a:solidFill>
                <a:schemeClr val="bg1">
                  <a:lumMod val="50000"/>
                </a:schemeClr>
              </a:solidFill>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200" b="1" i="0" u="none" strike="noStrike" cap="none" normalizeH="0" baseline="0" dirty="0">
                <a:ln>
                  <a:noFill/>
                </a:ln>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MANUAL DE PROCEDIMIENTOS DE LA DIRECCION DE DESARROLLO SOCIAL</a:t>
            </a:r>
            <a:endParaRPr kumimoji="0" lang="es-MX" altLang="es-MX" sz="600" b="0" i="0" u="none" strike="noStrike" cap="none" normalizeH="0" baseline="0" dirty="0">
              <a:ln>
                <a:noFill/>
              </a:ln>
              <a:solidFill>
                <a:schemeClr val="bg1">
                  <a:lumMod val="5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600" b="0" i="0" u="none" strike="noStrike" cap="none" normalizeH="0" baseline="0" dirty="0">
              <a:ln>
                <a:noFill/>
              </a:ln>
              <a:solidFill>
                <a:schemeClr val="bg1">
                  <a:lumMod val="5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sz="1400" b="1" dirty="0">
              <a:solidFill>
                <a:schemeClr val="bg1">
                  <a:lumMod val="50000"/>
                </a:schemeClr>
              </a:solidFill>
              <a:ea typeface="Calibri" panose="020F0502020204030204" pitchFamily="34" charset="0"/>
              <a:cs typeface="Arial" panose="020B0604020202020204" pitchFamily="34" charset="0"/>
            </a:endParaRPr>
          </a:p>
        </p:txBody>
      </p:sp>
      <p:sp>
        <p:nvSpPr>
          <p:cNvPr id="3" name="Line 17">
            <a:extLst>
              <a:ext uri="{FF2B5EF4-FFF2-40B4-BE49-F238E27FC236}">
                <a16:creationId xmlns:a16="http://schemas.microsoft.com/office/drawing/2014/main" id="{D8E2A30C-6912-4EE5-84CD-0E519A56CAD0}"/>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4">
            <a:extLst>
              <a:ext uri="{FF2B5EF4-FFF2-40B4-BE49-F238E27FC236}">
                <a16:creationId xmlns:a16="http://schemas.microsoft.com/office/drawing/2014/main" id="{3710437B-B342-44BC-B339-FE5DA976DD7A}"/>
              </a:ext>
            </a:extLst>
          </p:cNvPr>
          <p:cNvSpPr>
            <a:spLocks noChangeShapeType="1"/>
          </p:cNvSpPr>
          <p:nvPr/>
        </p:nvSpPr>
        <p:spPr bwMode="auto">
          <a:xfrm>
            <a:off x="404810" y="381000"/>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5">
            <a:extLst>
              <a:ext uri="{FF2B5EF4-FFF2-40B4-BE49-F238E27FC236}">
                <a16:creationId xmlns:a16="http://schemas.microsoft.com/office/drawing/2014/main" id="{D9156F93-FEB0-4054-9344-F00B38E7A7A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6">
            <a:extLst>
              <a:ext uri="{FF2B5EF4-FFF2-40B4-BE49-F238E27FC236}">
                <a16:creationId xmlns:a16="http://schemas.microsoft.com/office/drawing/2014/main" id="{6E34649A-9B53-4809-99E4-6AF65FBE878A}"/>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CuadroTexto 6">
            <a:extLst>
              <a:ext uri="{FF2B5EF4-FFF2-40B4-BE49-F238E27FC236}">
                <a16:creationId xmlns:a16="http://schemas.microsoft.com/office/drawing/2014/main" id="{A17E73D4-79CC-473D-BB0D-E927B7A1D466}"/>
              </a:ext>
            </a:extLst>
          </p:cNvPr>
          <p:cNvSpPr txBox="1"/>
          <p:nvPr/>
        </p:nvSpPr>
        <p:spPr>
          <a:xfrm>
            <a:off x="521890" y="8187520"/>
            <a:ext cx="5814219" cy="338554"/>
          </a:xfrm>
          <a:prstGeom prst="rect">
            <a:avLst/>
          </a:prstGeom>
          <a:noFill/>
        </p:spPr>
        <p:txBody>
          <a:bodyPr wrap="square" rtlCol="0">
            <a:spAutoFit/>
          </a:bodyPr>
          <a:lstStyle/>
          <a:p>
            <a:r>
              <a:rPr lang="es-MX" sz="1600" b="1" dirty="0">
                <a:solidFill>
                  <a:schemeClr val="bg1">
                    <a:lumMod val="50000"/>
                  </a:schemeClr>
                </a:solidFill>
              </a:rPr>
              <a:t>REGISTRO: </a:t>
            </a:r>
            <a:r>
              <a:rPr lang="es-MX" sz="1600" b="1" dirty="0" smtClean="0">
                <a:solidFill>
                  <a:schemeClr val="bg1">
                    <a:lumMod val="50000"/>
                  </a:schemeClr>
                </a:solidFill>
              </a:rPr>
              <a:t>HATMPDS12-2018     </a:t>
            </a:r>
            <a:r>
              <a:rPr lang="es-MX" sz="1600" b="1" dirty="0">
                <a:solidFill>
                  <a:schemeClr val="bg1">
                    <a:lumMod val="50000"/>
                  </a:schemeClr>
                </a:solidFill>
              </a:rPr>
              <a:t> </a:t>
            </a:r>
            <a:r>
              <a:rPr lang="es-MX" sz="1600" b="1" dirty="0" smtClean="0">
                <a:solidFill>
                  <a:schemeClr val="bg1">
                    <a:lumMod val="50000"/>
                  </a:schemeClr>
                </a:solidFill>
              </a:rPr>
              <a:t>06 DE NOVIEMBRE 2018</a:t>
            </a:r>
            <a:endParaRPr lang="es-MX" sz="1600" b="1" dirty="0">
              <a:solidFill>
                <a:schemeClr val="bg1">
                  <a:lumMod val="50000"/>
                </a:schemeClr>
              </a:solidFill>
            </a:endParaRPr>
          </a:p>
        </p:txBody>
      </p:sp>
      <p:pic>
        <p:nvPicPr>
          <p:cNvPr id="8" name="Picture 2077" descr="Resultado de imagen para ayuntamiento de tlatlauquitepec">
            <a:hlinkClick r:id="rId2"/>
            <a:extLst>
              <a:ext uri="{FF2B5EF4-FFF2-40B4-BE49-F238E27FC236}">
                <a16:creationId xmlns:a16="http://schemas.microsoft.com/office/drawing/2014/main" id="{704B104E-536B-4C03-8E6D-D96CC606A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49" y="312821"/>
            <a:ext cx="1584425" cy="170960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845DFF10-DDE9-4260-B4BB-56590F00F611}"/>
              </a:ext>
            </a:extLst>
          </p:cNvPr>
          <p:cNvSpPr txBox="1"/>
          <p:nvPr/>
        </p:nvSpPr>
        <p:spPr>
          <a:xfrm>
            <a:off x="3549549" y="6345184"/>
            <a:ext cx="2786560" cy="492443"/>
          </a:xfrm>
          <a:prstGeom prst="rect">
            <a:avLst/>
          </a:prstGeom>
          <a:noFill/>
        </p:spPr>
        <p:txBody>
          <a:bodyPr wrap="square" rtlCol="0">
            <a:spAutoFit/>
          </a:bodyPr>
          <a:lstStyle/>
          <a:p>
            <a:pPr lvl="0" eaLnBrk="0" hangingPunct="0"/>
            <a:endParaRPr lang="es-MX" altLang="es-MX" sz="1400" b="1" dirty="0">
              <a:solidFill>
                <a:schemeClr val="bg1">
                  <a:lumMod val="50000"/>
                </a:schemeClr>
              </a:solidFill>
              <a:ea typeface="Calibri" panose="020F0502020204030204" pitchFamily="34" charset="0"/>
              <a:cs typeface="Arial" panose="020B0604020202020204" pitchFamily="34" charset="0"/>
            </a:endParaRPr>
          </a:p>
          <a:p>
            <a:endParaRPr lang="es-MX" dirty="0"/>
          </a:p>
        </p:txBody>
      </p:sp>
      <p:graphicFrame>
        <p:nvGraphicFramePr>
          <p:cNvPr id="12" name="Tabla 11">
            <a:extLst>
              <a:ext uri="{FF2B5EF4-FFF2-40B4-BE49-F238E27FC236}">
                <a16:creationId xmlns:a16="http://schemas.microsoft.com/office/drawing/2014/main" id="{AA667593-66E7-41FE-BC80-EC92D3D67871}"/>
              </a:ext>
            </a:extLst>
          </p:cNvPr>
          <p:cNvGraphicFramePr>
            <a:graphicFrameLocks noGrp="1"/>
          </p:cNvGraphicFramePr>
          <p:nvPr>
            <p:extLst>
              <p:ext uri="{D42A27DB-BD31-4B8C-83A1-F6EECF244321}">
                <p14:modId xmlns:p14="http://schemas.microsoft.com/office/powerpoint/2010/main" val="3161656901"/>
              </p:ext>
            </p:extLst>
          </p:nvPr>
        </p:nvGraphicFramePr>
        <p:xfrm>
          <a:off x="1124742" y="4587238"/>
          <a:ext cx="4572000" cy="1097280"/>
        </p:xfrm>
        <a:graphic>
          <a:graphicData uri="http://schemas.openxmlformats.org/drawingml/2006/table">
            <a:tbl>
              <a:tblPr firstRow="1" bandRow="1">
                <a:tableStyleId>{F5AB1C69-6EDB-4FF4-983F-18BD219EF322}</a:tableStyleId>
              </a:tblPr>
              <a:tblGrid>
                <a:gridCol w="4572000">
                  <a:extLst>
                    <a:ext uri="{9D8B030D-6E8A-4147-A177-3AD203B41FA5}">
                      <a16:colId xmlns:a16="http://schemas.microsoft.com/office/drawing/2014/main" val="2317037163"/>
                    </a:ext>
                  </a:extLst>
                </a:gridCol>
              </a:tblGrid>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600" b="1" i="0" u="none" strike="noStrike" cap="none" normalizeH="0" baseline="0" dirty="0">
                          <a:ln>
                            <a:noFill/>
                          </a:ln>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Autoriza</a:t>
                      </a:r>
                      <a:endParaRPr kumimoji="0" lang="es-MX" altLang="es-MX" sz="1600" b="0" i="0" u="none" strike="noStrike" cap="none" normalizeH="0" baseline="0" dirty="0">
                        <a:ln>
                          <a:noFill/>
                        </a:ln>
                        <a:solidFill>
                          <a:schemeClr val="bg1">
                            <a:lumMod val="50000"/>
                          </a:schemeClr>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600" b="1" i="0" u="none" strike="noStrike" cap="none" normalizeH="0" baseline="0" dirty="0">
                          <a:ln>
                            <a:noFill/>
                          </a:ln>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Lic. Porfirio Loeza Aguilar</a:t>
                      </a:r>
                    </a:p>
                    <a:p>
                      <a:pPr marL="0" marR="0" lvl="0" indent="0" algn="ctr" defTabSz="914400" rtl="0" eaLnBrk="0" fontAlgn="base" latinLnBrk="0" hangingPunct="0">
                        <a:lnSpc>
                          <a:spcPct val="100000"/>
                        </a:lnSpc>
                        <a:spcBef>
                          <a:spcPct val="0"/>
                        </a:spcBef>
                        <a:spcAft>
                          <a:spcPct val="0"/>
                        </a:spcAft>
                        <a:buClrTx/>
                        <a:buSzTx/>
                        <a:buFontTx/>
                        <a:buNone/>
                        <a:tabLst/>
                      </a:pPr>
                      <a:r>
                        <a:rPr lang="es-MX" altLang="es-MX" sz="16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Presidente Municipal</a:t>
                      </a:r>
                      <a:endParaRPr kumimoji="0" lang="es-MX" altLang="es-MX" sz="1600" b="1" i="0" u="none" strike="noStrike" cap="none" normalizeH="0" baseline="0" dirty="0">
                        <a:ln>
                          <a:noFill/>
                        </a:ln>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s-MX" sz="1800" dirty="0"/>
                    </a:p>
                  </a:txBody>
                  <a:tcPr/>
                </a:tc>
                <a:extLst>
                  <a:ext uri="{0D108BD9-81ED-4DB2-BD59-A6C34878D82A}">
                    <a16:rowId xmlns:a16="http://schemas.microsoft.com/office/drawing/2014/main" val="192212889"/>
                  </a:ext>
                </a:extLst>
              </a:tr>
            </a:tbl>
          </a:graphicData>
        </a:graphic>
      </p:graphicFrame>
      <p:graphicFrame>
        <p:nvGraphicFramePr>
          <p:cNvPr id="13" name="Tabla 12">
            <a:extLst>
              <a:ext uri="{FF2B5EF4-FFF2-40B4-BE49-F238E27FC236}">
                <a16:creationId xmlns:a16="http://schemas.microsoft.com/office/drawing/2014/main" id="{4167E491-F664-49E2-8E09-6AB92479ED9D}"/>
              </a:ext>
            </a:extLst>
          </p:cNvPr>
          <p:cNvGraphicFramePr>
            <a:graphicFrameLocks noGrp="1"/>
          </p:cNvGraphicFramePr>
          <p:nvPr>
            <p:extLst>
              <p:ext uri="{D42A27DB-BD31-4B8C-83A1-F6EECF244321}">
                <p14:modId xmlns:p14="http://schemas.microsoft.com/office/powerpoint/2010/main" val="3166209581"/>
              </p:ext>
            </p:extLst>
          </p:nvPr>
        </p:nvGraphicFramePr>
        <p:xfrm>
          <a:off x="521890" y="6172010"/>
          <a:ext cx="5907484" cy="1310640"/>
        </p:xfrm>
        <a:graphic>
          <a:graphicData uri="http://schemas.openxmlformats.org/drawingml/2006/table">
            <a:tbl>
              <a:tblPr firstRow="1" bandRow="1">
                <a:tableStyleId>{F5AB1C69-6EDB-4FF4-983F-18BD219EF322}</a:tableStyleId>
              </a:tblPr>
              <a:tblGrid>
                <a:gridCol w="2953742">
                  <a:extLst>
                    <a:ext uri="{9D8B030D-6E8A-4147-A177-3AD203B41FA5}">
                      <a16:colId xmlns:a16="http://schemas.microsoft.com/office/drawing/2014/main" val="499766952"/>
                    </a:ext>
                  </a:extLst>
                </a:gridCol>
                <a:gridCol w="2953742">
                  <a:extLst>
                    <a:ext uri="{9D8B030D-6E8A-4147-A177-3AD203B41FA5}">
                      <a16:colId xmlns:a16="http://schemas.microsoft.com/office/drawing/2014/main" val="2762300909"/>
                    </a:ext>
                  </a:extLst>
                </a:gridCol>
              </a:tblGrid>
              <a:tr h="370840">
                <a:tc>
                  <a:txBody>
                    <a:bodyPr/>
                    <a:lstStyle/>
                    <a:p>
                      <a:pPr lvl="0" algn="ctr" eaLnBrk="0" hangingPunct="0"/>
                      <a:r>
                        <a:rPr lang="es-MX" altLang="es-MX" sz="1600" dirty="0">
                          <a:solidFill>
                            <a:schemeClr val="bg1">
                              <a:lumMod val="50000"/>
                            </a:schemeClr>
                          </a:solidFill>
                          <a:latin typeface="Arial" panose="020B0604020202020204" pitchFamily="34" charset="0"/>
                          <a:cs typeface="Arial" panose="020B0604020202020204" pitchFamily="34" charset="0"/>
                        </a:rPr>
                        <a:t>Supervisó</a:t>
                      </a:r>
                    </a:p>
                    <a:p>
                      <a:pPr lvl="0" algn="ctr" eaLnBrk="0" hangingPunct="0"/>
                      <a:r>
                        <a:rPr lang="es-MX" altLang="es-MX" sz="16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C. Doroteo </a:t>
                      </a:r>
                      <a:r>
                        <a:rPr lang="es-MX" altLang="es-MX" sz="1600" b="1" dirty="0" err="1" smtClean="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Zerafín</a:t>
                      </a:r>
                      <a:r>
                        <a:rPr lang="es-MX" altLang="es-MX" sz="1600" b="1" dirty="0" smtClean="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s-MX" altLang="es-MX" sz="16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Mirón Ordoñez</a:t>
                      </a:r>
                      <a:endParaRPr lang="es-MX" altLang="es-MX" sz="1600" dirty="0">
                        <a:solidFill>
                          <a:schemeClr val="bg1">
                            <a:lumMod val="50000"/>
                          </a:schemeClr>
                        </a:solidFill>
                        <a:latin typeface="Arial" panose="020B0604020202020204" pitchFamily="34" charset="0"/>
                        <a:cs typeface="Arial" panose="020B0604020202020204" pitchFamily="34" charset="0"/>
                      </a:endParaRPr>
                    </a:p>
                    <a:p>
                      <a:pPr lvl="0" algn="ctr" eaLnBrk="0" hangingPunct="0"/>
                      <a:r>
                        <a:rPr lang="es-MX" altLang="es-MX" sz="16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Contralor Municipal</a:t>
                      </a:r>
                    </a:p>
                    <a:p>
                      <a:pPr algn="ctr"/>
                      <a:endParaRPr lang="es-MX" sz="1600" dirty="0">
                        <a:latin typeface="Arial" panose="020B0604020202020204" pitchFamily="34" charset="0"/>
                        <a:cs typeface="Arial" panose="020B0604020202020204" pitchFamily="34" charset="0"/>
                      </a:endParaRPr>
                    </a:p>
                  </a:txBody>
                  <a:tcPr/>
                </a:tc>
                <a:tc>
                  <a:txBody>
                    <a:bodyPr/>
                    <a:lstStyle/>
                    <a:p>
                      <a:pPr lvl="0" algn="ctr" eaLnBrk="0" hangingPunct="0"/>
                      <a:r>
                        <a:rPr lang="es-MX" altLang="es-MX" sz="1600" dirty="0">
                          <a:solidFill>
                            <a:schemeClr val="bg1">
                              <a:lumMod val="50000"/>
                            </a:schemeClr>
                          </a:solidFill>
                          <a:latin typeface="Arial" panose="020B0604020202020204" pitchFamily="34" charset="0"/>
                          <a:cs typeface="Arial" panose="020B0604020202020204" pitchFamily="34" charset="0"/>
                        </a:rPr>
                        <a:t>Recibe</a:t>
                      </a:r>
                    </a:p>
                    <a:p>
                      <a:pPr lvl="0" algn="ctr" eaLnBrk="0" hangingPunct="0"/>
                      <a:r>
                        <a:rPr lang="es-MX" altLang="es-MX" sz="16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C. Isaías Mora Romana                     </a:t>
                      </a:r>
                      <a:endParaRPr lang="es-MX" altLang="es-MX" sz="1600" dirty="0">
                        <a:solidFill>
                          <a:schemeClr val="bg1">
                            <a:lumMod val="50000"/>
                          </a:schemeClr>
                        </a:solidFill>
                        <a:latin typeface="Arial" panose="020B0604020202020204" pitchFamily="34" charset="0"/>
                        <a:cs typeface="Arial" panose="020B0604020202020204" pitchFamily="34" charset="0"/>
                      </a:endParaRPr>
                    </a:p>
                    <a:p>
                      <a:pPr lvl="0" algn="ctr" eaLnBrk="0" hangingPunct="0"/>
                      <a:r>
                        <a:rPr lang="es-MX" altLang="es-MX" sz="16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Director de Desarrollo Social</a:t>
                      </a:r>
                    </a:p>
                    <a:p>
                      <a:pPr algn="ctr"/>
                      <a:endParaRPr lang="es-MX"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3008713"/>
                  </a:ext>
                </a:extLst>
              </a:tr>
            </a:tbl>
          </a:graphicData>
        </a:graphic>
      </p:graphicFrame>
    </p:spTree>
    <p:extLst>
      <p:ext uri="{BB962C8B-B14F-4D97-AF65-F5344CB8AC3E}">
        <p14:creationId xmlns:p14="http://schemas.microsoft.com/office/powerpoint/2010/main" val="951313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90FAB1BF-9CBC-4E2D-B5A4-20975C9A0DD0}"/>
              </a:ext>
            </a:extLst>
          </p:cNvPr>
          <p:cNvGraphicFramePr>
            <a:graphicFrameLocks noGrp="1"/>
          </p:cNvGraphicFramePr>
          <p:nvPr>
            <p:extLst>
              <p:ext uri="{D42A27DB-BD31-4B8C-83A1-F6EECF244321}">
                <p14:modId xmlns:p14="http://schemas.microsoft.com/office/powerpoint/2010/main" val="4093760213"/>
              </p:ext>
            </p:extLst>
          </p:nvPr>
        </p:nvGraphicFramePr>
        <p:xfrm>
          <a:off x="474628" y="1930833"/>
          <a:ext cx="5820407" cy="3481572"/>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547795">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Subdirector de Desarrollo Social</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Recibe las constancias autorizadas, se coordina con el personal de esta área para que las Constancias se entreguen durante el desarrollo de las sedes de pago en las Comunidades</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Subdirector de Desarrollo Social</a:t>
                      </a: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Coordina para asignar la responsabilidad de atención en cada sede de las Juntas Auxiliares, para ello se elabora un cronograma de atención donde se hace mención al responsable de sede, esta información se transmite a la Dirección </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el cronograma de atención para las sedes de pago del Programa Prospera, para que durante la aplicación del programa realice recorrido de supervisión por todas las sedes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a:t>
                      </a:r>
                    </a:p>
                    <a:p>
                      <a:endParaRPr lang="es-MX" sz="1200" dirty="0">
                        <a:latin typeface="Arial" panose="020B0604020202020204" pitchFamily="34" charset="0"/>
                        <a:cs typeface="Arial" panose="020B0604020202020204" pitchFamily="34" charset="0"/>
                      </a:endParaRPr>
                    </a:p>
                  </a:txBody>
                  <a:tcPr marL="68580" marR="68580" marT="0" marB="0"/>
                </a:tc>
                <a:tc>
                  <a:txBody>
                    <a:bodyPr/>
                    <a:lstStyle/>
                    <a:p>
                      <a:r>
                        <a:rPr lang="es-MX" sz="1200" dirty="0">
                          <a:latin typeface="Arial" panose="020B0604020202020204" pitchFamily="34" charset="0"/>
                          <a:cs typeface="Arial" panose="020B0604020202020204" pitchFamily="34" charset="0"/>
                        </a:rPr>
                        <a:t>Finaliza este proceso al concluir  el calendario de  entrega de recursos económicos para los beneficiarios del Programa Pensión para Adultos Mayores</a:t>
                      </a:r>
                    </a:p>
                  </a:txBody>
                  <a:tcPr marL="68580" marR="68580" marT="0" marB="0"/>
                </a:tc>
                <a:extLst>
                  <a:ext uri="{0D108BD9-81ED-4DB2-BD59-A6C34878D82A}">
                    <a16:rowId xmlns:a16="http://schemas.microsoft.com/office/drawing/2014/main" val="4175772796"/>
                  </a:ext>
                </a:extLst>
              </a:tr>
            </a:tbl>
          </a:graphicData>
        </a:graphic>
      </p:graphicFrame>
      <p:sp>
        <p:nvSpPr>
          <p:cNvPr id="3" name="CuadroTexto 2">
            <a:extLst>
              <a:ext uri="{FF2B5EF4-FFF2-40B4-BE49-F238E27FC236}">
                <a16:creationId xmlns:a16="http://schemas.microsoft.com/office/drawing/2014/main" id="{281B3E0B-B620-4E2B-A230-697938862B06}"/>
              </a:ext>
            </a:extLst>
          </p:cNvPr>
          <p:cNvSpPr txBox="1"/>
          <p:nvPr/>
        </p:nvSpPr>
        <p:spPr>
          <a:xfrm>
            <a:off x="474628" y="1353103"/>
            <a:ext cx="5820407" cy="461665"/>
          </a:xfrm>
          <a:prstGeom prst="rect">
            <a:avLst/>
          </a:prstGeom>
          <a:noFill/>
        </p:spPr>
        <p:txBody>
          <a:bodyPr wrap="square" rtlCol="0">
            <a:spAutoFit/>
          </a:bodyPr>
          <a:lstStyle/>
          <a:p>
            <a:pPr algn="l"/>
            <a:r>
              <a:rPr lang="es-MX" b="1" dirty="0"/>
              <a:t>Nombre del Procedimiento:  Aplicar el Programa de Beneficio Social Pensión de Adultos Mayores 65 y más.</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8E0D5285-3F18-4A44-8BBF-CE529AD8D0C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5" name="Picture 2077" descr="Resultado de imagen para ayuntamiento de tlatlauquitepec">
            <a:hlinkClick r:id="rId2"/>
            <a:extLst>
              <a:ext uri="{FF2B5EF4-FFF2-40B4-BE49-F238E27FC236}">
                <a16:creationId xmlns:a16="http://schemas.microsoft.com/office/drawing/2014/main" id="{2BD8A3D2-3535-447B-B687-BAA9A29D3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a:extLst>
              <a:ext uri="{FF2B5EF4-FFF2-40B4-BE49-F238E27FC236}">
                <a16:creationId xmlns:a16="http://schemas.microsoft.com/office/drawing/2014/main" id="{7221525C-3EBB-4027-AB15-6C20055BB26D}"/>
              </a:ext>
            </a:extLst>
          </p:cNvPr>
          <p:cNvGraphicFramePr>
            <a:graphicFrameLocks noGrp="1"/>
          </p:cNvGraphicFramePr>
          <p:nvPr>
            <p:extLst>
              <p:ext uri="{D42A27DB-BD31-4B8C-83A1-F6EECF244321}">
                <p14:modId xmlns:p14="http://schemas.microsoft.com/office/powerpoint/2010/main" val="1834823575"/>
              </p:ext>
            </p:extLst>
          </p:nvPr>
        </p:nvGraphicFramePr>
        <p:xfrm>
          <a:off x="5229200" y="8912203"/>
          <a:ext cx="1263675" cy="370840"/>
        </p:xfrm>
        <a:graphic>
          <a:graphicData uri="http://schemas.openxmlformats.org/drawingml/2006/table">
            <a:tbl>
              <a:tblPr firstRow="1" bandRow="1">
                <a:tableStyleId>{F5AB1C69-6EDB-4FF4-983F-18BD219EF322}</a:tableStyleId>
              </a:tblPr>
              <a:tblGrid>
                <a:gridCol w="1263675">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19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581489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2646345907"/>
              </p:ext>
            </p:extLst>
          </p:nvPr>
        </p:nvGraphicFramePr>
        <p:xfrm>
          <a:off x="548677" y="767832"/>
          <a:ext cx="5904656" cy="457200"/>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6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Aplicar el Programa de Beneficio Social Pensión de Adultos Mayores 65 y más.</a:t>
                      </a:r>
                      <a:endParaRPr lang="es-ES" sz="1200" dirty="0">
                        <a:solidFill>
                          <a:srgbClr val="000000"/>
                        </a:solidFill>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2899979797"/>
              </p:ext>
            </p:extLst>
          </p:nvPr>
        </p:nvGraphicFramePr>
        <p:xfrm>
          <a:off x="555434" y="1235579"/>
          <a:ext cx="5904650" cy="762000"/>
        </p:xfrm>
        <a:graphic>
          <a:graphicData uri="http://schemas.openxmlformats.org/drawingml/2006/table">
            <a:tbl>
              <a:tblPr firstRow="1" bandRow="1">
                <a:tableStyleId>{F5AB1C69-6EDB-4FF4-983F-18BD219EF322}</a:tableStyleId>
              </a:tblPr>
              <a:tblGrid>
                <a:gridCol w="1169236">
                  <a:extLst>
                    <a:ext uri="{9D8B030D-6E8A-4147-A177-3AD203B41FA5}">
                      <a16:colId xmlns:a16="http://schemas.microsoft.com/office/drawing/2014/main" val="3531676926"/>
                    </a:ext>
                  </a:extLst>
                </a:gridCol>
                <a:gridCol w="1227697">
                  <a:extLst>
                    <a:ext uri="{9D8B030D-6E8A-4147-A177-3AD203B41FA5}">
                      <a16:colId xmlns:a16="http://schemas.microsoft.com/office/drawing/2014/main" val="4179167614"/>
                    </a:ext>
                  </a:extLst>
                </a:gridCol>
                <a:gridCol w="1169239">
                  <a:extLst>
                    <a:ext uri="{9D8B030D-6E8A-4147-A177-3AD203B41FA5}">
                      <a16:colId xmlns:a16="http://schemas.microsoft.com/office/drawing/2014/main" val="245987141"/>
                    </a:ext>
                  </a:extLst>
                </a:gridCol>
                <a:gridCol w="1169239">
                  <a:extLst>
                    <a:ext uri="{9D8B030D-6E8A-4147-A177-3AD203B41FA5}">
                      <a16:colId xmlns:a16="http://schemas.microsoft.com/office/drawing/2014/main" val="2162802058"/>
                    </a:ext>
                  </a:extLst>
                </a:gridCol>
                <a:gridCol w="1169239">
                  <a:extLst>
                    <a:ext uri="{9D8B030D-6E8A-4147-A177-3AD203B41FA5}">
                      <a16:colId xmlns:a16="http://schemas.microsoft.com/office/drawing/2014/main" val="2027783762"/>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Director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Subdirector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Encuestadores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Auxiliar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Arial" panose="020B0604020202020204" pitchFamily="34" charset="0"/>
                          <a:cs typeface="Arial" panose="020B0604020202020204" pitchFamily="34" charset="0"/>
                        </a:rPr>
                        <a:t>Secretaría General del Ayuntamiento</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2991316139"/>
              </p:ext>
            </p:extLst>
          </p:nvPr>
        </p:nvGraphicFramePr>
        <p:xfrm>
          <a:off x="547802" y="1854595"/>
          <a:ext cx="5904652" cy="6954299"/>
        </p:xfrm>
        <a:graphic>
          <a:graphicData uri="http://schemas.openxmlformats.org/drawingml/2006/table">
            <a:tbl>
              <a:tblPr firstRow="1" bandRow="1">
                <a:tableStyleId>{F5AB1C69-6EDB-4FF4-983F-18BD219EF322}</a:tableStyleId>
              </a:tblPr>
              <a:tblGrid>
                <a:gridCol w="1173079">
                  <a:extLst>
                    <a:ext uri="{9D8B030D-6E8A-4147-A177-3AD203B41FA5}">
                      <a16:colId xmlns:a16="http://schemas.microsoft.com/office/drawing/2014/main" val="3531676926"/>
                    </a:ext>
                  </a:extLst>
                </a:gridCol>
                <a:gridCol w="1214835">
                  <a:extLst>
                    <a:ext uri="{9D8B030D-6E8A-4147-A177-3AD203B41FA5}">
                      <a16:colId xmlns:a16="http://schemas.microsoft.com/office/drawing/2014/main" val="4179167614"/>
                    </a:ext>
                  </a:extLst>
                </a:gridCol>
                <a:gridCol w="1172246">
                  <a:extLst>
                    <a:ext uri="{9D8B030D-6E8A-4147-A177-3AD203B41FA5}">
                      <a16:colId xmlns:a16="http://schemas.microsoft.com/office/drawing/2014/main" val="2350135489"/>
                    </a:ext>
                  </a:extLst>
                </a:gridCol>
                <a:gridCol w="1172246">
                  <a:extLst>
                    <a:ext uri="{9D8B030D-6E8A-4147-A177-3AD203B41FA5}">
                      <a16:colId xmlns:a16="http://schemas.microsoft.com/office/drawing/2014/main" val="245987141"/>
                    </a:ext>
                  </a:extLst>
                </a:gridCol>
                <a:gridCol w="1172246">
                  <a:extLst>
                    <a:ext uri="{9D8B030D-6E8A-4147-A177-3AD203B41FA5}">
                      <a16:colId xmlns:a16="http://schemas.microsoft.com/office/drawing/2014/main" val="4063750529"/>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767812" y="1928325"/>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Inicio</a:t>
            </a:r>
          </a:p>
        </p:txBody>
      </p:sp>
      <p:sp>
        <p:nvSpPr>
          <p:cNvPr id="17" name="Diagrama de flujo: proceso 16">
            <a:extLst>
              <a:ext uri="{FF2B5EF4-FFF2-40B4-BE49-F238E27FC236}">
                <a16:creationId xmlns:a16="http://schemas.microsoft.com/office/drawing/2014/main" id="{05704A2C-27C6-4347-9953-705FC5DF9B35}"/>
              </a:ext>
            </a:extLst>
          </p:cNvPr>
          <p:cNvSpPr/>
          <p:nvPr/>
        </p:nvSpPr>
        <p:spPr bwMode="auto">
          <a:xfrm>
            <a:off x="2986114" y="3552097"/>
            <a:ext cx="1061684" cy="207886"/>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latin typeface="Arial" panose="020B0604020202020204" pitchFamily="34" charset="0"/>
                <a:cs typeface="Arial" panose="020B0604020202020204" pitchFamily="34" charset="0"/>
              </a:rPr>
              <a:t>Informa  </a:t>
            </a:r>
          </a:p>
          <a:p>
            <a:endParaRPr lang="es-MX" sz="800" dirty="0">
              <a:latin typeface="Arial" panose="020B0604020202020204" pitchFamily="34" charset="0"/>
              <a:cs typeface="Arial" panose="020B0604020202020204" pitchFamily="34" charset="0"/>
            </a:endParaRP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225012" y="2230077"/>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1466579" y="2351780"/>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2693302" y="1878968"/>
            <a:ext cx="242374" cy="215444"/>
          </a:xfrm>
          <a:prstGeom prst="rect">
            <a:avLst/>
          </a:prstGeom>
          <a:noFill/>
        </p:spPr>
        <p:txBody>
          <a:bodyPr wrap="none" rtlCol="0">
            <a:spAutoFit/>
          </a:bodyPr>
          <a:lstStyle/>
          <a:p>
            <a:r>
              <a:rPr lang="es-MX" sz="800" dirty="0"/>
              <a:t>2</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3826928" y="3352636"/>
            <a:ext cx="242374" cy="215444"/>
          </a:xfrm>
          <a:prstGeom prst="rect">
            <a:avLst/>
          </a:prstGeom>
          <a:noFill/>
        </p:spPr>
        <p:txBody>
          <a:bodyPr wrap="none" rtlCol="0">
            <a:spAutoFit/>
          </a:bodyPr>
          <a:lstStyle/>
          <a:p>
            <a:r>
              <a:rPr lang="es-MX" sz="800" dirty="0"/>
              <a:t>4</a:t>
            </a:r>
          </a:p>
        </p:txBody>
      </p:sp>
      <p:sp>
        <p:nvSpPr>
          <p:cNvPr id="60" name="CuadroTexto 59">
            <a:extLst>
              <a:ext uri="{FF2B5EF4-FFF2-40B4-BE49-F238E27FC236}">
                <a16:creationId xmlns:a16="http://schemas.microsoft.com/office/drawing/2014/main" id="{7350A997-A2DC-4DFC-B900-259A09EB1752}"/>
              </a:ext>
            </a:extLst>
          </p:cNvPr>
          <p:cNvSpPr txBox="1"/>
          <p:nvPr/>
        </p:nvSpPr>
        <p:spPr>
          <a:xfrm>
            <a:off x="2670439" y="3520682"/>
            <a:ext cx="269626" cy="215444"/>
          </a:xfrm>
          <a:prstGeom prst="rect">
            <a:avLst/>
          </a:prstGeom>
          <a:noFill/>
        </p:spPr>
        <p:txBody>
          <a:bodyPr wrap="square" rtlCol="0">
            <a:spAutoFit/>
          </a:bodyPr>
          <a:lstStyle/>
          <a:p>
            <a:r>
              <a:rPr lang="es-MX" sz="800" dirty="0"/>
              <a:t>6</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4972546" y="3768075"/>
            <a:ext cx="242374" cy="215444"/>
          </a:xfrm>
          <a:prstGeom prst="rect">
            <a:avLst/>
          </a:prstGeom>
          <a:noFill/>
        </p:spPr>
        <p:txBody>
          <a:bodyPr wrap="none" rtlCol="0">
            <a:spAutoFit/>
          </a:bodyPr>
          <a:lstStyle/>
          <a:p>
            <a:r>
              <a:rPr lang="es-MX" sz="800" dirty="0"/>
              <a:t>5</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2126570155"/>
              </p:ext>
            </p:extLst>
          </p:nvPr>
        </p:nvGraphicFramePr>
        <p:xfrm>
          <a:off x="5223020" y="8912203"/>
          <a:ext cx="1269856" cy="370840"/>
        </p:xfrm>
        <a:graphic>
          <a:graphicData uri="http://schemas.openxmlformats.org/drawingml/2006/table">
            <a:tbl>
              <a:tblPr firstRow="1" bandRow="1">
                <a:tableStyleId>{F5AB1C69-6EDB-4FF4-983F-18BD219EF322}</a:tableStyleId>
              </a:tblPr>
              <a:tblGrid>
                <a:gridCol w="1269856">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20 de 56</a:t>
                      </a:r>
                    </a:p>
                  </a:txBody>
                  <a:tcPr/>
                </a:tc>
                <a:extLst>
                  <a:ext uri="{0D108BD9-81ED-4DB2-BD59-A6C34878D82A}">
                    <a16:rowId xmlns:a16="http://schemas.microsoft.com/office/drawing/2014/main" val="2061326865"/>
                  </a:ext>
                </a:extLst>
              </a:tr>
            </a:tbl>
          </a:graphicData>
        </a:graphic>
      </p:graphicFrame>
      <p:sp>
        <p:nvSpPr>
          <p:cNvPr id="2" name="Diagrama de flujo: proceso 1">
            <a:extLst>
              <a:ext uri="{FF2B5EF4-FFF2-40B4-BE49-F238E27FC236}">
                <a16:creationId xmlns:a16="http://schemas.microsoft.com/office/drawing/2014/main" id="{CEEBDCB2-E796-4E91-974F-8E3E8F961A7D}"/>
              </a:ext>
            </a:extLst>
          </p:cNvPr>
          <p:cNvSpPr/>
          <p:nvPr/>
        </p:nvSpPr>
        <p:spPr bwMode="auto">
          <a:xfrm>
            <a:off x="594064" y="2559074"/>
            <a:ext cx="1088148" cy="1069330"/>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latin typeface="Arial" panose="020B0604020202020204" pitchFamily="34" charset="0"/>
                <a:cs typeface="Arial" panose="020B0604020202020204" pitchFamily="34" charset="0"/>
              </a:rPr>
              <a:t>Remite a la Jefatura de Programas Sociales la calendarización de entrega de recursos económicos . </a:t>
            </a:r>
            <a:endParaRPr kumimoji="0" lang="es-MX"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5" name="Diagrama de flujo: proceso 34">
            <a:extLst>
              <a:ext uri="{FF2B5EF4-FFF2-40B4-BE49-F238E27FC236}">
                <a16:creationId xmlns:a16="http://schemas.microsoft.com/office/drawing/2014/main" id="{5FE5481E-18F9-4AD8-AF10-F08FA6B15E25}"/>
              </a:ext>
            </a:extLst>
          </p:cNvPr>
          <p:cNvSpPr/>
          <p:nvPr/>
        </p:nvSpPr>
        <p:spPr bwMode="auto">
          <a:xfrm>
            <a:off x="1815349" y="2066155"/>
            <a:ext cx="1088146" cy="560987"/>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es-MX" sz="800" dirty="0">
                <a:solidFill>
                  <a:schemeClr val="tx1"/>
                </a:solidFill>
                <a:latin typeface="Arial" panose="020B0604020202020204" pitchFamily="34" charset="0"/>
                <a:cs typeface="Arial" panose="020B0604020202020204" pitchFamily="34" charset="0"/>
              </a:rPr>
              <a:t>Coordina tiempos de recorrido por las comunidades </a:t>
            </a:r>
            <a:endParaRPr lang="es-MX" sz="800" dirty="0">
              <a:solidFill>
                <a:schemeClr val="tx1"/>
              </a:solidFill>
            </a:endParaRPr>
          </a:p>
        </p:txBody>
      </p:sp>
      <p:sp>
        <p:nvSpPr>
          <p:cNvPr id="86" name="CuadroTexto 85">
            <a:extLst>
              <a:ext uri="{FF2B5EF4-FFF2-40B4-BE49-F238E27FC236}">
                <a16:creationId xmlns:a16="http://schemas.microsoft.com/office/drawing/2014/main" id="{0EC0F741-C240-444E-AE2C-6CAA6AD22C1E}"/>
              </a:ext>
            </a:extLst>
          </p:cNvPr>
          <p:cNvSpPr txBox="1"/>
          <p:nvPr/>
        </p:nvSpPr>
        <p:spPr>
          <a:xfrm rot="10800000" flipV="1">
            <a:off x="3794940" y="2541778"/>
            <a:ext cx="319134" cy="215444"/>
          </a:xfrm>
          <a:prstGeom prst="rect">
            <a:avLst/>
          </a:prstGeom>
          <a:noFill/>
        </p:spPr>
        <p:txBody>
          <a:bodyPr wrap="square" rtlCol="0">
            <a:spAutoFit/>
          </a:bodyPr>
          <a:lstStyle/>
          <a:p>
            <a:r>
              <a:rPr lang="es-MX" sz="800" dirty="0"/>
              <a:t>3</a:t>
            </a:r>
          </a:p>
        </p:txBody>
      </p:sp>
      <p:cxnSp>
        <p:nvCxnSpPr>
          <p:cNvPr id="47" name="Conector recto de flecha 46">
            <a:extLst>
              <a:ext uri="{FF2B5EF4-FFF2-40B4-BE49-F238E27FC236}">
                <a16:creationId xmlns:a16="http://schemas.microsoft.com/office/drawing/2014/main" id="{DC97ACF8-C319-45FF-9613-AA34D69860BE}"/>
              </a:ext>
            </a:extLst>
          </p:cNvPr>
          <p:cNvCxnSpPr>
            <a:cxnSpLocks/>
          </p:cNvCxnSpPr>
          <p:nvPr/>
        </p:nvCxnSpPr>
        <p:spPr bwMode="auto">
          <a:xfrm>
            <a:off x="3538272" y="3286118"/>
            <a:ext cx="0" cy="26597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8" name="Diagrama de flujo: terminador 67">
            <a:extLst>
              <a:ext uri="{FF2B5EF4-FFF2-40B4-BE49-F238E27FC236}">
                <a16:creationId xmlns:a16="http://schemas.microsoft.com/office/drawing/2014/main" id="{F5203C7B-FE12-469E-BE7A-F6E45079C4F2}"/>
              </a:ext>
            </a:extLst>
          </p:cNvPr>
          <p:cNvSpPr/>
          <p:nvPr/>
        </p:nvSpPr>
        <p:spPr bwMode="auto">
          <a:xfrm>
            <a:off x="828998" y="8486714"/>
            <a:ext cx="524805"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Fin</a:t>
            </a:r>
          </a:p>
        </p:txBody>
      </p:sp>
      <p:sp>
        <p:nvSpPr>
          <p:cNvPr id="96" name="Diagrama de flujo: proceso 95">
            <a:extLst>
              <a:ext uri="{FF2B5EF4-FFF2-40B4-BE49-F238E27FC236}">
                <a16:creationId xmlns:a16="http://schemas.microsoft.com/office/drawing/2014/main" id="{E7034609-800C-413F-AF56-79356F3CB5BD}"/>
              </a:ext>
            </a:extLst>
          </p:cNvPr>
          <p:cNvSpPr/>
          <p:nvPr/>
        </p:nvSpPr>
        <p:spPr bwMode="auto">
          <a:xfrm>
            <a:off x="4161335" y="3965343"/>
            <a:ext cx="1061684" cy="265978"/>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Agenda</a:t>
            </a:r>
            <a:endParaRPr kumimoji="0" lang="es-MX" sz="800" b="0" i="0" u="none" strike="noStrike" cap="none" normalizeH="0" baseline="0" dirty="0">
              <a:ln>
                <a:noFill/>
              </a:ln>
              <a:solidFill>
                <a:schemeClr val="tx1"/>
              </a:solidFill>
              <a:effectLst/>
              <a:latin typeface="Arial" charset="0"/>
            </a:endParaRPr>
          </a:p>
        </p:txBody>
      </p:sp>
      <p:sp>
        <p:nvSpPr>
          <p:cNvPr id="110" name="Diagrama de flujo: documento 109">
            <a:extLst>
              <a:ext uri="{FF2B5EF4-FFF2-40B4-BE49-F238E27FC236}">
                <a16:creationId xmlns:a16="http://schemas.microsoft.com/office/drawing/2014/main" id="{68C665E5-DB5A-4D64-816E-E8C8CA457C7C}"/>
              </a:ext>
            </a:extLst>
          </p:cNvPr>
          <p:cNvSpPr/>
          <p:nvPr/>
        </p:nvSpPr>
        <p:spPr bwMode="auto">
          <a:xfrm>
            <a:off x="2974614" y="2721329"/>
            <a:ext cx="1088143" cy="620125"/>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panose="020B0604020202020204" pitchFamily="34" charset="0"/>
                <a:cs typeface="Arial" panose="020B0604020202020204" pitchFamily="34" charset="0"/>
              </a:rPr>
              <a:t>Elaboran los oficios para los Presidentes Auxiliares. </a:t>
            </a:r>
            <a:endParaRPr lang="es-MX" sz="800" dirty="0">
              <a:solidFill>
                <a:schemeClr val="tx1"/>
              </a:solidFill>
              <a:latin typeface="Arial" charset="0"/>
            </a:endParaRPr>
          </a:p>
        </p:txBody>
      </p:sp>
      <p:sp>
        <p:nvSpPr>
          <p:cNvPr id="6" name="Diagrama de flujo: documento 5">
            <a:extLst>
              <a:ext uri="{FF2B5EF4-FFF2-40B4-BE49-F238E27FC236}">
                <a16:creationId xmlns:a16="http://schemas.microsoft.com/office/drawing/2014/main" id="{B5DEEFA2-00EF-4E34-BD09-66ED4A2179B9}"/>
              </a:ext>
            </a:extLst>
          </p:cNvPr>
          <p:cNvSpPr/>
          <p:nvPr/>
        </p:nvSpPr>
        <p:spPr bwMode="auto">
          <a:xfrm>
            <a:off x="1695365" y="3724031"/>
            <a:ext cx="1199717" cy="762000"/>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Recaba las solicitudes de los Adultos Mayores  para la expedición de Constancia</a:t>
            </a:r>
            <a:endParaRPr kumimoji="0" lang="es-MX" sz="800" b="0" i="0" u="none" strike="noStrike" cap="none" normalizeH="0" baseline="0" dirty="0">
              <a:ln>
                <a:noFill/>
              </a:ln>
              <a:solidFill>
                <a:schemeClr val="tx1"/>
              </a:solidFill>
              <a:effectLst/>
              <a:latin typeface="Arial" charset="0"/>
            </a:endParaRPr>
          </a:p>
        </p:txBody>
      </p:sp>
      <p:sp>
        <p:nvSpPr>
          <p:cNvPr id="7" name="Rectángulo 6">
            <a:extLst>
              <a:ext uri="{FF2B5EF4-FFF2-40B4-BE49-F238E27FC236}">
                <a16:creationId xmlns:a16="http://schemas.microsoft.com/office/drawing/2014/main" id="{6AE1CD47-06AD-46D6-AAA0-F8F86321F279}"/>
              </a:ext>
            </a:extLst>
          </p:cNvPr>
          <p:cNvSpPr/>
          <p:nvPr/>
        </p:nvSpPr>
        <p:spPr bwMode="auto">
          <a:xfrm>
            <a:off x="2986113" y="4569844"/>
            <a:ext cx="1061685" cy="301752"/>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Elaboran las Constancias </a:t>
            </a:r>
            <a:endParaRPr kumimoji="0" lang="es-MX" sz="800" b="0" i="0" u="none" strike="noStrike" cap="none" normalizeH="0" baseline="0" dirty="0">
              <a:ln>
                <a:noFill/>
              </a:ln>
              <a:solidFill>
                <a:schemeClr val="tx1"/>
              </a:solidFill>
              <a:effectLst/>
              <a:latin typeface="Arial" charset="0"/>
            </a:endParaRPr>
          </a:p>
        </p:txBody>
      </p:sp>
      <p:sp>
        <p:nvSpPr>
          <p:cNvPr id="8" name="CuadroTexto 7">
            <a:extLst>
              <a:ext uri="{FF2B5EF4-FFF2-40B4-BE49-F238E27FC236}">
                <a16:creationId xmlns:a16="http://schemas.microsoft.com/office/drawing/2014/main" id="{FB9E2976-3C79-44CE-B392-0CEB08E31EB0}"/>
              </a:ext>
            </a:extLst>
          </p:cNvPr>
          <p:cNvSpPr txBox="1"/>
          <p:nvPr/>
        </p:nvSpPr>
        <p:spPr>
          <a:xfrm>
            <a:off x="3809239" y="4354400"/>
            <a:ext cx="242374" cy="215444"/>
          </a:xfrm>
          <a:prstGeom prst="rect">
            <a:avLst/>
          </a:prstGeom>
          <a:noFill/>
        </p:spPr>
        <p:txBody>
          <a:bodyPr wrap="none" rtlCol="0">
            <a:spAutoFit/>
          </a:bodyPr>
          <a:lstStyle/>
          <a:p>
            <a:r>
              <a:rPr lang="es-MX" sz="800" dirty="0"/>
              <a:t>7</a:t>
            </a:r>
          </a:p>
        </p:txBody>
      </p:sp>
      <p:sp>
        <p:nvSpPr>
          <p:cNvPr id="16" name="Diagrama de flujo: documento 15">
            <a:extLst>
              <a:ext uri="{FF2B5EF4-FFF2-40B4-BE49-F238E27FC236}">
                <a16:creationId xmlns:a16="http://schemas.microsoft.com/office/drawing/2014/main" id="{F22F4F1C-9DBE-439B-94AD-91398770AA66}"/>
              </a:ext>
            </a:extLst>
          </p:cNvPr>
          <p:cNvSpPr/>
          <p:nvPr/>
        </p:nvSpPr>
        <p:spPr bwMode="auto">
          <a:xfrm>
            <a:off x="1703778" y="4892933"/>
            <a:ext cx="1199717" cy="93610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a:solidFill>
                  <a:schemeClr val="tx1"/>
                </a:solidFill>
                <a:latin typeface="Arial" charset="0"/>
              </a:rPr>
              <a:t>Las Constancias  elaboradas las vincula con la Auxiliar Administrativa de Dirección para su revisión y autorizació</a:t>
            </a:r>
            <a:endParaRPr kumimoji="0" lang="es-MX" sz="800" b="0" i="0" u="none" strike="noStrike" cap="none" normalizeH="0" baseline="0">
              <a:ln>
                <a:noFill/>
              </a:ln>
              <a:solidFill>
                <a:schemeClr val="tx1"/>
              </a:solidFill>
              <a:effectLst/>
              <a:latin typeface="Arial" charset="0"/>
            </a:endParaRPr>
          </a:p>
        </p:txBody>
      </p:sp>
      <p:sp>
        <p:nvSpPr>
          <p:cNvPr id="38" name="Diagrama de flujo: proceso 37">
            <a:extLst>
              <a:ext uri="{FF2B5EF4-FFF2-40B4-BE49-F238E27FC236}">
                <a16:creationId xmlns:a16="http://schemas.microsoft.com/office/drawing/2014/main" id="{73FE7548-47DE-48F9-B8DD-A062F9519E34}"/>
              </a:ext>
            </a:extLst>
          </p:cNvPr>
          <p:cNvSpPr/>
          <p:nvPr/>
        </p:nvSpPr>
        <p:spPr bwMode="auto">
          <a:xfrm>
            <a:off x="607296" y="5845848"/>
            <a:ext cx="1061684" cy="265978"/>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Revisa y autoriza </a:t>
            </a:r>
            <a:endParaRPr kumimoji="0" lang="es-MX" sz="800" b="0" i="0" u="none" strike="noStrike" cap="none" normalizeH="0" baseline="0" dirty="0">
              <a:ln>
                <a:noFill/>
              </a:ln>
              <a:solidFill>
                <a:schemeClr val="tx1"/>
              </a:solidFill>
              <a:effectLst/>
              <a:latin typeface="Arial" charset="0"/>
            </a:endParaRPr>
          </a:p>
        </p:txBody>
      </p:sp>
      <p:sp>
        <p:nvSpPr>
          <p:cNvPr id="39" name="Diagrama de flujo: proceso 38">
            <a:extLst>
              <a:ext uri="{FF2B5EF4-FFF2-40B4-BE49-F238E27FC236}">
                <a16:creationId xmlns:a16="http://schemas.microsoft.com/office/drawing/2014/main" id="{BA4DE4E3-0F7E-46E4-9194-66F5E87152DA}"/>
              </a:ext>
            </a:extLst>
          </p:cNvPr>
          <p:cNvSpPr/>
          <p:nvPr/>
        </p:nvSpPr>
        <p:spPr bwMode="auto">
          <a:xfrm>
            <a:off x="5406521" y="5862580"/>
            <a:ext cx="1061684" cy="265978"/>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Firma y sella</a:t>
            </a:r>
            <a:endParaRPr kumimoji="0" lang="es-MX" sz="800" b="0" i="0" u="none" strike="noStrike" cap="none" normalizeH="0" baseline="0" dirty="0">
              <a:ln>
                <a:noFill/>
              </a:ln>
              <a:solidFill>
                <a:schemeClr val="tx1"/>
              </a:solidFill>
              <a:effectLst/>
              <a:latin typeface="Arial" charset="0"/>
            </a:endParaRPr>
          </a:p>
        </p:txBody>
      </p:sp>
      <p:sp>
        <p:nvSpPr>
          <p:cNvPr id="40" name="Diagrama de flujo: proceso 39">
            <a:extLst>
              <a:ext uri="{FF2B5EF4-FFF2-40B4-BE49-F238E27FC236}">
                <a16:creationId xmlns:a16="http://schemas.microsoft.com/office/drawing/2014/main" id="{20066A12-F04C-497B-BEE1-889746AA3322}"/>
              </a:ext>
            </a:extLst>
          </p:cNvPr>
          <p:cNvSpPr/>
          <p:nvPr/>
        </p:nvSpPr>
        <p:spPr bwMode="auto">
          <a:xfrm>
            <a:off x="547802" y="7475424"/>
            <a:ext cx="1061684" cy="861029"/>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Concluir  el calendario de  entrega de recursos económicos para los beneficiarios</a:t>
            </a:r>
            <a:endParaRPr kumimoji="0" lang="es-MX" sz="800" b="0" i="0" u="none" strike="noStrike" cap="none" normalizeH="0" baseline="0" dirty="0">
              <a:ln>
                <a:noFill/>
              </a:ln>
              <a:solidFill>
                <a:schemeClr val="tx1"/>
              </a:solidFill>
              <a:effectLst/>
              <a:latin typeface="Arial" charset="0"/>
            </a:endParaRPr>
          </a:p>
        </p:txBody>
      </p:sp>
      <p:sp>
        <p:nvSpPr>
          <p:cNvPr id="41" name="Diagrama de flujo: proceso 40">
            <a:extLst>
              <a:ext uri="{FF2B5EF4-FFF2-40B4-BE49-F238E27FC236}">
                <a16:creationId xmlns:a16="http://schemas.microsoft.com/office/drawing/2014/main" id="{93E72748-2682-4274-87CF-7E2346C59AAD}"/>
              </a:ext>
            </a:extLst>
          </p:cNvPr>
          <p:cNvSpPr/>
          <p:nvPr/>
        </p:nvSpPr>
        <p:spPr bwMode="auto">
          <a:xfrm>
            <a:off x="560559" y="6922886"/>
            <a:ext cx="1061684" cy="324570"/>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Recibe Cronograma</a:t>
            </a:r>
            <a:endParaRPr kumimoji="0" lang="es-MX" sz="800" b="0" i="0" u="none" strike="noStrike" cap="none" normalizeH="0" baseline="0" dirty="0">
              <a:ln>
                <a:noFill/>
              </a:ln>
              <a:solidFill>
                <a:schemeClr val="tx1"/>
              </a:solidFill>
              <a:effectLst/>
              <a:latin typeface="Arial" charset="0"/>
            </a:endParaRPr>
          </a:p>
        </p:txBody>
      </p:sp>
      <p:sp>
        <p:nvSpPr>
          <p:cNvPr id="42" name="Diagrama de flujo: proceso 41">
            <a:extLst>
              <a:ext uri="{FF2B5EF4-FFF2-40B4-BE49-F238E27FC236}">
                <a16:creationId xmlns:a16="http://schemas.microsoft.com/office/drawing/2014/main" id="{B7BB5F28-F9BF-4C9B-84AD-2B3A7D8123C3}"/>
              </a:ext>
            </a:extLst>
          </p:cNvPr>
          <p:cNvSpPr/>
          <p:nvPr/>
        </p:nvSpPr>
        <p:spPr bwMode="auto">
          <a:xfrm>
            <a:off x="1772794" y="6841074"/>
            <a:ext cx="1061684" cy="465371"/>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Coordina para asignar responsabilidad. </a:t>
            </a:r>
            <a:endParaRPr kumimoji="0" lang="es-MX" sz="800" b="0" i="0" u="none" strike="noStrike" cap="none" normalizeH="0" baseline="0" dirty="0">
              <a:ln>
                <a:noFill/>
              </a:ln>
              <a:solidFill>
                <a:schemeClr val="tx1"/>
              </a:solidFill>
              <a:effectLst/>
              <a:latin typeface="Arial" charset="0"/>
            </a:endParaRPr>
          </a:p>
        </p:txBody>
      </p:sp>
      <p:sp>
        <p:nvSpPr>
          <p:cNvPr id="43" name="Diagrama de flujo: proceso 42">
            <a:extLst>
              <a:ext uri="{FF2B5EF4-FFF2-40B4-BE49-F238E27FC236}">
                <a16:creationId xmlns:a16="http://schemas.microsoft.com/office/drawing/2014/main" id="{1CBF4F2E-8AE7-4093-8E30-8590C4D7410C}"/>
              </a:ext>
            </a:extLst>
          </p:cNvPr>
          <p:cNvSpPr/>
          <p:nvPr/>
        </p:nvSpPr>
        <p:spPr bwMode="auto">
          <a:xfrm>
            <a:off x="1777059" y="6182091"/>
            <a:ext cx="1061684" cy="465371"/>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Recibe constancias autorizadas. </a:t>
            </a:r>
            <a:endParaRPr kumimoji="0" lang="es-MX" sz="800" b="0" i="0" u="none" strike="noStrike" cap="none" normalizeH="0" baseline="0" dirty="0">
              <a:ln>
                <a:noFill/>
              </a:ln>
              <a:solidFill>
                <a:schemeClr val="tx1"/>
              </a:solidFill>
              <a:effectLst/>
              <a:latin typeface="Arial" charset="0"/>
            </a:endParaRPr>
          </a:p>
        </p:txBody>
      </p:sp>
      <p:sp>
        <p:nvSpPr>
          <p:cNvPr id="19" name="CuadroTexto 18">
            <a:extLst>
              <a:ext uri="{FF2B5EF4-FFF2-40B4-BE49-F238E27FC236}">
                <a16:creationId xmlns:a16="http://schemas.microsoft.com/office/drawing/2014/main" id="{8699DD5D-8FDB-42B0-84D2-26A8A1636B38}"/>
              </a:ext>
            </a:extLst>
          </p:cNvPr>
          <p:cNvSpPr txBox="1"/>
          <p:nvPr/>
        </p:nvSpPr>
        <p:spPr>
          <a:xfrm>
            <a:off x="2661121" y="4680851"/>
            <a:ext cx="242374" cy="215444"/>
          </a:xfrm>
          <a:prstGeom prst="rect">
            <a:avLst/>
          </a:prstGeom>
          <a:noFill/>
        </p:spPr>
        <p:txBody>
          <a:bodyPr wrap="none" rtlCol="0">
            <a:spAutoFit/>
          </a:bodyPr>
          <a:lstStyle/>
          <a:p>
            <a:r>
              <a:rPr lang="es-MX" sz="800" dirty="0"/>
              <a:t>8</a:t>
            </a:r>
          </a:p>
        </p:txBody>
      </p:sp>
      <p:sp>
        <p:nvSpPr>
          <p:cNvPr id="20" name="CuadroTexto 19">
            <a:extLst>
              <a:ext uri="{FF2B5EF4-FFF2-40B4-BE49-F238E27FC236}">
                <a16:creationId xmlns:a16="http://schemas.microsoft.com/office/drawing/2014/main" id="{00EA3022-61D2-4936-98DF-E24822B21775}"/>
              </a:ext>
            </a:extLst>
          </p:cNvPr>
          <p:cNvSpPr txBox="1"/>
          <p:nvPr/>
        </p:nvSpPr>
        <p:spPr>
          <a:xfrm>
            <a:off x="1439838" y="5647136"/>
            <a:ext cx="242374" cy="215444"/>
          </a:xfrm>
          <a:prstGeom prst="rect">
            <a:avLst/>
          </a:prstGeom>
          <a:noFill/>
        </p:spPr>
        <p:txBody>
          <a:bodyPr wrap="none" rtlCol="0">
            <a:spAutoFit/>
          </a:bodyPr>
          <a:lstStyle/>
          <a:p>
            <a:r>
              <a:rPr lang="es-MX" sz="800" dirty="0"/>
              <a:t>9</a:t>
            </a:r>
          </a:p>
        </p:txBody>
      </p:sp>
      <p:sp>
        <p:nvSpPr>
          <p:cNvPr id="21" name="CuadroTexto 20">
            <a:extLst>
              <a:ext uri="{FF2B5EF4-FFF2-40B4-BE49-F238E27FC236}">
                <a16:creationId xmlns:a16="http://schemas.microsoft.com/office/drawing/2014/main" id="{4C3CFD25-EDD7-4659-87E9-DAE5637BD722}"/>
              </a:ext>
            </a:extLst>
          </p:cNvPr>
          <p:cNvSpPr txBox="1"/>
          <p:nvPr/>
        </p:nvSpPr>
        <p:spPr>
          <a:xfrm>
            <a:off x="6140103" y="5630404"/>
            <a:ext cx="300082" cy="215444"/>
          </a:xfrm>
          <a:prstGeom prst="rect">
            <a:avLst/>
          </a:prstGeom>
          <a:noFill/>
        </p:spPr>
        <p:txBody>
          <a:bodyPr wrap="none" rtlCol="0">
            <a:spAutoFit/>
          </a:bodyPr>
          <a:lstStyle/>
          <a:p>
            <a:r>
              <a:rPr lang="es-MX" sz="800" dirty="0"/>
              <a:t>10</a:t>
            </a:r>
          </a:p>
        </p:txBody>
      </p:sp>
      <p:sp>
        <p:nvSpPr>
          <p:cNvPr id="22" name="CuadroTexto 21">
            <a:extLst>
              <a:ext uri="{FF2B5EF4-FFF2-40B4-BE49-F238E27FC236}">
                <a16:creationId xmlns:a16="http://schemas.microsoft.com/office/drawing/2014/main" id="{98A455A5-7CCF-4BA7-9CDF-63A8A13FE85B}"/>
              </a:ext>
            </a:extLst>
          </p:cNvPr>
          <p:cNvSpPr txBox="1"/>
          <p:nvPr/>
        </p:nvSpPr>
        <p:spPr>
          <a:xfrm>
            <a:off x="2595000" y="6005123"/>
            <a:ext cx="300082" cy="215444"/>
          </a:xfrm>
          <a:prstGeom prst="rect">
            <a:avLst/>
          </a:prstGeom>
          <a:noFill/>
        </p:spPr>
        <p:txBody>
          <a:bodyPr wrap="none" rtlCol="0">
            <a:spAutoFit/>
          </a:bodyPr>
          <a:lstStyle/>
          <a:p>
            <a:r>
              <a:rPr lang="es-MX" sz="800" dirty="0"/>
              <a:t>11</a:t>
            </a:r>
          </a:p>
        </p:txBody>
      </p:sp>
      <p:sp>
        <p:nvSpPr>
          <p:cNvPr id="23" name="CuadroTexto 22">
            <a:extLst>
              <a:ext uri="{FF2B5EF4-FFF2-40B4-BE49-F238E27FC236}">
                <a16:creationId xmlns:a16="http://schemas.microsoft.com/office/drawing/2014/main" id="{30AEBACB-1988-4E53-BEE7-2DFAD47AA4CA}"/>
              </a:ext>
            </a:extLst>
          </p:cNvPr>
          <p:cNvSpPr txBox="1"/>
          <p:nvPr/>
        </p:nvSpPr>
        <p:spPr>
          <a:xfrm>
            <a:off x="2576830" y="6652629"/>
            <a:ext cx="300082" cy="215444"/>
          </a:xfrm>
          <a:prstGeom prst="rect">
            <a:avLst/>
          </a:prstGeom>
          <a:noFill/>
        </p:spPr>
        <p:txBody>
          <a:bodyPr wrap="none" rtlCol="0">
            <a:spAutoFit/>
          </a:bodyPr>
          <a:lstStyle/>
          <a:p>
            <a:r>
              <a:rPr lang="es-MX" sz="800" dirty="0"/>
              <a:t>12</a:t>
            </a:r>
          </a:p>
        </p:txBody>
      </p:sp>
      <p:sp>
        <p:nvSpPr>
          <p:cNvPr id="24" name="CuadroTexto 23">
            <a:extLst>
              <a:ext uri="{FF2B5EF4-FFF2-40B4-BE49-F238E27FC236}">
                <a16:creationId xmlns:a16="http://schemas.microsoft.com/office/drawing/2014/main" id="{75013354-61FF-40EF-8439-AFB8F2AF030D}"/>
              </a:ext>
            </a:extLst>
          </p:cNvPr>
          <p:cNvSpPr txBox="1"/>
          <p:nvPr/>
        </p:nvSpPr>
        <p:spPr>
          <a:xfrm>
            <a:off x="1419743" y="6685651"/>
            <a:ext cx="300082" cy="215444"/>
          </a:xfrm>
          <a:prstGeom prst="rect">
            <a:avLst/>
          </a:prstGeom>
          <a:noFill/>
        </p:spPr>
        <p:txBody>
          <a:bodyPr wrap="none" rtlCol="0">
            <a:spAutoFit/>
          </a:bodyPr>
          <a:lstStyle/>
          <a:p>
            <a:r>
              <a:rPr lang="es-MX" sz="800" dirty="0"/>
              <a:t>13</a:t>
            </a:r>
          </a:p>
        </p:txBody>
      </p:sp>
      <p:sp>
        <p:nvSpPr>
          <p:cNvPr id="26" name="CuadroTexto 25">
            <a:extLst>
              <a:ext uri="{FF2B5EF4-FFF2-40B4-BE49-F238E27FC236}">
                <a16:creationId xmlns:a16="http://schemas.microsoft.com/office/drawing/2014/main" id="{B0CBA031-9FA5-4510-90A8-1F34BB8BDCE2}"/>
              </a:ext>
            </a:extLst>
          </p:cNvPr>
          <p:cNvSpPr txBox="1"/>
          <p:nvPr/>
        </p:nvSpPr>
        <p:spPr>
          <a:xfrm>
            <a:off x="1294352" y="7264393"/>
            <a:ext cx="550863" cy="215444"/>
          </a:xfrm>
          <a:prstGeom prst="rect">
            <a:avLst/>
          </a:prstGeom>
          <a:noFill/>
        </p:spPr>
        <p:txBody>
          <a:bodyPr wrap="square" rtlCol="0">
            <a:spAutoFit/>
          </a:bodyPr>
          <a:lstStyle/>
          <a:p>
            <a:r>
              <a:rPr lang="es-MX" sz="800" dirty="0"/>
              <a:t>14</a:t>
            </a:r>
          </a:p>
        </p:txBody>
      </p:sp>
      <p:cxnSp>
        <p:nvCxnSpPr>
          <p:cNvPr id="29" name="Conector recto 28">
            <a:extLst>
              <a:ext uri="{FF2B5EF4-FFF2-40B4-BE49-F238E27FC236}">
                <a16:creationId xmlns:a16="http://schemas.microsoft.com/office/drawing/2014/main" id="{BB613F4D-C6CF-434D-ABF9-6C5D4609FB27}"/>
              </a:ext>
            </a:extLst>
          </p:cNvPr>
          <p:cNvCxnSpPr/>
          <p:nvPr/>
        </p:nvCxnSpPr>
        <p:spPr bwMode="auto">
          <a:xfrm>
            <a:off x="1703778" y="3031391"/>
            <a:ext cx="5914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Conector recto de flecha 30">
            <a:extLst>
              <a:ext uri="{FF2B5EF4-FFF2-40B4-BE49-F238E27FC236}">
                <a16:creationId xmlns:a16="http://schemas.microsoft.com/office/drawing/2014/main" id="{0CCEDA9A-71BE-4060-A073-583919F5B854}"/>
              </a:ext>
            </a:extLst>
          </p:cNvPr>
          <p:cNvCxnSpPr/>
          <p:nvPr/>
        </p:nvCxnSpPr>
        <p:spPr bwMode="auto">
          <a:xfrm flipV="1">
            <a:off x="2303636" y="2627142"/>
            <a:ext cx="0" cy="40424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6" name="Conector recto 35">
            <a:extLst>
              <a:ext uri="{FF2B5EF4-FFF2-40B4-BE49-F238E27FC236}">
                <a16:creationId xmlns:a16="http://schemas.microsoft.com/office/drawing/2014/main" id="{32A64566-C75F-4110-B06E-7A9DFF51BE43}"/>
              </a:ext>
            </a:extLst>
          </p:cNvPr>
          <p:cNvCxnSpPr/>
          <p:nvPr/>
        </p:nvCxnSpPr>
        <p:spPr bwMode="auto">
          <a:xfrm>
            <a:off x="2935676" y="2346648"/>
            <a:ext cx="57208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Conector recto de flecha 50">
            <a:extLst>
              <a:ext uri="{FF2B5EF4-FFF2-40B4-BE49-F238E27FC236}">
                <a16:creationId xmlns:a16="http://schemas.microsoft.com/office/drawing/2014/main" id="{76C9CC84-27E1-4B83-AB12-6787861A53C0}"/>
              </a:ext>
            </a:extLst>
          </p:cNvPr>
          <p:cNvCxnSpPr/>
          <p:nvPr/>
        </p:nvCxnSpPr>
        <p:spPr bwMode="auto">
          <a:xfrm>
            <a:off x="3516955" y="2358281"/>
            <a:ext cx="0" cy="374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3" name="Conector recto 52">
            <a:extLst>
              <a:ext uri="{FF2B5EF4-FFF2-40B4-BE49-F238E27FC236}">
                <a16:creationId xmlns:a16="http://schemas.microsoft.com/office/drawing/2014/main" id="{6AEB76BA-2F5E-4C55-9C54-AB2EFF08E2AE}"/>
              </a:ext>
            </a:extLst>
          </p:cNvPr>
          <p:cNvCxnSpPr>
            <a:stCxn id="17" idx="3"/>
          </p:cNvCxnSpPr>
          <p:nvPr/>
        </p:nvCxnSpPr>
        <p:spPr bwMode="auto">
          <a:xfrm>
            <a:off x="4047798" y="3656040"/>
            <a:ext cx="64437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Conector recto de flecha 56">
            <a:extLst>
              <a:ext uri="{FF2B5EF4-FFF2-40B4-BE49-F238E27FC236}">
                <a16:creationId xmlns:a16="http://schemas.microsoft.com/office/drawing/2014/main" id="{00A7CE7B-4508-4998-BCC7-88E04783F08A}"/>
              </a:ext>
            </a:extLst>
          </p:cNvPr>
          <p:cNvCxnSpPr>
            <a:endCxn id="96" idx="0"/>
          </p:cNvCxnSpPr>
          <p:nvPr/>
        </p:nvCxnSpPr>
        <p:spPr bwMode="auto">
          <a:xfrm>
            <a:off x="4692177" y="3656040"/>
            <a:ext cx="0" cy="30930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1" name="Conector recto de flecha 60">
            <a:extLst>
              <a:ext uri="{FF2B5EF4-FFF2-40B4-BE49-F238E27FC236}">
                <a16:creationId xmlns:a16="http://schemas.microsoft.com/office/drawing/2014/main" id="{BDE46908-7A02-4BB1-9541-BEB27C5438A7}"/>
              </a:ext>
            </a:extLst>
          </p:cNvPr>
          <p:cNvCxnSpPr/>
          <p:nvPr/>
        </p:nvCxnSpPr>
        <p:spPr bwMode="auto">
          <a:xfrm flipH="1">
            <a:off x="2935676" y="4098332"/>
            <a:ext cx="122565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3" name="Conector recto 62">
            <a:extLst>
              <a:ext uri="{FF2B5EF4-FFF2-40B4-BE49-F238E27FC236}">
                <a16:creationId xmlns:a16="http://schemas.microsoft.com/office/drawing/2014/main" id="{C9D1EDCD-406E-48E5-A21C-CCBBCD8806DF}"/>
              </a:ext>
            </a:extLst>
          </p:cNvPr>
          <p:cNvCxnSpPr>
            <a:stCxn id="6" idx="2"/>
          </p:cNvCxnSpPr>
          <p:nvPr/>
        </p:nvCxnSpPr>
        <p:spPr bwMode="auto">
          <a:xfrm flipH="1">
            <a:off x="2295223" y="4435654"/>
            <a:ext cx="1" cy="24519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Conector recto de flecha 65">
            <a:extLst>
              <a:ext uri="{FF2B5EF4-FFF2-40B4-BE49-F238E27FC236}">
                <a16:creationId xmlns:a16="http://schemas.microsoft.com/office/drawing/2014/main" id="{BCA4B847-F438-425B-9A9D-1D88FCFEE652}"/>
              </a:ext>
            </a:extLst>
          </p:cNvPr>
          <p:cNvCxnSpPr>
            <a:cxnSpLocks/>
          </p:cNvCxnSpPr>
          <p:nvPr/>
        </p:nvCxnSpPr>
        <p:spPr bwMode="auto">
          <a:xfrm>
            <a:off x="2295223" y="4698113"/>
            <a:ext cx="675139" cy="89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0" name="Conector recto 69">
            <a:extLst>
              <a:ext uri="{FF2B5EF4-FFF2-40B4-BE49-F238E27FC236}">
                <a16:creationId xmlns:a16="http://schemas.microsoft.com/office/drawing/2014/main" id="{834520E7-15C0-4C7F-8858-4AC9FDBC3EF5}"/>
              </a:ext>
            </a:extLst>
          </p:cNvPr>
          <p:cNvCxnSpPr>
            <a:cxnSpLocks/>
            <a:stCxn id="7" idx="2"/>
          </p:cNvCxnSpPr>
          <p:nvPr/>
        </p:nvCxnSpPr>
        <p:spPr bwMode="auto">
          <a:xfrm>
            <a:off x="3516956" y="4871596"/>
            <a:ext cx="0" cy="47151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Conector recto de flecha 72">
            <a:extLst>
              <a:ext uri="{FF2B5EF4-FFF2-40B4-BE49-F238E27FC236}">
                <a16:creationId xmlns:a16="http://schemas.microsoft.com/office/drawing/2014/main" id="{08EC28B1-DC4C-419B-9132-8AA272437C59}"/>
              </a:ext>
            </a:extLst>
          </p:cNvPr>
          <p:cNvCxnSpPr>
            <a:cxnSpLocks/>
          </p:cNvCxnSpPr>
          <p:nvPr/>
        </p:nvCxnSpPr>
        <p:spPr bwMode="auto">
          <a:xfrm flipH="1">
            <a:off x="2934008" y="5344752"/>
            <a:ext cx="60426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5" name="Conector recto 74">
            <a:extLst>
              <a:ext uri="{FF2B5EF4-FFF2-40B4-BE49-F238E27FC236}">
                <a16:creationId xmlns:a16="http://schemas.microsoft.com/office/drawing/2014/main" id="{11173E30-7E03-4C0D-9ABE-5C741736CEFF}"/>
              </a:ext>
            </a:extLst>
          </p:cNvPr>
          <p:cNvCxnSpPr/>
          <p:nvPr/>
        </p:nvCxnSpPr>
        <p:spPr bwMode="auto">
          <a:xfrm flipH="1">
            <a:off x="1138137" y="5343107"/>
            <a:ext cx="5572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Conector recto de flecha 76">
            <a:extLst>
              <a:ext uri="{FF2B5EF4-FFF2-40B4-BE49-F238E27FC236}">
                <a16:creationId xmlns:a16="http://schemas.microsoft.com/office/drawing/2014/main" id="{C33C5D87-FB2C-42DF-887A-605BF628DE5D}"/>
              </a:ext>
            </a:extLst>
          </p:cNvPr>
          <p:cNvCxnSpPr>
            <a:endCxn id="38" idx="0"/>
          </p:cNvCxnSpPr>
          <p:nvPr/>
        </p:nvCxnSpPr>
        <p:spPr bwMode="auto">
          <a:xfrm>
            <a:off x="1138137" y="5331744"/>
            <a:ext cx="1" cy="5141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9" name="Conector recto de flecha 78">
            <a:extLst>
              <a:ext uri="{FF2B5EF4-FFF2-40B4-BE49-F238E27FC236}">
                <a16:creationId xmlns:a16="http://schemas.microsoft.com/office/drawing/2014/main" id="{BD3732E4-2372-4FD9-AF0D-B24492B549A9}"/>
              </a:ext>
            </a:extLst>
          </p:cNvPr>
          <p:cNvCxnSpPr/>
          <p:nvPr/>
        </p:nvCxnSpPr>
        <p:spPr bwMode="auto">
          <a:xfrm>
            <a:off x="1695365" y="5978837"/>
            <a:ext cx="3696056" cy="2628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1" name="Conector recto 80">
            <a:extLst>
              <a:ext uri="{FF2B5EF4-FFF2-40B4-BE49-F238E27FC236}">
                <a16:creationId xmlns:a16="http://schemas.microsoft.com/office/drawing/2014/main" id="{6C9579F2-72D0-47F5-A8AA-B285220A3D39}"/>
              </a:ext>
            </a:extLst>
          </p:cNvPr>
          <p:cNvCxnSpPr/>
          <p:nvPr/>
        </p:nvCxnSpPr>
        <p:spPr bwMode="auto">
          <a:xfrm>
            <a:off x="5937363" y="6128558"/>
            <a:ext cx="0" cy="2862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Conector recto de flecha 82">
            <a:extLst>
              <a:ext uri="{FF2B5EF4-FFF2-40B4-BE49-F238E27FC236}">
                <a16:creationId xmlns:a16="http://schemas.microsoft.com/office/drawing/2014/main" id="{598F992B-F773-4431-90C4-A7176000E60A}"/>
              </a:ext>
            </a:extLst>
          </p:cNvPr>
          <p:cNvCxnSpPr/>
          <p:nvPr/>
        </p:nvCxnSpPr>
        <p:spPr bwMode="auto">
          <a:xfrm flipH="1">
            <a:off x="2876912" y="6414776"/>
            <a:ext cx="306045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5" name="Conector recto de flecha 84">
            <a:extLst>
              <a:ext uri="{FF2B5EF4-FFF2-40B4-BE49-F238E27FC236}">
                <a16:creationId xmlns:a16="http://schemas.microsoft.com/office/drawing/2014/main" id="{EE6A713B-D015-47CC-A8BC-CC11E5FEAD36}"/>
              </a:ext>
            </a:extLst>
          </p:cNvPr>
          <p:cNvCxnSpPr/>
          <p:nvPr/>
        </p:nvCxnSpPr>
        <p:spPr bwMode="auto">
          <a:xfrm>
            <a:off x="2295223" y="6647462"/>
            <a:ext cx="0" cy="1936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8" name="Conector recto de flecha 87">
            <a:extLst>
              <a:ext uri="{FF2B5EF4-FFF2-40B4-BE49-F238E27FC236}">
                <a16:creationId xmlns:a16="http://schemas.microsoft.com/office/drawing/2014/main" id="{125DF1F3-6964-46C3-9C75-1D799B96985F}"/>
              </a:ext>
            </a:extLst>
          </p:cNvPr>
          <p:cNvCxnSpPr>
            <a:stCxn id="42" idx="1"/>
          </p:cNvCxnSpPr>
          <p:nvPr/>
        </p:nvCxnSpPr>
        <p:spPr bwMode="auto">
          <a:xfrm flipH="1" flipV="1">
            <a:off x="1634981" y="7073759"/>
            <a:ext cx="137813"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0" name="Conector recto de flecha 89">
            <a:extLst>
              <a:ext uri="{FF2B5EF4-FFF2-40B4-BE49-F238E27FC236}">
                <a16:creationId xmlns:a16="http://schemas.microsoft.com/office/drawing/2014/main" id="{17FD0DE7-62B1-42C4-86AE-5F4D2278168A}"/>
              </a:ext>
            </a:extLst>
          </p:cNvPr>
          <p:cNvCxnSpPr>
            <a:stCxn id="41" idx="2"/>
          </p:cNvCxnSpPr>
          <p:nvPr/>
        </p:nvCxnSpPr>
        <p:spPr bwMode="auto">
          <a:xfrm>
            <a:off x="1091401" y="7247456"/>
            <a:ext cx="0" cy="2230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8" name="Conector recto de flecha 97">
            <a:extLst>
              <a:ext uri="{FF2B5EF4-FFF2-40B4-BE49-F238E27FC236}">
                <a16:creationId xmlns:a16="http://schemas.microsoft.com/office/drawing/2014/main" id="{E36CE3C4-6229-419B-9B09-C561850329A3}"/>
              </a:ext>
            </a:extLst>
          </p:cNvPr>
          <p:cNvCxnSpPr/>
          <p:nvPr/>
        </p:nvCxnSpPr>
        <p:spPr bwMode="auto">
          <a:xfrm>
            <a:off x="1091401" y="8336453"/>
            <a:ext cx="0" cy="13379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430185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48680" y="1445940"/>
            <a:ext cx="5904656" cy="830997"/>
          </a:xfrm>
          <a:prstGeom prst="rect">
            <a:avLst/>
          </a:prstGeom>
          <a:noFill/>
        </p:spPr>
        <p:txBody>
          <a:bodyPr wrap="square" rtlCol="0">
            <a:spAutoFit/>
          </a:bodyPr>
          <a:lstStyle/>
          <a:p>
            <a:r>
              <a:rPr lang="es-MX" b="1" dirty="0"/>
              <a:t>4.5. </a:t>
            </a:r>
          </a:p>
          <a:p>
            <a:endParaRPr lang="es-MX" b="1" dirty="0"/>
          </a:p>
          <a:p>
            <a:pPr algn="l"/>
            <a:r>
              <a:rPr lang="es-MX" b="1" dirty="0"/>
              <a:t>Nombre del procedimiento: Gestionar y Favorecer la inscripción al Programa Pensión de Adultos Mayores 65 y más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2773114144"/>
              </p:ext>
            </p:extLst>
          </p:nvPr>
        </p:nvGraphicFramePr>
        <p:xfrm>
          <a:off x="510169" y="2989250"/>
          <a:ext cx="5915024" cy="572961"/>
        </p:xfrm>
        <a:graphic>
          <a:graphicData uri="http://schemas.openxmlformats.org/drawingml/2006/table">
            <a:tbl>
              <a:tblPr>
                <a:tableStyleId>{F5AB1C69-6EDB-4FF4-983F-18BD219EF322}</a:tableStyleId>
              </a:tblPr>
              <a:tblGrid>
                <a:gridCol w="2488052">
                  <a:extLst>
                    <a:ext uri="{9D8B030D-6E8A-4147-A177-3AD203B41FA5}">
                      <a16:colId xmlns:a16="http://schemas.microsoft.com/office/drawing/2014/main" val="2098473293"/>
                    </a:ext>
                  </a:extLst>
                </a:gridCol>
                <a:gridCol w="3426972">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200" dirty="0">
                          <a:effectLst/>
                          <a:latin typeface="Arial" panose="020B0604020202020204" pitchFamily="34" charset="0"/>
                          <a:cs typeface="Arial" panose="020B0604020202020204" pitchFamily="34" charset="0"/>
                        </a:rPr>
                        <a:t>Objetivo: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dirty="0">
                          <a:effectLst/>
                          <a:latin typeface="Arial" panose="020B0604020202020204" pitchFamily="34" charset="0"/>
                          <a:cs typeface="Arial" panose="020B0604020202020204" pitchFamily="34" charset="0"/>
                        </a:rPr>
                        <a:t>Favorecer la afiliación de los Adultos Mayores con 65 años y más para afiliarse al programa de beneficio social Pensión de Adultos Mayores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1431845071"/>
              </p:ext>
            </p:extLst>
          </p:nvPr>
        </p:nvGraphicFramePr>
        <p:xfrm>
          <a:off x="482174" y="3906843"/>
          <a:ext cx="5915024" cy="2334324"/>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0">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Es responsabilidad del Ejecutivo Federal, la aplicación de los montos económicos que determine se apliquen a este rubro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-Coordinar acciones con las autoridades locales -Uso de medios electrónicos</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-Conocer las zonas Prioritaria del  Municipio</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-Coordinar acciones con el área de Registro Civil</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-Coordinar acciones con el área de Secretaria General</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-Coordinar acciones con la ciudadanía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-Brindar atención personalizada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767390438"/>
              </p:ext>
            </p:extLst>
          </p:nvPr>
        </p:nvGraphicFramePr>
        <p:xfrm>
          <a:off x="5204820" y="8912203"/>
          <a:ext cx="1288056" cy="370840"/>
        </p:xfrm>
        <a:graphic>
          <a:graphicData uri="http://schemas.openxmlformats.org/drawingml/2006/table">
            <a:tbl>
              <a:tblPr firstRow="1" bandRow="1">
                <a:tableStyleId>{F5AB1C69-6EDB-4FF4-983F-18BD219EF322}</a:tableStyleId>
              </a:tblPr>
              <a:tblGrid>
                <a:gridCol w="1288056">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21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2708798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1423898011"/>
              </p:ext>
            </p:extLst>
          </p:nvPr>
        </p:nvGraphicFramePr>
        <p:xfrm>
          <a:off x="474628" y="1930833"/>
          <a:ext cx="5820407" cy="4368656"/>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547795">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Programa de recorridos por juntas Auxiliares y la cabecera Municipal para detectar a la población objetivo</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Subdirector de Desarrollo Social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instrucción de los recorridos por las Juntas Auxiliares y Planifica programando metas a cumplir por comunidad. </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Subdirector de Desarrollo Social</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Ya establecido el recorrido, se delega a personal auxiliar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r>
                        <a:rPr lang="es-MX" sz="1200" dirty="0">
                          <a:latin typeface="Arial" panose="020B0604020202020204" pitchFamily="34" charset="0"/>
                          <a:cs typeface="Arial" panose="020B0604020202020204" pitchFamily="34" charset="0"/>
                        </a:rPr>
                        <a:t>Encuestadores</a:t>
                      </a:r>
                    </a:p>
                  </a:txBody>
                  <a:tcPr marL="68580" marR="68580" marT="0" marB="0"/>
                </a:tc>
                <a:tc>
                  <a:txBody>
                    <a:bodyPr/>
                    <a:lstStyle/>
                    <a:p>
                      <a:r>
                        <a:rPr lang="es-MX" sz="1200" dirty="0">
                          <a:latin typeface="Arial" panose="020B0604020202020204" pitchFamily="34" charset="0"/>
                          <a:cs typeface="Arial" panose="020B0604020202020204" pitchFamily="34" charset="0"/>
                        </a:rPr>
                        <a:t>Se dirige a las comunidades y visita las zonas de atención prioritaria, tocando de casa en casa y preguntando si habitan adultos mayores en el domicilio. Así como la aplicación de CUIS </a:t>
                      </a:r>
                    </a:p>
                  </a:txBody>
                  <a:tcPr marL="68580" marR="68580" marT="0" marB="0"/>
                </a:tc>
                <a:extLst>
                  <a:ext uri="{0D108BD9-81ED-4DB2-BD59-A6C34878D82A}">
                    <a16:rowId xmlns:a16="http://schemas.microsoft.com/office/drawing/2014/main" val="4175772796"/>
                  </a:ext>
                </a:extLst>
              </a:tr>
              <a:tr h="64807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Encuestadores</a:t>
                      </a:r>
                      <a:endParaRPr kumimoji="0" lang="es-MX"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Una vez detectado el adulto mayor, se les orienta sobre los lineamientos operativos del programa 65 y más</a:t>
                      </a:r>
                    </a:p>
                  </a:txBody>
                  <a:tcPr marL="68580" marR="68580" marT="0" marB="0"/>
                </a:tc>
                <a:extLst>
                  <a:ext uri="{0D108BD9-81ED-4DB2-BD59-A6C34878D82A}">
                    <a16:rowId xmlns:a16="http://schemas.microsoft.com/office/drawing/2014/main" val="1473386933"/>
                  </a:ext>
                </a:extLst>
              </a:tr>
              <a:tr h="21602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Encuestadores</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Se realiza reporte de Adultos Mayores localizados</a:t>
                      </a:r>
                    </a:p>
                  </a:txBody>
                  <a:tcPr marL="68580" marR="68580" marT="0" marB="0"/>
                </a:tc>
                <a:extLst>
                  <a:ext uri="{0D108BD9-81ED-4DB2-BD59-A6C34878D82A}">
                    <a16:rowId xmlns:a16="http://schemas.microsoft.com/office/drawing/2014/main" val="1863288757"/>
                  </a:ext>
                </a:extLst>
              </a:tr>
              <a:tr h="27831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reporte</a:t>
                      </a:r>
                    </a:p>
                  </a:txBody>
                  <a:tcPr marL="68580" marR="68580" marT="0" marB="0"/>
                </a:tc>
                <a:extLst>
                  <a:ext uri="{0D108BD9-81ED-4DB2-BD59-A6C34878D82A}">
                    <a16:rowId xmlns:a16="http://schemas.microsoft.com/office/drawing/2014/main" val="3905927076"/>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Subdirector de Desarrollo Social</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Da seguimiento a la expedición de constancia de identidad y origen cada dos meses en conjunto con la Secretaría del Ayuntamiento. </a:t>
                      </a:r>
                    </a:p>
                  </a:txBody>
                  <a:tcPr marL="68580" marR="68580" marT="0" marB="0"/>
                </a:tc>
                <a:extLst>
                  <a:ext uri="{0D108BD9-81ED-4DB2-BD59-A6C34878D82A}">
                    <a16:rowId xmlns:a16="http://schemas.microsoft.com/office/drawing/2014/main" val="3456993109"/>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461665"/>
          </a:xfrm>
          <a:prstGeom prst="rect">
            <a:avLst/>
          </a:prstGeom>
          <a:noFill/>
        </p:spPr>
        <p:txBody>
          <a:bodyPr wrap="square" rtlCol="0">
            <a:spAutoFit/>
          </a:bodyPr>
          <a:lstStyle/>
          <a:p>
            <a:pPr algn="l"/>
            <a:r>
              <a:rPr lang="es-MX" b="1" dirty="0"/>
              <a:t>Nombre del Procedimiento:  Gestionar y Favorecer la inscripción al Programa Pensión de Adultos Mayores 65 y más</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2933513638"/>
              </p:ext>
            </p:extLst>
          </p:nvPr>
        </p:nvGraphicFramePr>
        <p:xfrm>
          <a:off x="5013176" y="8912203"/>
          <a:ext cx="1479699" cy="370840"/>
        </p:xfrm>
        <a:graphic>
          <a:graphicData uri="http://schemas.openxmlformats.org/drawingml/2006/table">
            <a:tbl>
              <a:tblPr firstRow="1" bandRow="1">
                <a:tableStyleId>{F5AB1C69-6EDB-4FF4-983F-18BD219EF322}</a:tableStyleId>
              </a:tblPr>
              <a:tblGrid>
                <a:gridCol w="147969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22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565659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4046178950"/>
              </p:ext>
            </p:extLst>
          </p:nvPr>
        </p:nvGraphicFramePr>
        <p:xfrm>
          <a:off x="548677" y="767832"/>
          <a:ext cx="5904656" cy="457200"/>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6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t>
                      </a:r>
                      <a:r>
                        <a:rPr lang="es-MX" sz="1200" b="1" dirty="0">
                          <a:solidFill>
                            <a:schemeClr val="tx1"/>
                          </a:solidFill>
                          <a:latin typeface="Arial" panose="020B0604020202020204" pitchFamily="34" charset="0"/>
                          <a:cs typeface="Arial" panose="020B0604020202020204" pitchFamily="34" charset="0"/>
                        </a:rPr>
                        <a:t>: </a:t>
                      </a:r>
                      <a:r>
                        <a:rPr lang="es-MX" sz="1200" dirty="0">
                          <a:solidFill>
                            <a:schemeClr val="tx1"/>
                          </a:solidFill>
                          <a:latin typeface="Arial" panose="020B0604020202020204" pitchFamily="34" charset="0"/>
                          <a:cs typeface="Arial" panose="020B0604020202020204" pitchFamily="34" charset="0"/>
                        </a:rPr>
                        <a:t> Gestionar y Favorecer la inscripción al Programa Pensión de Adultos Mayores 65 y más</a:t>
                      </a:r>
                      <a:endParaRPr lang="es-E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2698483590"/>
              </p:ext>
            </p:extLst>
          </p:nvPr>
        </p:nvGraphicFramePr>
        <p:xfrm>
          <a:off x="548678" y="1235579"/>
          <a:ext cx="5904655" cy="426720"/>
        </p:xfrm>
        <a:graphic>
          <a:graphicData uri="http://schemas.openxmlformats.org/drawingml/2006/table">
            <a:tbl>
              <a:tblPr firstRow="1" bandRow="1">
                <a:tableStyleId>{F5AB1C69-6EDB-4FF4-983F-18BD219EF322}</a:tableStyleId>
              </a:tblPr>
              <a:tblGrid>
                <a:gridCol w="1935951">
                  <a:extLst>
                    <a:ext uri="{9D8B030D-6E8A-4147-A177-3AD203B41FA5}">
                      <a16:colId xmlns:a16="http://schemas.microsoft.com/office/drawing/2014/main" val="3531676926"/>
                    </a:ext>
                  </a:extLst>
                </a:gridCol>
                <a:gridCol w="2032748">
                  <a:extLst>
                    <a:ext uri="{9D8B030D-6E8A-4147-A177-3AD203B41FA5}">
                      <a16:colId xmlns:a16="http://schemas.microsoft.com/office/drawing/2014/main" val="4179167614"/>
                    </a:ext>
                  </a:extLst>
                </a:gridCol>
                <a:gridCol w="1935956">
                  <a:extLst>
                    <a:ext uri="{9D8B030D-6E8A-4147-A177-3AD203B41FA5}">
                      <a16:colId xmlns:a16="http://schemas.microsoft.com/office/drawing/2014/main" val="245987141"/>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Director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Subdirector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Encuestadores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1916657367"/>
              </p:ext>
            </p:extLst>
          </p:nvPr>
        </p:nvGraphicFramePr>
        <p:xfrm>
          <a:off x="588221" y="1742014"/>
          <a:ext cx="5865111" cy="6954299"/>
        </p:xfrm>
        <a:graphic>
          <a:graphicData uri="http://schemas.openxmlformats.org/drawingml/2006/table">
            <a:tbl>
              <a:tblPr firstRow="1" bandRow="1">
                <a:tableStyleId>{F5AB1C69-6EDB-4FF4-983F-18BD219EF322}</a:tableStyleId>
              </a:tblPr>
              <a:tblGrid>
                <a:gridCol w="1932564">
                  <a:extLst>
                    <a:ext uri="{9D8B030D-6E8A-4147-A177-3AD203B41FA5}">
                      <a16:colId xmlns:a16="http://schemas.microsoft.com/office/drawing/2014/main" val="3531676926"/>
                    </a:ext>
                  </a:extLst>
                </a:gridCol>
                <a:gridCol w="2001354">
                  <a:extLst>
                    <a:ext uri="{9D8B030D-6E8A-4147-A177-3AD203B41FA5}">
                      <a16:colId xmlns:a16="http://schemas.microsoft.com/office/drawing/2014/main" val="4179167614"/>
                    </a:ext>
                  </a:extLst>
                </a:gridCol>
                <a:gridCol w="1931193">
                  <a:extLst>
                    <a:ext uri="{9D8B030D-6E8A-4147-A177-3AD203B41FA5}">
                      <a16:colId xmlns:a16="http://schemas.microsoft.com/office/drawing/2014/main" val="2350135489"/>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1072148" y="1803411"/>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Inicio</a:t>
            </a:r>
          </a:p>
        </p:txBody>
      </p:sp>
      <p:sp>
        <p:nvSpPr>
          <p:cNvPr id="17" name="Diagrama de flujo: proceso 16">
            <a:extLst>
              <a:ext uri="{FF2B5EF4-FFF2-40B4-BE49-F238E27FC236}">
                <a16:creationId xmlns:a16="http://schemas.microsoft.com/office/drawing/2014/main" id="{05704A2C-27C6-4347-9953-705FC5DF9B35}"/>
              </a:ext>
            </a:extLst>
          </p:cNvPr>
          <p:cNvSpPr/>
          <p:nvPr/>
        </p:nvSpPr>
        <p:spPr bwMode="auto">
          <a:xfrm>
            <a:off x="2788227" y="3288120"/>
            <a:ext cx="1519283" cy="560987"/>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Ya establecido el recorrido, se delega a el personal </a:t>
            </a: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318108" y="2073321"/>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2047996" y="2172489"/>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4065136" y="2209103"/>
            <a:ext cx="242374" cy="215444"/>
          </a:xfrm>
          <a:prstGeom prst="rect">
            <a:avLst/>
          </a:prstGeom>
          <a:noFill/>
        </p:spPr>
        <p:txBody>
          <a:bodyPr wrap="none" rtlCol="0">
            <a:spAutoFit/>
          </a:bodyPr>
          <a:lstStyle/>
          <a:p>
            <a:r>
              <a:rPr lang="es-MX" sz="800" dirty="0"/>
              <a:t>2</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5847715" y="2914874"/>
            <a:ext cx="242374" cy="215444"/>
          </a:xfrm>
          <a:prstGeom prst="rect">
            <a:avLst/>
          </a:prstGeom>
          <a:noFill/>
        </p:spPr>
        <p:txBody>
          <a:bodyPr wrap="none" rtlCol="0">
            <a:spAutoFit/>
          </a:bodyPr>
          <a:lstStyle/>
          <a:p>
            <a:r>
              <a:rPr lang="es-MX" sz="800" dirty="0"/>
              <a:t>4</a:t>
            </a:r>
          </a:p>
        </p:txBody>
      </p:sp>
      <p:sp>
        <p:nvSpPr>
          <p:cNvPr id="60" name="CuadroTexto 59">
            <a:extLst>
              <a:ext uri="{FF2B5EF4-FFF2-40B4-BE49-F238E27FC236}">
                <a16:creationId xmlns:a16="http://schemas.microsoft.com/office/drawing/2014/main" id="{7350A997-A2DC-4DFC-B900-259A09EB1752}"/>
              </a:ext>
            </a:extLst>
          </p:cNvPr>
          <p:cNvSpPr txBox="1"/>
          <p:nvPr/>
        </p:nvSpPr>
        <p:spPr>
          <a:xfrm>
            <a:off x="5820463" y="5144112"/>
            <a:ext cx="269626" cy="215444"/>
          </a:xfrm>
          <a:prstGeom prst="rect">
            <a:avLst/>
          </a:prstGeom>
          <a:noFill/>
        </p:spPr>
        <p:txBody>
          <a:bodyPr wrap="square" rtlCol="0">
            <a:spAutoFit/>
          </a:bodyPr>
          <a:lstStyle/>
          <a:p>
            <a:r>
              <a:rPr lang="es-MX" sz="800" dirty="0"/>
              <a:t>6</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5847715" y="4083128"/>
            <a:ext cx="242374" cy="215444"/>
          </a:xfrm>
          <a:prstGeom prst="rect">
            <a:avLst/>
          </a:prstGeom>
          <a:noFill/>
        </p:spPr>
        <p:txBody>
          <a:bodyPr wrap="none" rtlCol="0">
            <a:spAutoFit/>
          </a:bodyPr>
          <a:lstStyle/>
          <a:p>
            <a:r>
              <a:rPr lang="es-MX" sz="800" dirty="0"/>
              <a:t>5</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506864855"/>
              </p:ext>
            </p:extLst>
          </p:nvPr>
        </p:nvGraphicFramePr>
        <p:xfrm>
          <a:off x="5157192" y="8912203"/>
          <a:ext cx="1335683" cy="370840"/>
        </p:xfrm>
        <a:graphic>
          <a:graphicData uri="http://schemas.openxmlformats.org/drawingml/2006/table">
            <a:tbl>
              <a:tblPr firstRow="1" bandRow="1">
                <a:tableStyleId>{F5AB1C69-6EDB-4FF4-983F-18BD219EF322}</a:tableStyleId>
              </a:tblPr>
              <a:tblGrid>
                <a:gridCol w="1335683">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23 de 56</a:t>
                      </a:r>
                    </a:p>
                  </a:txBody>
                  <a:tcPr/>
                </a:tc>
                <a:extLst>
                  <a:ext uri="{0D108BD9-81ED-4DB2-BD59-A6C34878D82A}">
                    <a16:rowId xmlns:a16="http://schemas.microsoft.com/office/drawing/2014/main" val="2061326865"/>
                  </a:ext>
                </a:extLst>
              </a:tr>
            </a:tbl>
          </a:graphicData>
        </a:graphic>
      </p:graphicFrame>
      <p:sp>
        <p:nvSpPr>
          <p:cNvPr id="2" name="Diagrama de flujo: proceso 1">
            <a:extLst>
              <a:ext uri="{FF2B5EF4-FFF2-40B4-BE49-F238E27FC236}">
                <a16:creationId xmlns:a16="http://schemas.microsoft.com/office/drawing/2014/main" id="{CEEBDCB2-E796-4E91-974F-8E3E8F961A7D}"/>
              </a:ext>
            </a:extLst>
          </p:cNvPr>
          <p:cNvSpPr/>
          <p:nvPr/>
        </p:nvSpPr>
        <p:spPr bwMode="auto">
          <a:xfrm>
            <a:off x="687159" y="2402318"/>
            <a:ext cx="1589712" cy="576446"/>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Programa recorridos por juntas auxiliares y la Cabecera Municipal. . </a:t>
            </a:r>
            <a:endParaRPr kumimoji="0" lang="es-MX"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5" name="Diagrama de flujo: proceso 34">
            <a:extLst>
              <a:ext uri="{FF2B5EF4-FFF2-40B4-BE49-F238E27FC236}">
                <a16:creationId xmlns:a16="http://schemas.microsoft.com/office/drawing/2014/main" id="{5FE5481E-18F9-4AD8-AF10-F08FA6B15E25}"/>
              </a:ext>
            </a:extLst>
          </p:cNvPr>
          <p:cNvSpPr/>
          <p:nvPr/>
        </p:nvSpPr>
        <p:spPr bwMode="auto">
          <a:xfrm>
            <a:off x="2764067" y="2396540"/>
            <a:ext cx="1543443" cy="560987"/>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es-MX" sz="1000" dirty="0">
                <a:solidFill>
                  <a:schemeClr val="tx1"/>
                </a:solidFill>
                <a:latin typeface="Arial" panose="020B0604020202020204" pitchFamily="34" charset="0"/>
                <a:cs typeface="Arial" panose="020B0604020202020204" pitchFamily="34" charset="0"/>
              </a:rPr>
              <a:t>Recibe instrucción de recorridos y planifica programando metas</a:t>
            </a:r>
            <a:endParaRPr lang="es-MX" sz="1000" dirty="0">
              <a:solidFill>
                <a:schemeClr val="tx1"/>
              </a:solidFill>
            </a:endParaRPr>
          </a:p>
        </p:txBody>
      </p:sp>
      <p:sp>
        <p:nvSpPr>
          <p:cNvPr id="86" name="CuadroTexto 85">
            <a:extLst>
              <a:ext uri="{FF2B5EF4-FFF2-40B4-BE49-F238E27FC236}">
                <a16:creationId xmlns:a16="http://schemas.microsoft.com/office/drawing/2014/main" id="{0EC0F741-C240-444E-AE2C-6CAA6AD22C1E}"/>
              </a:ext>
            </a:extLst>
          </p:cNvPr>
          <p:cNvSpPr txBox="1"/>
          <p:nvPr/>
        </p:nvSpPr>
        <p:spPr>
          <a:xfrm rot="10800000" flipV="1">
            <a:off x="4046281" y="3029299"/>
            <a:ext cx="319134" cy="215444"/>
          </a:xfrm>
          <a:prstGeom prst="rect">
            <a:avLst/>
          </a:prstGeom>
          <a:noFill/>
        </p:spPr>
        <p:txBody>
          <a:bodyPr wrap="square" rtlCol="0">
            <a:spAutoFit/>
          </a:bodyPr>
          <a:lstStyle/>
          <a:p>
            <a:r>
              <a:rPr lang="es-MX" sz="800" dirty="0"/>
              <a:t>3</a:t>
            </a:r>
          </a:p>
        </p:txBody>
      </p:sp>
      <p:cxnSp>
        <p:nvCxnSpPr>
          <p:cNvPr id="47" name="Conector recto de flecha 46">
            <a:extLst>
              <a:ext uri="{FF2B5EF4-FFF2-40B4-BE49-F238E27FC236}">
                <a16:creationId xmlns:a16="http://schemas.microsoft.com/office/drawing/2014/main" id="{DC97ACF8-C319-45FF-9613-AA34D69860BE}"/>
              </a:ext>
            </a:extLst>
          </p:cNvPr>
          <p:cNvCxnSpPr>
            <a:cxnSpLocks/>
          </p:cNvCxnSpPr>
          <p:nvPr/>
        </p:nvCxnSpPr>
        <p:spPr bwMode="auto">
          <a:xfrm>
            <a:off x="3509788" y="2978764"/>
            <a:ext cx="0" cy="26597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8" name="Diagrama de flujo: terminador 67">
            <a:extLst>
              <a:ext uri="{FF2B5EF4-FFF2-40B4-BE49-F238E27FC236}">
                <a16:creationId xmlns:a16="http://schemas.microsoft.com/office/drawing/2014/main" id="{F5203C7B-FE12-469E-BE7A-F6E45079C4F2}"/>
              </a:ext>
            </a:extLst>
          </p:cNvPr>
          <p:cNvSpPr/>
          <p:nvPr/>
        </p:nvSpPr>
        <p:spPr bwMode="auto">
          <a:xfrm>
            <a:off x="3285465" y="7630586"/>
            <a:ext cx="524805"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Fin</a:t>
            </a:r>
          </a:p>
        </p:txBody>
      </p:sp>
      <p:sp>
        <p:nvSpPr>
          <p:cNvPr id="96" name="Diagrama de flujo: proceso 95">
            <a:extLst>
              <a:ext uri="{FF2B5EF4-FFF2-40B4-BE49-F238E27FC236}">
                <a16:creationId xmlns:a16="http://schemas.microsoft.com/office/drawing/2014/main" id="{E7034609-800C-413F-AF56-79356F3CB5BD}"/>
              </a:ext>
            </a:extLst>
          </p:cNvPr>
          <p:cNvSpPr/>
          <p:nvPr/>
        </p:nvSpPr>
        <p:spPr bwMode="auto">
          <a:xfrm>
            <a:off x="4853877" y="3125473"/>
            <a:ext cx="1252173" cy="886279"/>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Se dirige a las comunidades y visita las zonas de atención prioritaria. </a:t>
            </a:r>
            <a:endParaRPr kumimoji="0" lang="es-MX" sz="1000" b="0" i="0" u="none" strike="noStrike" cap="none" normalizeH="0" baseline="0" dirty="0">
              <a:ln>
                <a:noFill/>
              </a:ln>
              <a:solidFill>
                <a:schemeClr val="tx1"/>
              </a:solidFill>
              <a:effectLst/>
              <a:latin typeface="Arial" charset="0"/>
            </a:endParaRPr>
          </a:p>
        </p:txBody>
      </p:sp>
      <p:sp>
        <p:nvSpPr>
          <p:cNvPr id="110" name="Diagrama de flujo: documento 109">
            <a:extLst>
              <a:ext uri="{FF2B5EF4-FFF2-40B4-BE49-F238E27FC236}">
                <a16:creationId xmlns:a16="http://schemas.microsoft.com/office/drawing/2014/main" id="{68C665E5-DB5A-4D64-816E-E8C8CA457C7C}"/>
              </a:ext>
            </a:extLst>
          </p:cNvPr>
          <p:cNvSpPr/>
          <p:nvPr/>
        </p:nvSpPr>
        <p:spPr bwMode="auto">
          <a:xfrm>
            <a:off x="4853876" y="4322937"/>
            <a:ext cx="1252174" cy="72543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panose="020B0604020202020204" pitchFamily="34" charset="0"/>
                <a:cs typeface="Arial" panose="020B0604020202020204" pitchFamily="34" charset="0"/>
              </a:rPr>
              <a:t>Una vez detectado se le orienta sobre los lineamientos. </a:t>
            </a:r>
            <a:endParaRPr lang="es-MX" dirty="0">
              <a:solidFill>
                <a:schemeClr val="tx1"/>
              </a:solidFill>
              <a:latin typeface="Arial" charset="0"/>
            </a:endParaRPr>
          </a:p>
        </p:txBody>
      </p:sp>
      <p:sp>
        <p:nvSpPr>
          <p:cNvPr id="6" name="Diagrama de flujo: documento 5">
            <a:extLst>
              <a:ext uri="{FF2B5EF4-FFF2-40B4-BE49-F238E27FC236}">
                <a16:creationId xmlns:a16="http://schemas.microsoft.com/office/drawing/2014/main" id="{B5DEEFA2-00EF-4E34-BD09-66ED4A2179B9}"/>
              </a:ext>
            </a:extLst>
          </p:cNvPr>
          <p:cNvSpPr/>
          <p:nvPr/>
        </p:nvSpPr>
        <p:spPr bwMode="auto">
          <a:xfrm>
            <a:off x="687159" y="5339461"/>
            <a:ext cx="1589712" cy="43001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Recibe reporte</a:t>
            </a:r>
            <a:endParaRPr kumimoji="0" lang="es-MX" sz="1000" b="0" i="0" u="none" strike="noStrike" cap="none" normalizeH="0" baseline="0" dirty="0">
              <a:ln>
                <a:noFill/>
              </a:ln>
              <a:solidFill>
                <a:schemeClr val="tx1"/>
              </a:solidFill>
              <a:effectLst/>
              <a:latin typeface="Arial" charset="0"/>
            </a:endParaRPr>
          </a:p>
        </p:txBody>
      </p:sp>
      <p:sp>
        <p:nvSpPr>
          <p:cNvPr id="7" name="Rectángulo 6">
            <a:extLst>
              <a:ext uri="{FF2B5EF4-FFF2-40B4-BE49-F238E27FC236}">
                <a16:creationId xmlns:a16="http://schemas.microsoft.com/office/drawing/2014/main" id="{6AE1CD47-06AD-46D6-AAA0-F8F86321F279}"/>
              </a:ext>
            </a:extLst>
          </p:cNvPr>
          <p:cNvSpPr/>
          <p:nvPr/>
        </p:nvSpPr>
        <p:spPr bwMode="auto">
          <a:xfrm>
            <a:off x="4853876" y="5332974"/>
            <a:ext cx="1264297" cy="311542"/>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Realiza reporte  </a:t>
            </a:r>
          </a:p>
          <a:p>
            <a:endParaRPr kumimoji="0" lang="es-MX" sz="1000" b="0" i="0" u="none" strike="noStrike" cap="none" normalizeH="0" baseline="0" dirty="0">
              <a:ln>
                <a:noFill/>
              </a:ln>
              <a:solidFill>
                <a:schemeClr val="tx1"/>
              </a:solidFill>
              <a:effectLst/>
              <a:latin typeface="Arial" charset="0"/>
            </a:endParaRPr>
          </a:p>
        </p:txBody>
      </p:sp>
      <p:sp>
        <p:nvSpPr>
          <p:cNvPr id="8" name="CuadroTexto 7">
            <a:extLst>
              <a:ext uri="{FF2B5EF4-FFF2-40B4-BE49-F238E27FC236}">
                <a16:creationId xmlns:a16="http://schemas.microsoft.com/office/drawing/2014/main" id="{FB9E2976-3C79-44CE-B392-0CEB08E31EB0}"/>
              </a:ext>
            </a:extLst>
          </p:cNvPr>
          <p:cNvSpPr txBox="1"/>
          <p:nvPr/>
        </p:nvSpPr>
        <p:spPr>
          <a:xfrm>
            <a:off x="2050060" y="5109262"/>
            <a:ext cx="242374" cy="215444"/>
          </a:xfrm>
          <a:prstGeom prst="rect">
            <a:avLst/>
          </a:prstGeom>
          <a:noFill/>
        </p:spPr>
        <p:txBody>
          <a:bodyPr wrap="none" rtlCol="0">
            <a:spAutoFit/>
          </a:bodyPr>
          <a:lstStyle/>
          <a:p>
            <a:r>
              <a:rPr lang="es-MX" sz="800" dirty="0"/>
              <a:t>7</a:t>
            </a:r>
          </a:p>
        </p:txBody>
      </p:sp>
      <p:sp>
        <p:nvSpPr>
          <p:cNvPr id="12" name="Rectángulo 11">
            <a:extLst>
              <a:ext uri="{FF2B5EF4-FFF2-40B4-BE49-F238E27FC236}">
                <a16:creationId xmlns:a16="http://schemas.microsoft.com/office/drawing/2014/main" id="{00D1DF36-B945-46FE-8A70-88A085D89DBF}"/>
              </a:ext>
            </a:extLst>
          </p:cNvPr>
          <p:cNvSpPr/>
          <p:nvPr/>
        </p:nvSpPr>
        <p:spPr bwMode="auto">
          <a:xfrm>
            <a:off x="2788227" y="6270476"/>
            <a:ext cx="1519283" cy="914400"/>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a:solidFill>
                  <a:schemeClr val="tx1"/>
                </a:solidFill>
                <a:latin typeface="Arial" charset="0"/>
              </a:rPr>
              <a:t>Da seguimiento a la expedición de constancias de identidad y origen cada dos meses </a:t>
            </a:r>
            <a:endParaRPr kumimoji="0" lang="es-MX" sz="1000" b="0" i="0" u="none" strike="noStrike" cap="none" normalizeH="0" baseline="0">
              <a:ln>
                <a:noFill/>
              </a:ln>
              <a:solidFill>
                <a:schemeClr val="tx1"/>
              </a:solidFill>
              <a:effectLst/>
              <a:latin typeface="Arial" charset="0"/>
            </a:endParaRPr>
          </a:p>
        </p:txBody>
      </p:sp>
      <p:cxnSp>
        <p:nvCxnSpPr>
          <p:cNvPr id="16" name="Conector recto de flecha 15">
            <a:extLst>
              <a:ext uri="{FF2B5EF4-FFF2-40B4-BE49-F238E27FC236}">
                <a16:creationId xmlns:a16="http://schemas.microsoft.com/office/drawing/2014/main" id="{439678E6-89BA-470E-9238-E9EEB45DD748}"/>
              </a:ext>
            </a:extLst>
          </p:cNvPr>
          <p:cNvCxnSpPr>
            <a:stCxn id="2" idx="3"/>
          </p:cNvCxnSpPr>
          <p:nvPr/>
        </p:nvCxnSpPr>
        <p:spPr bwMode="auto">
          <a:xfrm>
            <a:off x="2276871" y="2690541"/>
            <a:ext cx="48719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Conector recto de flecha 19">
            <a:extLst>
              <a:ext uri="{FF2B5EF4-FFF2-40B4-BE49-F238E27FC236}">
                <a16:creationId xmlns:a16="http://schemas.microsoft.com/office/drawing/2014/main" id="{8E0A905D-ACE2-4EE8-87B2-CE7A0AB69C76}"/>
              </a:ext>
            </a:extLst>
          </p:cNvPr>
          <p:cNvCxnSpPr>
            <a:endCxn id="96" idx="1"/>
          </p:cNvCxnSpPr>
          <p:nvPr/>
        </p:nvCxnSpPr>
        <p:spPr bwMode="auto">
          <a:xfrm>
            <a:off x="4307510" y="3568612"/>
            <a:ext cx="546367"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Conector recto de flecha 21">
            <a:extLst>
              <a:ext uri="{FF2B5EF4-FFF2-40B4-BE49-F238E27FC236}">
                <a16:creationId xmlns:a16="http://schemas.microsoft.com/office/drawing/2014/main" id="{5B4FEC65-B2BA-457B-98FB-E546E8353D5B}"/>
              </a:ext>
            </a:extLst>
          </p:cNvPr>
          <p:cNvCxnSpPr/>
          <p:nvPr/>
        </p:nvCxnSpPr>
        <p:spPr bwMode="auto">
          <a:xfrm>
            <a:off x="5479963" y="4011752"/>
            <a:ext cx="0" cy="2868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Conector recto de flecha 23">
            <a:extLst>
              <a:ext uri="{FF2B5EF4-FFF2-40B4-BE49-F238E27FC236}">
                <a16:creationId xmlns:a16="http://schemas.microsoft.com/office/drawing/2014/main" id="{CD433E4F-3E0E-47D8-9996-B4CC857177AE}"/>
              </a:ext>
            </a:extLst>
          </p:cNvPr>
          <p:cNvCxnSpPr>
            <a:stCxn id="110" idx="2"/>
          </p:cNvCxnSpPr>
          <p:nvPr/>
        </p:nvCxnSpPr>
        <p:spPr bwMode="auto">
          <a:xfrm>
            <a:off x="5479963" y="5000412"/>
            <a:ext cx="0" cy="3242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Conector recto de flecha 26">
            <a:extLst>
              <a:ext uri="{FF2B5EF4-FFF2-40B4-BE49-F238E27FC236}">
                <a16:creationId xmlns:a16="http://schemas.microsoft.com/office/drawing/2014/main" id="{066BE846-78B2-47DE-A0D8-ED783C91B94B}"/>
              </a:ext>
            </a:extLst>
          </p:cNvPr>
          <p:cNvCxnSpPr/>
          <p:nvPr/>
        </p:nvCxnSpPr>
        <p:spPr bwMode="auto">
          <a:xfrm flipH="1">
            <a:off x="2290370" y="5488745"/>
            <a:ext cx="256350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Conector recto 29">
            <a:extLst>
              <a:ext uri="{FF2B5EF4-FFF2-40B4-BE49-F238E27FC236}">
                <a16:creationId xmlns:a16="http://schemas.microsoft.com/office/drawing/2014/main" id="{ECDC031C-4CF7-4DC7-BFB4-A923CFB29942}"/>
              </a:ext>
            </a:extLst>
          </p:cNvPr>
          <p:cNvCxnSpPr>
            <a:stCxn id="6" idx="2"/>
          </p:cNvCxnSpPr>
          <p:nvPr/>
        </p:nvCxnSpPr>
        <p:spPr bwMode="auto">
          <a:xfrm>
            <a:off x="1482015" y="5741049"/>
            <a:ext cx="0" cy="9866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Conector recto de flecha 32">
            <a:extLst>
              <a:ext uri="{FF2B5EF4-FFF2-40B4-BE49-F238E27FC236}">
                <a16:creationId xmlns:a16="http://schemas.microsoft.com/office/drawing/2014/main" id="{1735CD19-A2DE-4705-8DDD-6732902035CB}"/>
              </a:ext>
            </a:extLst>
          </p:cNvPr>
          <p:cNvCxnSpPr/>
          <p:nvPr/>
        </p:nvCxnSpPr>
        <p:spPr bwMode="auto">
          <a:xfrm>
            <a:off x="1482015" y="6727676"/>
            <a:ext cx="128205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1" name="Conector recto de flecha 40">
            <a:extLst>
              <a:ext uri="{FF2B5EF4-FFF2-40B4-BE49-F238E27FC236}">
                <a16:creationId xmlns:a16="http://schemas.microsoft.com/office/drawing/2014/main" id="{BD01A8E7-5986-4CE2-9D97-B32A921ADAEC}"/>
              </a:ext>
            </a:extLst>
          </p:cNvPr>
          <p:cNvCxnSpPr/>
          <p:nvPr/>
        </p:nvCxnSpPr>
        <p:spPr bwMode="auto">
          <a:xfrm>
            <a:off x="3572123" y="7184876"/>
            <a:ext cx="0" cy="4457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2" name="CuadroTexto 41">
            <a:extLst>
              <a:ext uri="{FF2B5EF4-FFF2-40B4-BE49-F238E27FC236}">
                <a16:creationId xmlns:a16="http://schemas.microsoft.com/office/drawing/2014/main" id="{DC2D2284-BEA7-4091-B5AC-8732BCDCA948}"/>
              </a:ext>
            </a:extLst>
          </p:cNvPr>
          <p:cNvSpPr txBox="1"/>
          <p:nvPr/>
        </p:nvSpPr>
        <p:spPr>
          <a:xfrm>
            <a:off x="4093932" y="6056146"/>
            <a:ext cx="242374" cy="215444"/>
          </a:xfrm>
          <a:prstGeom prst="rect">
            <a:avLst/>
          </a:prstGeom>
          <a:noFill/>
        </p:spPr>
        <p:txBody>
          <a:bodyPr wrap="none" rtlCol="0">
            <a:spAutoFit/>
          </a:bodyPr>
          <a:lstStyle/>
          <a:p>
            <a:r>
              <a:rPr lang="es-MX" sz="800" dirty="0"/>
              <a:t>8</a:t>
            </a:r>
          </a:p>
        </p:txBody>
      </p:sp>
    </p:spTree>
    <p:extLst>
      <p:ext uri="{BB962C8B-B14F-4D97-AF65-F5344CB8AC3E}">
        <p14:creationId xmlns:p14="http://schemas.microsoft.com/office/powerpoint/2010/main" val="290259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48680" y="1445940"/>
            <a:ext cx="5904656" cy="830997"/>
          </a:xfrm>
          <a:prstGeom prst="rect">
            <a:avLst/>
          </a:prstGeom>
          <a:noFill/>
        </p:spPr>
        <p:txBody>
          <a:bodyPr wrap="square" rtlCol="0">
            <a:spAutoFit/>
          </a:bodyPr>
          <a:lstStyle/>
          <a:p>
            <a:r>
              <a:rPr lang="es-MX" b="1" dirty="0"/>
              <a:t>4.6. </a:t>
            </a:r>
          </a:p>
          <a:p>
            <a:endParaRPr lang="es-MX" b="1" dirty="0"/>
          </a:p>
          <a:p>
            <a:pPr algn="l"/>
            <a:r>
              <a:rPr lang="es-MX" b="1" dirty="0"/>
              <a:t>Nombre del procedimiento: Pre Registro de Jefas de Familia al Programa de Beneficio Social Seguro de Vida para Jefas de Familia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1696497903"/>
              </p:ext>
            </p:extLst>
          </p:nvPr>
        </p:nvGraphicFramePr>
        <p:xfrm>
          <a:off x="482174" y="2762837"/>
          <a:ext cx="5915024" cy="964375"/>
        </p:xfrm>
        <a:graphic>
          <a:graphicData uri="http://schemas.openxmlformats.org/drawingml/2006/table">
            <a:tbl>
              <a:tblPr>
                <a:tableStyleId>{F5AB1C69-6EDB-4FF4-983F-18BD219EF322}</a:tableStyleId>
              </a:tblPr>
              <a:tblGrid>
                <a:gridCol w="2488052">
                  <a:extLst>
                    <a:ext uri="{9D8B030D-6E8A-4147-A177-3AD203B41FA5}">
                      <a16:colId xmlns:a16="http://schemas.microsoft.com/office/drawing/2014/main" val="2098473293"/>
                    </a:ext>
                  </a:extLst>
                </a:gridCol>
                <a:gridCol w="3426972">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200" dirty="0">
                          <a:effectLst/>
                          <a:latin typeface="Arial" panose="020B0604020202020204" pitchFamily="34" charset="0"/>
                          <a:cs typeface="Arial" panose="020B0604020202020204" pitchFamily="34" charset="0"/>
                        </a:rPr>
                        <a:t>Objetivo: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dirty="0">
                          <a:effectLst/>
                          <a:latin typeface="Arial" panose="020B0604020202020204" pitchFamily="34" charset="0"/>
                          <a:cs typeface="Arial" panose="020B0604020202020204" pitchFamily="34" charset="0"/>
                        </a:rPr>
                        <a:t>Asegurar a las mujeres jefas de familia de 12 a 68 años de edad que se encuentren en estado de pobreza y no tengan servicios de seguridad social para que, en caso de fallecer sus hijas e hijos puedan iniciar o continuar sus estudios.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604120042"/>
              </p:ext>
            </p:extLst>
          </p:nvPr>
        </p:nvGraphicFramePr>
        <p:xfrm>
          <a:off x="482174" y="3906843"/>
          <a:ext cx="5915024" cy="2725738"/>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0">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Es responsabilidad del Ejecutivo Federal, la aplicación de los montos económicos que determine se apliquen a este rubro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-Coordinar acciones con las autoridades locales -Uso de medios electrónicos</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-Recorrer las zonas Prioritaria del  Municipio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-Coordinar acciones con las autoridades Educativas</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-Coordinar acciones con las áreas de salud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-Coordinar acciones con la ciudadanía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-Brindar atención personalizada en la oficina que alberga a esta Dirección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-Mantener al día un Banco de Datos con el Pre Registro de las Jefas de Familia.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145634308"/>
              </p:ext>
            </p:extLst>
          </p:nvPr>
        </p:nvGraphicFramePr>
        <p:xfrm>
          <a:off x="5084618" y="8912203"/>
          <a:ext cx="1408258" cy="370840"/>
        </p:xfrm>
        <a:graphic>
          <a:graphicData uri="http://schemas.openxmlformats.org/drawingml/2006/table">
            <a:tbl>
              <a:tblPr firstRow="1" bandRow="1">
                <a:tableStyleId>{F5AB1C69-6EDB-4FF4-983F-18BD219EF322}</a:tableStyleId>
              </a:tblPr>
              <a:tblGrid>
                <a:gridCol w="1408258">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24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2053118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3398106692"/>
              </p:ext>
            </p:extLst>
          </p:nvPr>
        </p:nvGraphicFramePr>
        <p:xfrm>
          <a:off x="474628" y="2165126"/>
          <a:ext cx="5820407" cy="6447495"/>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547795">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Secretaría del Bienestar</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Emite formatos de pre registro para jefas de familia que habitan en las zonas de atención prioritaria </a:t>
                      </a:r>
                    </a:p>
                  </a:txBody>
                  <a:tcPr marL="68580" marR="68580" marT="0" marB="0"/>
                </a:tc>
                <a:extLst>
                  <a:ext uri="{0D108BD9-81ED-4DB2-BD59-A6C34878D82A}">
                    <a16:rowId xmlns:a16="http://schemas.microsoft.com/office/drawing/2014/main" val="736362764"/>
                  </a:ext>
                </a:extLst>
              </a:tr>
              <a:tr h="39631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Dirección de Desarrollo Social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un formato de Pre registro y lo fotocopia las veces que sean indispensables según la meta programada para el Pre registro </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Subdirector de Desarrollo Social</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Coordina el recorrido a las Juntas Auxiliares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r>
                        <a:rPr lang="es-MX" sz="1200" dirty="0">
                          <a:latin typeface="Arial" panose="020B0604020202020204" pitchFamily="34" charset="0"/>
                          <a:cs typeface="Arial" panose="020B0604020202020204" pitchFamily="34" charset="0"/>
                        </a:rPr>
                        <a:t>Encuestadores</a:t>
                      </a:r>
                    </a:p>
                  </a:txBody>
                  <a:tcPr marL="68580" marR="68580" marT="0" marB="0"/>
                </a:tc>
                <a:tc>
                  <a:txBody>
                    <a:bodyPr/>
                    <a:lstStyle/>
                    <a:p>
                      <a:r>
                        <a:rPr lang="es-MX" sz="1200" dirty="0">
                          <a:latin typeface="Arial" panose="020B0604020202020204" pitchFamily="34" charset="0"/>
                          <a:cs typeface="Arial" panose="020B0604020202020204" pitchFamily="34" charset="0"/>
                        </a:rPr>
                        <a:t>Realizan el levantamiento de Pre registro conforme al Programa de Calendario. </a:t>
                      </a:r>
                    </a:p>
                  </a:txBody>
                  <a:tcPr marL="68580" marR="68580" marT="0" marB="0"/>
                </a:tc>
                <a:extLst>
                  <a:ext uri="{0D108BD9-81ED-4DB2-BD59-A6C34878D82A}">
                    <a16:rowId xmlns:a16="http://schemas.microsoft.com/office/drawing/2014/main" val="4175772796"/>
                  </a:ext>
                </a:extLst>
              </a:tr>
              <a:tr h="64807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Encuestadores</a:t>
                      </a:r>
                    </a:p>
                    <a:p>
                      <a:endParaRPr lang="es-MX" sz="1200" dirty="0">
                        <a:latin typeface="Arial" panose="020B0604020202020204" pitchFamily="34" charset="0"/>
                        <a:cs typeface="Arial" panose="020B0604020202020204" pitchFamily="34" charset="0"/>
                      </a:endParaRP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Los Pre registros de Seguro de Vida originales se fotocopian y capturan en una base de datos en Excel. En caso de fallecimiento de alguna Jefa de familia se aplica el paso 7. </a:t>
                      </a:r>
                    </a:p>
                  </a:txBody>
                  <a:tcPr marL="68580" marR="68580" marT="0" marB="0"/>
                </a:tc>
                <a:extLst>
                  <a:ext uri="{0D108BD9-81ED-4DB2-BD59-A6C34878D82A}">
                    <a16:rowId xmlns:a16="http://schemas.microsoft.com/office/drawing/2014/main" val="1473386933"/>
                  </a:ext>
                </a:extLst>
              </a:tr>
              <a:tr h="21602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Secretaría del Bienestar</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todos los formatos de Pre registro en original. </a:t>
                      </a:r>
                    </a:p>
                  </a:txBody>
                  <a:tcPr marL="68580" marR="68580" marT="0" marB="0"/>
                </a:tc>
                <a:extLst>
                  <a:ext uri="{0D108BD9-81ED-4DB2-BD59-A6C34878D82A}">
                    <a16:rowId xmlns:a16="http://schemas.microsoft.com/office/drawing/2014/main" val="1863288757"/>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Interesada</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Cuando alguna de las jefas de familia llega a fallecer, se presenta con el tutor registrado para dar trámite al beneficio de Seguro de Vida para los hijos en orfandad materna. Con los siguientes requisitos:</a:t>
                      </a:r>
                    </a:p>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Acta de Defunción Original de la Jefa de Familia fallecida.</a:t>
                      </a:r>
                    </a:p>
                    <a:p>
                      <a:pPr algn="just"/>
                      <a:r>
                        <a:rPr lang="es-MX" sz="1200" b="1" i="0" u="none" strike="noStrike" kern="1200" baseline="0" dirty="0">
                          <a:solidFill>
                            <a:schemeClr val="tx1"/>
                          </a:solidFill>
                          <a:latin typeface="Arial" panose="020B0604020202020204" pitchFamily="34" charset="0"/>
                          <a:ea typeface="+mn-ea"/>
                          <a:cs typeface="Arial" panose="020B0604020202020204" pitchFamily="34" charset="0"/>
                        </a:rPr>
                        <a:t>TUTOR: </a:t>
                      </a:r>
                    </a:p>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IFE </a:t>
                      </a:r>
                    </a:p>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CURP</a:t>
                      </a:r>
                    </a:p>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Acta de Nacimiento</a:t>
                      </a:r>
                    </a:p>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Comprobante de Domicilio</a:t>
                      </a:r>
                    </a:p>
                    <a:p>
                      <a:pPr algn="just"/>
                      <a:r>
                        <a:rPr lang="es-MX" sz="1200" b="1" i="0" u="none" strike="noStrike" kern="1200" baseline="0" dirty="0">
                          <a:solidFill>
                            <a:schemeClr val="tx1"/>
                          </a:solidFill>
                          <a:latin typeface="Arial" panose="020B0604020202020204" pitchFamily="34" charset="0"/>
                          <a:ea typeface="+mn-ea"/>
                          <a:cs typeface="Arial" panose="020B0604020202020204" pitchFamily="34" charset="0"/>
                        </a:rPr>
                        <a:t>Beneficiario:</a:t>
                      </a:r>
                    </a:p>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 Acta de Nacimiento </a:t>
                      </a:r>
                    </a:p>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CURP </a:t>
                      </a:r>
                    </a:p>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Ultima Boleta de Estudios</a:t>
                      </a:r>
                    </a:p>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Constancia de Estudios Actualizada </a:t>
                      </a:r>
                    </a:p>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(no mayor a un mes). Todo en original y copia </a:t>
                      </a:r>
                    </a:p>
                  </a:txBody>
                  <a:tcPr marL="68580" marR="68580" marT="0" marB="0"/>
                </a:tc>
                <a:extLst>
                  <a:ext uri="{0D108BD9-81ED-4DB2-BD59-A6C34878D82A}">
                    <a16:rowId xmlns:a16="http://schemas.microsoft.com/office/drawing/2014/main" val="3905927076"/>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461665"/>
          </a:xfrm>
          <a:prstGeom prst="rect">
            <a:avLst/>
          </a:prstGeom>
          <a:noFill/>
        </p:spPr>
        <p:txBody>
          <a:bodyPr wrap="square" rtlCol="0">
            <a:spAutoFit/>
          </a:bodyPr>
          <a:lstStyle/>
          <a:p>
            <a:pPr algn="l"/>
            <a:r>
              <a:rPr lang="es-MX" b="1" dirty="0"/>
              <a:t>Nombre del Procedimiento:    Realizar Pre Registro de Jefas de Familia al Programa de Beneficio Social Seguro de Vida para Jefas de Familia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3073099622"/>
              </p:ext>
            </p:extLst>
          </p:nvPr>
        </p:nvGraphicFramePr>
        <p:xfrm>
          <a:off x="5157192" y="8912203"/>
          <a:ext cx="1335683" cy="370840"/>
        </p:xfrm>
        <a:graphic>
          <a:graphicData uri="http://schemas.openxmlformats.org/drawingml/2006/table">
            <a:tbl>
              <a:tblPr firstRow="1" bandRow="1">
                <a:tableStyleId>{F5AB1C69-6EDB-4FF4-983F-18BD219EF322}</a:tableStyleId>
              </a:tblPr>
              <a:tblGrid>
                <a:gridCol w="1335683">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25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1648863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90FAB1BF-9CBC-4E2D-B5A4-20975C9A0DD0}"/>
              </a:ext>
            </a:extLst>
          </p:cNvPr>
          <p:cNvGraphicFramePr>
            <a:graphicFrameLocks noGrp="1"/>
          </p:cNvGraphicFramePr>
          <p:nvPr>
            <p:extLst>
              <p:ext uri="{D42A27DB-BD31-4B8C-83A1-F6EECF244321}">
                <p14:modId xmlns:p14="http://schemas.microsoft.com/office/powerpoint/2010/main" val="512038570"/>
              </p:ext>
            </p:extLst>
          </p:nvPr>
        </p:nvGraphicFramePr>
        <p:xfrm>
          <a:off x="474628" y="2146276"/>
          <a:ext cx="5820407" cy="4071388"/>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547795">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Subdirector de Desarrollo Social</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Aplica un estudio socioeconómico</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Director de Desarrollo Social</a:t>
                      </a: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Revisa el expediente que este completo </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Director de Desarrollo Social</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Lleva el expediente a la Secretaría del Bienestar y espera la validación. </a:t>
                      </a:r>
                    </a:p>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Sellan de recibido. </a:t>
                      </a:r>
                    </a:p>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La validación tarda de 2 a 4 meses.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a:t>
                      </a:r>
                    </a:p>
                    <a:p>
                      <a:endParaRPr lang="es-MX" sz="1200" dirty="0">
                        <a:latin typeface="Arial" panose="020B0604020202020204" pitchFamily="34" charset="0"/>
                        <a:cs typeface="Arial" panose="020B0604020202020204" pitchFamily="34" charset="0"/>
                      </a:endParaRPr>
                    </a:p>
                  </a:txBody>
                  <a:tcPr marL="68580" marR="68580" marT="0" marB="0"/>
                </a:tc>
                <a:tc>
                  <a:txBody>
                    <a:bodyPr/>
                    <a:lstStyle/>
                    <a:p>
                      <a:r>
                        <a:rPr lang="es-MX" sz="1200" dirty="0">
                          <a:latin typeface="Arial" panose="020B0604020202020204" pitchFamily="34" charset="0"/>
                          <a:cs typeface="Arial" panose="020B0604020202020204" pitchFamily="34" charset="0"/>
                        </a:rPr>
                        <a:t>Se le da seguimiento en cuanto a documentación faltante y que el recurso llegue retroactivo a la fecha de fallecimiento de la jefa de familia. Realizando llamadas telefónicas, correos electrónicos y atención al interesado. </a:t>
                      </a:r>
                    </a:p>
                  </a:txBody>
                  <a:tcPr marL="68580" marR="68580" marT="0" marB="0"/>
                </a:tc>
                <a:extLst>
                  <a:ext uri="{0D108BD9-81ED-4DB2-BD59-A6C34878D82A}">
                    <a16:rowId xmlns:a16="http://schemas.microsoft.com/office/drawing/2014/main" val="4175772796"/>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tc>
                <a:tc>
                  <a:txBody>
                    <a:bodyPr/>
                    <a:lstStyle/>
                    <a:p>
                      <a:r>
                        <a:rPr lang="es-MX" sz="1200" dirty="0">
                          <a:latin typeface="Arial" panose="020B0604020202020204" pitchFamily="34" charset="0"/>
                          <a:cs typeface="Arial" panose="020B0604020202020204" pitchFamily="34" charset="0"/>
                        </a:rPr>
                        <a:t>Interesado</a:t>
                      </a:r>
                    </a:p>
                  </a:txBody>
                  <a:tcPr marL="68580" marR="68580" marT="0" marB="0"/>
                </a:tc>
                <a:tc>
                  <a:txBody>
                    <a:bodyPr/>
                    <a:lstStyle/>
                    <a:p>
                      <a:r>
                        <a:rPr lang="es-MX" sz="1200" dirty="0">
                          <a:latin typeface="Arial" panose="020B0604020202020204" pitchFamily="34" charset="0"/>
                          <a:cs typeface="Arial" panose="020B0604020202020204" pitchFamily="34" charset="0"/>
                        </a:rPr>
                        <a:t>Queda dado de alta en Programa. Recibe recurso. </a:t>
                      </a:r>
                    </a:p>
                  </a:txBody>
                  <a:tcPr marL="68580" marR="68580" marT="0" marB="0"/>
                </a:tc>
                <a:extLst>
                  <a:ext uri="{0D108BD9-81ED-4DB2-BD59-A6C34878D82A}">
                    <a16:rowId xmlns:a16="http://schemas.microsoft.com/office/drawing/2014/main" val="2881841085"/>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Subdirector de Desarrollo Social</a:t>
                      </a:r>
                    </a:p>
                    <a:p>
                      <a:endParaRPr lang="es-MX" sz="1200" dirty="0">
                        <a:latin typeface="Arial" panose="020B0604020202020204" pitchFamily="34" charset="0"/>
                        <a:cs typeface="Arial" panose="020B0604020202020204" pitchFamily="34" charset="0"/>
                      </a:endParaRPr>
                    </a:p>
                  </a:txBody>
                  <a:tcPr marL="68580" marR="68580" marT="0" marB="0"/>
                </a:tc>
                <a:tc>
                  <a:txBody>
                    <a:bodyPr/>
                    <a:lstStyle/>
                    <a:p>
                      <a:r>
                        <a:rPr lang="es-MX" sz="1200" dirty="0">
                          <a:latin typeface="Arial" panose="020B0604020202020204" pitchFamily="34" charset="0"/>
                          <a:cs typeface="Arial" panose="020B0604020202020204" pitchFamily="34" charset="0"/>
                        </a:rPr>
                        <a:t>Al recibir el recurso el interesado se da seguimiento a los documentos que debe presentar para seguir gozando de beneficio del programa. </a:t>
                      </a:r>
                    </a:p>
                  </a:txBody>
                  <a:tcPr marL="68580" marR="68580" marT="0" marB="0"/>
                </a:tc>
                <a:extLst>
                  <a:ext uri="{0D108BD9-81ED-4DB2-BD59-A6C34878D82A}">
                    <a16:rowId xmlns:a16="http://schemas.microsoft.com/office/drawing/2014/main" val="2515938789"/>
                  </a:ext>
                </a:extLst>
              </a:tr>
            </a:tbl>
          </a:graphicData>
        </a:graphic>
      </p:graphicFrame>
      <p:sp>
        <p:nvSpPr>
          <p:cNvPr id="3" name="CuadroTexto 2">
            <a:extLst>
              <a:ext uri="{FF2B5EF4-FFF2-40B4-BE49-F238E27FC236}">
                <a16:creationId xmlns:a16="http://schemas.microsoft.com/office/drawing/2014/main" id="{281B3E0B-B620-4E2B-A230-697938862B06}"/>
              </a:ext>
            </a:extLst>
          </p:cNvPr>
          <p:cNvSpPr txBox="1"/>
          <p:nvPr/>
        </p:nvSpPr>
        <p:spPr>
          <a:xfrm>
            <a:off x="474628" y="1353103"/>
            <a:ext cx="5820407" cy="461665"/>
          </a:xfrm>
          <a:prstGeom prst="rect">
            <a:avLst/>
          </a:prstGeom>
          <a:noFill/>
        </p:spPr>
        <p:txBody>
          <a:bodyPr wrap="square" rtlCol="0">
            <a:spAutoFit/>
          </a:bodyPr>
          <a:lstStyle/>
          <a:p>
            <a:pPr algn="l"/>
            <a:r>
              <a:rPr lang="es-MX" b="1" dirty="0"/>
              <a:t>Nombre del Procedimiento: :    Realizar Pre Registro de Jefas de Familia al Programa de Beneficio Social Seguro de Vida para Jefas de Familia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8E0D5285-3F18-4A44-8BBF-CE529AD8D0C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5" name="Picture 2077" descr="Resultado de imagen para ayuntamiento de tlatlauquitepec">
            <a:hlinkClick r:id="rId2"/>
            <a:extLst>
              <a:ext uri="{FF2B5EF4-FFF2-40B4-BE49-F238E27FC236}">
                <a16:creationId xmlns:a16="http://schemas.microsoft.com/office/drawing/2014/main" id="{2BD8A3D2-3535-447B-B687-BAA9A29D3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a:extLst>
              <a:ext uri="{FF2B5EF4-FFF2-40B4-BE49-F238E27FC236}">
                <a16:creationId xmlns:a16="http://schemas.microsoft.com/office/drawing/2014/main" id="{7221525C-3EBB-4027-AB15-6C20055BB26D}"/>
              </a:ext>
            </a:extLst>
          </p:cNvPr>
          <p:cNvGraphicFramePr>
            <a:graphicFrameLocks noGrp="1"/>
          </p:cNvGraphicFramePr>
          <p:nvPr>
            <p:extLst>
              <p:ext uri="{D42A27DB-BD31-4B8C-83A1-F6EECF244321}">
                <p14:modId xmlns:p14="http://schemas.microsoft.com/office/powerpoint/2010/main" val="1700415513"/>
              </p:ext>
            </p:extLst>
          </p:nvPr>
        </p:nvGraphicFramePr>
        <p:xfrm>
          <a:off x="5157192" y="8912203"/>
          <a:ext cx="1335683" cy="370840"/>
        </p:xfrm>
        <a:graphic>
          <a:graphicData uri="http://schemas.openxmlformats.org/drawingml/2006/table">
            <a:tbl>
              <a:tblPr firstRow="1" bandRow="1">
                <a:tableStyleId>{F5AB1C69-6EDB-4FF4-983F-18BD219EF322}</a:tableStyleId>
              </a:tblPr>
              <a:tblGrid>
                <a:gridCol w="1335683">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26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861731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108999597"/>
              </p:ext>
            </p:extLst>
          </p:nvPr>
        </p:nvGraphicFramePr>
        <p:xfrm>
          <a:off x="548677" y="767832"/>
          <a:ext cx="5904656" cy="457200"/>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6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Realizar Pre Registro de Jefas de Familia al Programa de Beneficio Social Seguro de Vida para Jefas de Familia </a:t>
                      </a:r>
                      <a:endParaRPr lang="es-ES" sz="1200" dirty="0">
                        <a:solidFill>
                          <a:srgbClr val="000000"/>
                        </a:solidFill>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1245787234"/>
              </p:ext>
            </p:extLst>
          </p:nvPr>
        </p:nvGraphicFramePr>
        <p:xfrm>
          <a:off x="555434" y="1235579"/>
          <a:ext cx="5904650" cy="762000"/>
        </p:xfrm>
        <a:graphic>
          <a:graphicData uri="http://schemas.openxmlformats.org/drawingml/2006/table">
            <a:tbl>
              <a:tblPr firstRow="1" bandRow="1">
                <a:tableStyleId>{F5AB1C69-6EDB-4FF4-983F-18BD219EF322}</a:tableStyleId>
              </a:tblPr>
              <a:tblGrid>
                <a:gridCol w="1169236">
                  <a:extLst>
                    <a:ext uri="{9D8B030D-6E8A-4147-A177-3AD203B41FA5}">
                      <a16:colId xmlns:a16="http://schemas.microsoft.com/office/drawing/2014/main" val="3531676926"/>
                    </a:ext>
                  </a:extLst>
                </a:gridCol>
                <a:gridCol w="1227697">
                  <a:extLst>
                    <a:ext uri="{9D8B030D-6E8A-4147-A177-3AD203B41FA5}">
                      <a16:colId xmlns:a16="http://schemas.microsoft.com/office/drawing/2014/main" val="4179167614"/>
                    </a:ext>
                  </a:extLst>
                </a:gridCol>
                <a:gridCol w="1169239">
                  <a:extLst>
                    <a:ext uri="{9D8B030D-6E8A-4147-A177-3AD203B41FA5}">
                      <a16:colId xmlns:a16="http://schemas.microsoft.com/office/drawing/2014/main" val="245987141"/>
                    </a:ext>
                  </a:extLst>
                </a:gridCol>
                <a:gridCol w="1169239">
                  <a:extLst>
                    <a:ext uri="{9D8B030D-6E8A-4147-A177-3AD203B41FA5}">
                      <a16:colId xmlns:a16="http://schemas.microsoft.com/office/drawing/2014/main" val="2162802058"/>
                    </a:ext>
                  </a:extLst>
                </a:gridCol>
                <a:gridCol w="1169239">
                  <a:extLst>
                    <a:ext uri="{9D8B030D-6E8A-4147-A177-3AD203B41FA5}">
                      <a16:colId xmlns:a16="http://schemas.microsoft.com/office/drawing/2014/main" val="2027783762"/>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Secretaría del Bienestar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Arial" panose="020B0604020202020204" pitchFamily="34" charset="0"/>
                          <a:cs typeface="Arial" panose="020B0604020202020204" pitchFamily="34" charset="0"/>
                        </a:rPr>
                        <a:t>Director de Desarrollo Social</a:t>
                      </a:r>
                    </a:p>
                    <a:p>
                      <a:pPr marL="0" indent="0"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Arial" panose="020B0604020202020204" pitchFamily="34" charset="0"/>
                          <a:cs typeface="Arial" panose="020B0604020202020204" pitchFamily="34" charset="0"/>
                        </a:rPr>
                        <a:t>Subdirector de Desarrollo Social</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Arial" panose="020B0604020202020204" pitchFamily="34" charset="0"/>
                          <a:cs typeface="Arial" panose="020B0604020202020204" pitchFamily="34" charset="0"/>
                        </a:rPr>
                        <a:t>Encuestadores</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100" b="0" dirty="0">
                          <a:solidFill>
                            <a:schemeClr val="tx1"/>
                          </a:solidFill>
                          <a:latin typeface="Arial" panose="020B0604020202020204" pitchFamily="34" charset="0"/>
                          <a:cs typeface="Arial" panose="020B0604020202020204" pitchFamily="34" charset="0"/>
                        </a:rPr>
                        <a:t>Interesado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1435933468"/>
              </p:ext>
            </p:extLst>
          </p:nvPr>
        </p:nvGraphicFramePr>
        <p:xfrm>
          <a:off x="547802" y="1854595"/>
          <a:ext cx="5904652" cy="6954299"/>
        </p:xfrm>
        <a:graphic>
          <a:graphicData uri="http://schemas.openxmlformats.org/drawingml/2006/table">
            <a:tbl>
              <a:tblPr firstRow="1" bandRow="1">
                <a:tableStyleId>{F5AB1C69-6EDB-4FF4-983F-18BD219EF322}</a:tableStyleId>
              </a:tblPr>
              <a:tblGrid>
                <a:gridCol w="1173079">
                  <a:extLst>
                    <a:ext uri="{9D8B030D-6E8A-4147-A177-3AD203B41FA5}">
                      <a16:colId xmlns:a16="http://schemas.microsoft.com/office/drawing/2014/main" val="3531676926"/>
                    </a:ext>
                  </a:extLst>
                </a:gridCol>
                <a:gridCol w="1214835">
                  <a:extLst>
                    <a:ext uri="{9D8B030D-6E8A-4147-A177-3AD203B41FA5}">
                      <a16:colId xmlns:a16="http://schemas.microsoft.com/office/drawing/2014/main" val="4179167614"/>
                    </a:ext>
                  </a:extLst>
                </a:gridCol>
                <a:gridCol w="1172246">
                  <a:extLst>
                    <a:ext uri="{9D8B030D-6E8A-4147-A177-3AD203B41FA5}">
                      <a16:colId xmlns:a16="http://schemas.microsoft.com/office/drawing/2014/main" val="2350135489"/>
                    </a:ext>
                  </a:extLst>
                </a:gridCol>
                <a:gridCol w="1172246">
                  <a:extLst>
                    <a:ext uri="{9D8B030D-6E8A-4147-A177-3AD203B41FA5}">
                      <a16:colId xmlns:a16="http://schemas.microsoft.com/office/drawing/2014/main" val="245987141"/>
                    </a:ext>
                  </a:extLst>
                </a:gridCol>
                <a:gridCol w="1172246">
                  <a:extLst>
                    <a:ext uri="{9D8B030D-6E8A-4147-A177-3AD203B41FA5}">
                      <a16:colId xmlns:a16="http://schemas.microsoft.com/office/drawing/2014/main" val="4063750529"/>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767812" y="1928325"/>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Inicio</a:t>
            </a:r>
          </a:p>
        </p:txBody>
      </p:sp>
      <p:sp>
        <p:nvSpPr>
          <p:cNvPr id="17" name="Diagrama de flujo: proceso 16">
            <a:extLst>
              <a:ext uri="{FF2B5EF4-FFF2-40B4-BE49-F238E27FC236}">
                <a16:creationId xmlns:a16="http://schemas.microsoft.com/office/drawing/2014/main" id="{05704A2C-27C6-4347-9953-705FC5DF9B35}"/>
              </a:ext>
            </a:extLst>
          </p:cNvPr>
          <p:cNvSpPr/>
          <p:nvPr/>
        </p:nvSpPr>
        <p:spPr bwMode="auto">
          <a:xfrm>
            <a:off x="2963506" y="2774484"/>
            <a:ext cx="1061684" cy="445163"/>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latin typeface="Arial" panose="020B0604020202020204" pitchFamily="34" charset="0"/>
                <a:cs typeface="Arial" panose="020B0604020202020204" pitchFamily="34" charset="0"/>
              </a:rPr>
              <a:t>Coordina recorrido a las Juntas Auxiliares </a:t>
            </a: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225012" y="2230077"/>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1466579" y="2351780"/>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2691634" y="1810788"/>
            <a:ext cx="242374" cy="215444"/>
          </a:xfrm>
          <a:prstGeom prst="rect">
            <a:avLst/>
          </a:prstGeom>
          <a:noFill/>
        </p:spPr>
        <p:txBody>
          <a:bodyPr wrap="none" rtlCol="0">
            <a:spAutoFit/>
          </a:bodyPr>
          <a:lstStyle/>
          <a:p>
            <a:r>
              <a:rPr lang="es-MX" sz="800" dirty="0"/>
              <a:t>2</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4988219" y="2587252"/>
            <a:ext cx="242374" cy="215444"/>
          </a:xfrm>
          <a:prstGeom prst="rect">
            <a:avLst/>
          </a:prstGeom>
          <a:noFill/>
        </p:spPr>
        <p:txBody>
          <a:bodyPr wrap="none" rtlCol="0">
            <a:spAutoFit/>
          </a:bodyPr>
          <a:lstStyle/>
          <a:p>
            <a:r>
              <a:rPr lang="es-MX" sz="800" dirty="0"/>
              <a:t>4</a:t>
            </a:r>
          </a:p>
        </p:txBody>
      </p:sp>
      <p:sp>
        <p:nvSpPr>
          <p:cNvPr id="60" name="CuadroTexto 59">
            <a:extLst>
              <a:ext uri="{FF2B5EF4-FFF2-40B4-BE49-F238E27FC236}">
                <a16:creationId xmlns:a16="http://schemas.microsoft.com/office/drawing/2014/main" id="{7350A997-A2DC-4DFC-B900-259A09EB1752}"/>
              </a:ext>
            </a:extLst>
          </p:cNvPr>
          <p:cNvSpPr txBox="1"/>
          <p:nvPr/>
        </p:nvSpPr>
        <p:spPr>
          <a:xfrm>
            <a:off x="1412586" y="4346257"/>
            <a:ext cx="269626" cy="215444"/>
          </a:xfrm>
          <a:prstGeom prst="rect">
            <a:avLst/>
          </a:prstGeom>
          <a:noFill/>
        </p:spPr>
        <p:txBody>
          <a:bodyPr wrap="square" rtlCol="0">
            <a:spAutoFit/>
          </a:bodyPr>
          <a:lstStyle/>
          <a:p>
            <a:r>
              <a:rPr lang="es-MX" sz="800" dirty="0"/>
              <a:t>6</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5062702" y="3489740"/>
            <a:ext cx="242374" cy="215444"/>
          </a:xfrm>
          <a:prstGeom prst="rect">
            <a:avLst/>
          </a:prstGeom>
          <a:noFill/>
        </p:spPr>
        <p:txBody>
          <a:bodyPr wrap="none" rtlCol="0">
            <a:spAutoFit/>
          </a:bodyPr>
          <a:lstStyle/>
          <a:p>
            <a:r>
              <a:rPr lang="es-MX" sz="800" dirty="0"/>
              <a:t>5</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3019716938"/>
              </p:ext>
            </p:extLst>
          </p:nvPr>
        </p:nvGraphicFramePr>
        <p:xfrm>
          <a:off x="4988220" y="8912203"/>
          <a:ext cx="1504656" cy="370840"/>
        </p:xfrm>
        <a:graphic>
          <a:graphicData uri="http://schemas.openxmlformats.org/drawingml/2006/table">
            <a:tbl>
              <a:tblPr firstRow="1" bandRow="1">
                <a:tableStyleId>{F5AB1C69-6EDB-4FF4-983F-18BD219EF322}</a:tableStyleId>
              </a:tblPr>
              <a:tblGrid>
                <a:gridCol w="1504656">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27 de 56</a:t>
                      </a:r>
                    </a:p>
                  </a:txBody>
                  <a:tcPr/>
                </a:tc>
                <a:extLst>
                  <a:ext uri="{0D108BD9-81ED-4DB2-BD59-A6C34878D82A}">
                    <a16:rowId xmlns:a16="http://schemas.microsoft.com/office/drawing/2014/main" val="2061326865"/>
                  </a:ext>
                </a:extLst>
              </a:tr>
            </a:tbl>
          </a:graphicData>
        </a:graphic>
      </p:graphicFrame>
      <p:sp>
        <p:nvSpPr>
          <p:cNvPr id="86" name="CuadroTexto 85">
            <a:extLst>
              <a:ext uri="{FF2B5EF4-FFF2-40B4-BE49-F238E27FC236}">
                <a16:creationId xmlns:a16="http://schemas.microsoft.com/office/drawing/2014/main" id="{0EC0F741-C240-444E-AE2C-6CAA6AD22C1E}"/>
              </a:ext>
            </a:extLst>
          </p:cNvPr>
          <p:cNvSpPr txBox="1"/>
          <p:nvPr/>
        </p:nvSpPr>
        <p:spPr>
          <a:xfrm rot="10800000" flipV="1">
            <a:off x="3794940" y="2541778"/>
            <a:ext cx="319134" cy="215444"/>
          </a:xfrm>
          <a:prstGeom prst="rect">
            <a:avLst/>
          </a:prstGeom>
          <a:noFill/>
        </p:spPr>
        <p:txBody>
          <a:bodyPr wrap="square" rtlCol="0">
            <a:spAutoFit/>
          </a:bodyPr>
          <a:lstStyle/>
          <a:p>
            <a:r>
              <a:rPr lang="es-MX" sz="800" dirty="0"/>
              <a:t>3</a:t>
            </a:r>
          </a:p>
        </p:txBody>
      </p:sp>
      <p:sp>
        <p:nvSpPr>
          <p:cNvPr id="68" name="Diagrama de flujo: terminador 67">
            <a:extLst>
              <a:ext uri="{FF2B5EF4-FFF2-40B4-BE49-F238E27FC236}">
                <a16:creationId xmlns:a16="http://schemas.microsoft.com/office/drawing/2014/main" id="{F5203C7B-FE12-469E-BE7A-F6E45079C4F2}"/>
              </a:ext>
            </a:extLst>
          </p:cNvPr>
          <p:cNvSpPr/>
          <p:nvPr/>
        </p:nvSpPr>
        <p:spPr bwMode="auto">
          <a:xfrm>
            <a:off x="3231945" y="8158103"/>
            <a:ext cx="524805"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Fin</a:t>
            </a:r>
          </a:p>
        </p:txBody>
      </p:sp>
      <p:sp>
        <p:nvSpPr>
          <p:cNvPr id="96" name="Diagrama de flujo: proceso 95">
            <a:extLst>
              <a:ext uri="{FF2B5EF4-FFF2-40B4-BE49-F238E27FC236}">
                <a16:creationId xmlns:a16="http://schemas.microsoft.com/office/drawing/2014/main" id="{E7034609-800C-413F-AF56-79356F3CB5BD}"/>
              </a:ext>
            </a:extLst>
          </p:cNvPr>
          <p:cNvSpPr/>
          <p:nvPr/>
        </p:nvSpPr>
        <p:spPr bwMode="auto">
          <a:xfrm>
            <a:off x="4328579" y="3664101"/>
            <a:ext cx="927430" cy="641444"/>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Los pre registros se fotocopian y capturan </a:t>
            </a:r>
            <a:endParaRPr kumimoji="0" lang="es-MX" sz="800" b="0" i="0" u="none" strike="noStrike" cap="none" normalizeH="0" baseline="0" dirty="0">
              <a:ln>
                <a:noFill/>
              </a:ln>
              <a:solidFill>
                <a:schemeClr val="tx1"/>
              </a:solidFill>
              <a:effectLst/>
              <a:latin typeface="Arial" charset="0"/>
            </a:endParaRPr>
          </a:p>
        </p:txBody>
      </p:sp>
      <p:sp>
        <p:nvSpPr>
          <p:cNvPr id="110" name="Diagrama de flujo: documento 109">
            <a:extLst>
              <a:ext uri="{FF2B5EF4-FFF2-40B4-BE49-F238E27FC236}">
                <a16:creationId xmlns:a16="http://schemas.microsoft.com/office/drawing/2014/main" id="{68C665E5-DB5A-4D64-816E-E8C8CA457C7C}"/>
              </a:ext>
            </a:extLst>
          </p:cNvPr>
          <p:cNvSpPr/>
          <p:nvPr/>
        </p:nvSpPr>
        <p:spPr bwMode="auto">
          <a:xfrm>
            <a:off x="599734" y="2557920"/>
            <a:ext cx="1088143" cy="583130"/>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panose="020B0604020202020204" pitchFamily="34" charset="0"/>
                <a:cs typeface="Arial" panose="020B0604020202020204" pitchFamily="34" charset="0"/>
              </a:rPr>
              <a:t>Emite formatos de pre registro para jefas de familia</a:t>
            </a:r>
            <a:endParaRPr lang="es-MX" sz="800" dirty="0">
              <a:solidFill>
                <a:schemeClr val="tx1"/>
              </a:solidFill>
              <a:latin typeface="Arial" charset="0"/>
            </a:endParaRPr>
          </a:p>
        </p:txBody>
      </p:sp>
      <p:sp>
        <p:nvSpPr>
          <p:cNvPr id="6" name="Diagrama de flujo: documento 5">
            <a:extLst>
              <a:ext uri="{FF2B5EF4-FFF2-40B4-BE49-F238E27FC236}">
                <a16:creationId xmlns:a16="http://schemas.microsoft.com/office/drawing/2014/main" id="{B5DEEFA2-00EF-4E34-BD09-66ED4A2179B9}"/>
              </a:ext>
            </a:extLst>
          </p:cNvPr>
          <p:cNvSpPr/>
          <p:nvPr/>
        </p:nvSpPr>
        <p:spPr bwMode="auto">
          <a:xfrm>
            <a:off x="1723711" y="2031399"/>
            <a:ext cx="1199717" cy="48837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Recibe formato y fotocopia </a:t>
            </a:r>
            <a:endParaRPr kumimoji="0" lang="es-MX" sz="800" b="0" i="0" u="none" strike="noStrike" cap="none" normalizeH="0" baseline="0" dirty="0">
              <a:ln>
                <a:noFill/>
              </a:ln>
              <a:solidFill>
                <a:schemeClr val="tx1"/>
              </a:solidFill>
              <a:effectLst/>
              <a:latin typeface="Arial" charset="0"/>
            </a:endParaRPr>
          </a:p>
        </p:txBody>
      </p:sp>
      <p:sp>
        <p:nvSpPr>
          <p:cNvPr id="8" name="CuadroTexto 7">
            <a:extLst>
              <a:ext uri="{FF2B5EF4-FFF2-40B4-BE49-F238E27FC236}">
                <a16:creationId xmlns:a16="http://schemas.microsoft.com/office/drawing/2014/main" id="{FB9E2976-3C79-44CE-B392-0CEB08E31EB0}"/>
              </a:ext>
            </a:extLst>
          </p:cNvPr>
          <p:cNvSpPr txBox="1"/>
          <p:nvPr/>
        </p:nvSpPr>
        <p:spPr>
          <a:xfrm>
            <a:off x="6143825" y="4918364"/>
            <a:ext cx="242374" cy="215444"/>
          </a:xfrm>
          <a:prstGeom prst="rect">
            <a:avLst/>
          </a:prstGeom>
          <a:noFill/>
        </p:spPr>
        <p:txBody>
          <a:bodyPr wrap="none" rtlCol="0">
            <a:spAutoFit/>
          </a:bodyPr>
          <a:lstStyle/>
          <a:p>
            <a:r>
              <a:rPr lang="es-MX" sz="800" dirty="0"/>
              <a:t>7</a:t>
            </a:r>
          </a:p>
        </p:txBody>
      </p:sp>
      <p:sp>
        <p:nvSpPr>
          <p:cNvPr id="16" name="Diagrama de flujo: documento 15">
            <a:extLst>
              <a:ext uri="{FF2B5EF4-FFF2-40B4-BE49-F238E27FC236}">
                <a16:creationId xmlns:a16="http://schemas.microsoft.com/office/drawing/2014/main" id="{F22F4F1C-9DBE-439B-94AD-91398770AA66}"/>
              </a:ext>
            </a:extLst>
          </p:cNvPr>
          <p:cNvSpPr/>
          <p:nvPr/>
        </p:nvSpPr>
        <p:spPr bwMode="auto">
          <a:xfrm>
            <a:off x="5318696" y="5166190"/>
            <a:ext cx="1067503" cy="761996"/>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Cuando fallece para dar trámite debe cumplir los requisitos</a:t>
            </a:r>
            <a:endParaRPr kumimoji="0" lang="es-MX" sz="800" b="0" i="0" u="none" strike="noStrike" cap="none" normalizeH="0" baseline="0" dirty="0">
              <a:ln>
                <a:noFill/>
              </a:ln>
              <a:solidFill>
                <a:schemeClr val="tx1"/>
              </a:solidFill>
              <a:effectLst/>
              <a:latin typeface="Arial" charset="0"/>
            </a:endParaRPr>
          </a:p>
        </p:txBody>
      </p:sp>
      <p:sp>
        <p:nvSpPr>
          <p:cNvPr id="40" name="Diagrama de flujo: proceso 39">
            <a:extLst>
              <a:ext uri="{FF2B5EF4-FFF2-40B4-BE49-F238E27FC236}">
                <a16:creationId xmlns:a16="http://schemas.microsoft.com/office/drawing/2014/main" id="{20066A12-F04C-497B-BEE1-889746AA3322}"/>
              </a:ext>
            </a:extLst>
          </p:cNvPr>
          <p:cNvSpPr/>
          <p:nvPr/>
        </p:nvSpPr>
        <p:spPr bwMode="auto">
          <a:xfrm>
            <a:off x="2963506" y="7734949"/>
            <a:ext cx="1061684" cy="263720"/>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kumimoji="0" lang="es-MX" sz="800" b="0" i="0" u="none" strike="noStrike" cap="none" normalizeH="0" baseline="0" dirty="0">
                <a:ln>
                  <a:noFill/>
                </a:ln>
                <a:solidFill>
                  <a:schemeClr val="tx1"/>
                </a:solidFill>
                <a:effectLst/>
                <a:latin typeface="Arial" charset="0"/>
              </a:rPr>
              <a:t>Da Seguimiento</a:t>
            </a:r>
          </a:p>
        </p:txBody>
      </p:sp>
      <p:sp>
        <p:nvSpPr>
          <p:cNvPr id="42" name="Diagrama de flujo: proceso 41">
            <a:extLst>
              <a:ext uri="{FF2B5EF4-FFF2-40B4-BE49-F238E27FC236}">
                <a16:creationId xmlns:a16="http://schemas.microsoft.com/office/drawing/2014/main" id="{B7BB5F28-F9BF-4C9B-84AD-2B3A7D8123C3}"/>
              </a:ext>
            </a:extLst>
          </p:cNvPr>
          <p:cNvSpPr/>
          <p:nvPr/>
        </p:nvSpPr>
        <p:spPr bwMode="auto">
          <a:xfrm>
            <a:off x="1784333" y="7031708"/>
            <a:ext cx="1061684" cy="279276"/>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Da Seguimiento. </a:t>
            </a:r>
            <a:endParaRPr kumimoji="0" lang="es-MX" sz="800" b="0" i="0" u="none" strike="noStrike" cap="none" normalizeH="0" baseline="0" dirty="0">
              <a:ln>
                <a:noFill/>
              </a:ln>
              <a:solidFill>
                <a:schemeClr val="tx1"/>
              </a:solidFill>
              <a:effectLst/>
              <a:latin typeface="Arial" charset="0"/>
            </a:endParaRPr>
          </a:p>
        </p:txBody>
      </p:sp>
      <p:sp>
        <p:nvSpPr>
          <p:cNvPr id="43" name="Diagrama de flujo: proceso 42">
            <a:extLst>
              <a:ext uri="{FF2B5EF4-FFF2-40B4-BE49-F238E27FC236}">
                <a16:creationId xmlns:a16="http://schemas.microsoft.com/office/drawing/2014/main" id="{1CBF4F2E-8AE7-4093-8E30-8590C4D7410C}"/>
              </a:ext>
            </a:extLst>
          </p:cNvPr>
          <p:cNvSpPr/>
          <p:nvPr/>
        </p:nvSpPr>
        <p:spPr bwMode="auto">
          <a:xfrm>
            <a:off x="1772794" y="5744703"/>
            <a:ext cx="1061684" cy="279276"/>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Revisa expediente </a:t>
            </a:r>
            <a:endParaRPr kumimoji="0" lang="es-MX" sz="800" b="0" i="0" u="none" strike="noStrike" cap="none" normalizeH="0" baseline="0" dirty="0">
              <a:ln>
                <a:noFill/>
              </a:ln>
              <a:solidFill>
                <a:schemeClr val="tx1"/>
              </a:solidFill>
              <a:effectLst/>
              <a:latin typeface="Arial" charset="0"/>
            </a:endParaRPr>
          </a:p>
        </p:txBody>
      </p:sp>
      <p:sp>
        <p:nvSpPr>
          <p:cNvPr id="19" name="CuadroTexto 18">
            <a:extLst>
              <a:ext uri="{FF2B5EF4-FFF2-40B4-BE49-F238E27FC236}">
                <a16:creationId xmlns:a16="http://schemas.microsoft.com/office/drawing/2014/main" id="{8699DD5D-8FDB-42B0-84D2-26A8A1636B38}"/>
              </a:ext>
            </a:extLst>
          </p:cNvPr>
          <p:cNvSpPr txBox="1"/>
          <p:nvPr/>
        </p:nvSpPr>
        <p:spPr>
          <a:xfrm>
            <a:off x="3851558" y="5038366"/>
            <a:ext cx="242374" cy="215444"/>
          </a:xfrm>
          <a:prstGeom prst="rect">
            <a:avLst/>
          </a:prstGeom>
          <a:noFill/>
        </p:spPr>
        <p:txBody>
          <a:bodyPr wrap="none" rtlCol="0">
            <a:spAutoFit/>
          </a:bodyPr>
          <a:lstStyle/>
          <a:p>
            <a:r>
              <a:rPr lang="es-MX" sz="800" dirty="0"/>
              <a:t>8</a:t>
            </a:r>
          </a:p>
        </p:txBody>
      </p:sp>
      <p:sp>
        <p:nvSpPr>
          <p:cNvPr id="20" name="CuadroTexto 19">
            <a:extLst>
              <a:ext uri="{FF2B5EF4-FFF2-40B4-BE49-F238E27FC236}">
                <a16:creationId xmlns:a16="http://schemas.microsoft.com/office/drawing/2014/main" id="{00EA3022-61D2-4936-98DF-E24822B21775}"/>
              </a:ext>
            </a:extLst>
          </p:cNvPr>
          <p:cNvSpPr txBox="1"/>
          <p:nvPr/>
        </p:nvSpPr>
        <p:spPr>
          <a:xfrm>
            <a:off x="2649477" y="5488478"/>
            <a:ext cx="242374" cy="215444"/>
          </a:xfrm>
          <a:prstGeom prst="rect">
            <a:avLst/>
          </a:prstGeom>
          <a:noFill/>
        </p:spPr>
        <p:txBody>
          <a:bodyPr wrap="none" rtlCol="0">
            <a:spAutoFit/>
          </a:bodyPr>
          <a:lstStyle/>
          <a:p>
            <a:r>
              <a:rPr lang="es-MX" sz="800" dirty="0"/>
              <a:t>9</a:t>
            </a:r>
          </a:p>
        </p:txBody>
      </p:sp>
      <p:sp>
        <p:nvSpPr>
          <p:cNvPr id="21" name="CuadroTexto 20">
            <a:extLst>
              <a:ext uri="{FF2B5EF4-FFF2-40B4-BE49-F238E27FC236}">
                <a16:creationId xmlns:a16="http://schemas.microsoft.com/office/drawing/2014/main" id="{4C3CFD25-EDD7-4659-87E9-DAE5637BD722}"/>
              </a:ext>
            </a:extLst>
          </p:cNvPr>
          <p:cNvSpPr txBox="1"/>
          <p:nvPr/>
        </p:nvSpPr>
        <p:spPr>
          <a:xfrm>
            <a:off x="2541135" y="5997820"/>
            <a:ext cx="300082" cy="215444"/>
          </a:xfrm>
          <a:prstGeom prst="rect">
            <a:avLst/>
          </a:prstGeom>
          <a:noFill/>
        </p:spPr>
        <p:txBody>
          <a:bodyPr wrap="none" rtlCol="0">
            <a:spAutoFit/>
          </a:bodyPr>
          <a:lstStyle/>
          <a:p>
            <a:r>
              <a:rPr lang="es-MX" sz="800" dirty="0"/>
              <a:t>10</a:t>
            </a:r>
          </a:p>
        </p:txBody>
      </p:sp>
      <p:sp>
        <p:nvSpPr>
          <p:cNvPr id="22" name="CuadroTexto 21">
            <a:extLst>
              <a:ext uri="{FF2B5EF4-FFF2-40B4-BE49-F238E27FC236}">
                <a16:creationId xmlns:a16="http://schemas.microsoft.com/office/drawing/2014/main" id="{98A455A5-7CCF-4BA7-9CDF-63A8A13FE85B}"/>
              </a:ext>
            </a:extLst>
          </p:cNvPr>
          <p:cNvSpPr txBox="1"/>
          <p:nvPr/>
        </p:nvSpPr>
        <p:spPr>
          <a:xfrm>
            <a:off x="2620623" y="6805422"/>
            <a:ext cx="300082" cy="215444"/>
          </a:xfrm>
          <a:prstGeom prst="rect">
            <a:avLst/>
          </a:prstGeom>
          <a:noFill/>
        </p:spPr>
        <p:txBody>
          <a:bodyPr wrap="none" rtlCol="0">
            <a:spAutoFit/>
          </a:bodyPr>
          <a:lstStyle/>
          <a:p>
            <a:r>
              <a:rPr lang="es-MX" sz="800" dirty="0"/>
              <a:t>11</a:t>
            </a:r>
          </a:p>
        </p:txBody>
      </p:sp>
      <p:sp>
        <p:nvSpPr>
          <p:cNvPr id="23" name="CuadroTexto 22">
            <a:extLst>
              <a:ext uri="{FF2B5EF4-FFF2-40B4-BE49-F238E27FC236}">
                <a16:creationId xmlns:a16="http://schemas.microsoft.com/office/drawing/2014/main" id="{30AEBACB-1988-4E53-BEE7-2DFAD47AA4CA}"/>
              </a:ext>
            </a:extLst>
          </p:cNvPr>
          <p:cNvSpPr txBox="1"/>
          <p:nvPr/>
        </p:nvSpPr>
        <p:spPr>
          <a:xfrm>
            <a:off x="6099621" y="6679471"/>
            <a:ext cx="300082" cy="215444"/>
          </a:xfrm>
          <a:prstGeom prst="rect">
            <a:avLst/>
          </a:prstGeom>
          <a:noFill/>
        </p:spPr>
        <p:txBody>
          <a:bodyPr wrap="none" rtlCol="0">
            <a:spAutoFit/>
          </a:bodyPr>
          <a:lstStyle/>
          <a:p>
            <a:r>
              <a:rPr lang="es-MX" sz="800" dirty="0"/>
              <a:t>12</a:t>
            </a:r>
          </a:p>
        </p:txBody>
      </p:sp>
      <p:sp>
        <p:nvSpPr>
          <p:cNvPr id="24" name="CuadroTexto 23">
            <a:extLst>
              <a:ext uri="{FF2B5EF4-FFF2-40B4-BE49-F238E27FC236}">
                <a16:creationId xmlns:a16="http://schemas.microsoft.com/office/drawing/2014/main" id="{75013354-61FF-40EF-8439-AFB8F2AF030D}"/>
              </a:ext>
            </a:extLst>
          </p:cNvPr>
          <p:cNvSpPr txBox="1"/>
          <p:nvPr/>
        </p:nvSpPr>
        <p:spPr>
          <a:xfrm>
            <a:off x="3756750" y="7550945"/>
            <a:ext cx="300082" cy="215444"/>
          </a:xfrm>
          <a:prstGeom prst="rect">
            <a:avLst/>
          </a:prstGeom>
          <a:noFill/>
        </p:spPr>
        <p:txBody>
          <a:bodyPr wrap="none" rtlCol="0">
            <a:spAutoFit/>
          </a:bodyPr>
          <a:lstStyle/>
          <a:p>
            <a:r>
              <a:rPr lang="es-MX" sz="800" dirty="0"/>
              <a:t>13</a:t>
            </a:r>
          </a:p>
        </p:txBody>
      </p:sp>
      <p:cxnSp>
        <p:nvCxnSpPr>
          <p:cNvPr id="29" name="Conector recto 28">
            <a:extLst>
              <a:ext uri="{FF2B5EF4-FFF2-40B4-BE49-F238E27FC236}">
                <a16:creationId xmlns:a16="http://schemas.microsoft.com/office/drawing/2014/main" id="{BB613F4D-C6CF-434D-ABF9-6C5D4609FB27}"/>
              </a:ext>
            </a:extLst>
          </p:cNvPr>
          <p:cNvCxnSpPr/>
          <p:nvPr/>
        </p:nvCxnSpPr>
        <p:spPr bwMode="auto">
          <a:xfrm>
            <a:off x="1703778" y="2898323"/>
            <a:ext cx="5914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Conector recto de flecha 30">
            <a:extLst>
              <a:ext uri="{FF2B5EF4-FFF2-40B4-BE49-F238E27FC236}">
                <a16:creationId xmlns:a16="http://schemas.microsoft.com/office/drawing/2014/main" id="{0CCEDA9A-71BE-4060-A073-583919F5B854}"/>
              </a:ext>
            </a:extLst>
          </p:cNvPr>
          <p:cNvCxnSpPr/>
          <p:nvPr/>
        </p:nvCxnSpPr>
        <p:spPr bwMode="auto">
          <a:xfrm flipV="1">
            <a:off x="2303636" y="2494074"/>
            <a:ext cx="0" cy="40424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6" name="Conector recto 35">
            <a:extLst>
              <a:ext uri="{FF2B5EF4-FFF2-40B4-BE49-F238E27FC236}">
                <a16:creationId xmlns:a16="http://schemas.microsoft.com/office/drawing/2014/main" id="{32A64566-C75F-4110-B06E-7A9DFF51BE43}"/>
              </a:ext>
            </a:extLst>
          </p:cNvPr>
          <p:cNvCxnSpPr/>
          <p:nvPr/>
        </p:nvCxnSpPr>
        <p:spPr bwMode="auto">
          <a:xfrm>
            <a:off x="2935676" y="2346648"/>
            <a:ext cx="57208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Conector recto de flecha 50">
            <a:extLst>
              <a:ext uri="{FF2B5EF4-FFF2-40B4-BE49-F238E27FC236}">
                <a16:creationId xmlns:a16="http://schemas.microsoft.com/office/drawing/2014/main" id="{76C9CC84-27E1-4B83-AB12-6787861A53C0}"/>
              </a:ext>
            </a:extLst>
          </p:cNvPr>
          <p:cNvCxnSpPr/>
          <p:nvPr/>
        </p:nvCxnSpPr>
        <p:spPr bwMode="auto">
          <a:xfrm>
            <a:off x="3516955" y="2358281"/>
            <a:ext cx="0" cy="374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 name="Conector recto de flecha 56">
            <a:extLst>
              <a:ext uri="{FF2B5EF4-FFF2-40B4-BE49-F238E27FC236}">
                <a16:creationId xmlns:a16="http://schemas.microsoft.com/office/drawing/2014/main" id="{00A7CE7B-4508-4998-BCC7-88E04783F08A}"/>
              </a:ext>
            </a:extLst>
          </p:cNvPr>
          <p:cNvCxnSpPr>
            <a:cxnSpLocks/>
          </p:cNvCxnSpPr>
          <p:nvPr/>
        </p:nvCxnSpPr>
        <p:spPr bwMode="auto">
          <a:xfrm>
            <a:off x="4785779" y="3341701"/>
            <a:ext cx="0" cy="30930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5" name="Conector recto de flecha 84">
            <a:extLst>
              <a:ext uri="{FF2B5EF4-FFF2-40B4-BE49-F238E27FC236}">
                <a16:creationId xmlns:a16="http://schemas.microsoft.com/office/drawing/2014/main" id="{EE6A713B-D015-47CC-A8BC-CC11E5FEAD36}"/>
              </a:ext>
            </a:extLst>
          </p:cNvPr>
          <p:cNvCxnSpPr/>
          <p:nvPr/>
        </p:nvCxnSpPr>
        <p:spPr bwMode="auto">
          <a:xfrm>
            <a:off x="2323133" y="6756533"/>
            <a:ext cx="0" cy="1936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0" name="Conector recto de flecha 89">
            <a:extLst>
              <a:ext uri="{FF2B5EF4-FFF2-40B4-BE49-F238E27FC236}">
                <a16:creationId xmlns:a16="http://schemas.microsoft.com/office/drawing/2014/main" id="{17FD0DE7-62B1-42C4-86AE-5F4D2278168A}"/>
              </a:ext>
            </a:extLst>
          </p:cNvPr>
          <p:cNvCxnSpPr>
            <a:cxnSpLocks/>
          </p:cNvCxnSpPr>
          <p:nvPr/>
        </p:nvCxnSpPr>
        <p:spPr bwMode="auto">
          <a:xfrm>
            <a:off x="2303636" y="6023978"/>
            <a:ext cx="0" cy="2230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8" name="Conector recto de flecha 97">
            <a:extLst>
              <a:ext uri="{FF2B5EF4-FFF2-40B4-BE49-F238E27FC236}">
                <a16:creationId xmlns:a16="http://schemas.microsoft.com/office/drawing/2014/main" id="{E36CE3C4-6229-419B-9B09-C561850329A3}"/>
              </a:ext>
            </a:extLst>
          </p:cNvPr>
          <p:cNvCxnSpPr/>
          <p:nvPr/>
        </p:nvCxnSpPr>
        <p:spPr bwMode="auto">
          <a:xfrm>
            <a:off x="3494348" y="7998669"/>
            <a:ext cx="0" cy="13379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Diagrama de flujo: documento 10">
            <a:extLst>
              <a:ext uri="{FF2B5EF4-FFF2-40B4-BE49-F238E27FC236}">
                <a16:creationId xmlns:a16="http://schemas.microsoft.com/office/drawing/2014/main" id="{C70A581F-805C-452F-8C5A-98A2BD284327}"/>
              </a:ext>
            </a:extLst>
          </p:cNvPr>
          <p:cNvSpPr/>
          <p:nvPr/>
        </p:nvSpPr>
        <p:spPr bwMode="auto">
          <a:xfrm>
            <a:off x="4328579" y="2746428"/>
            <a:ext cx="914400" cy="612648"/>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Realiza el levantamiento de pre registro</a:t>
            </a:r>
          </a:p>
        </p:txBody>
      </p:sp>
      <p:sp>
        <p:nvSpPr>
          <p:cNvPr id="12" name="Diagrama de flujo: decisión 11">
            <a:extLst>
              <a:ext uri="{FF2B5EF4-FFF2-40B4-BE49-F238E27FC236}">
                <a16:creationId xmlns:a16="http://schemas.microsoft.com/office/drawing/2014/main" id="{C3966453-BD1B-4C3D-B726-E4F9A00D875D}"/>
              </a:ext>
            </a:extLst>
          </p:cNvPr>
          <p:cNvSpPr/>
          <p:nvPr/>
        </p:nvSpPr>
        <p:spPr bwMode="auto">
          <a:xfrm>
            <a:off x="4328579" y="4549956"/>
            <a:ext cx="914400" cy="612648"/>
          </a:xfrm>
          <a:prstGeom prst="flowChartDecision">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200" b="0" i="0" u="none" strike="noStrike" cap="none" normalizeH="0" baseline="0">
              <a:ln>
                <a:noFill/>
              </a:ln>
              <a:solidFill>
                <a:schemeClr val="tx1"/>
              </a:solidFill>
              <a:effectLst/>
              <a:latin typeface="Arial" charset="0"/>
            </a:endParaRPr>
          </a:p>
        </p:txBody>
      </p:sp>
      <p:sp>
        <p:nvSpPr>
          <p:cNvPr id="64" name="Diagrama de flujo: documento 63">
            <a:extLst>
              <a:ext uri="{FF2B5EF4-FFF2-40B4-BE49-F238E27FC236}">
                <a16:creationId xmlns:a16="http://schemas.microsoft.com/office/drawing/2014/main" id="{6445B00B-AF4B-45E4-87BC-DDF43ED926F3}"/>
              </a:ext>
            </a:extLst>
          </p:cNvPr>
          <p:cNvSpPr/>
          <p:nvPr/>
        </p:nvSpPr>
        <p:spPr bwMode="auto">
          <a:xfrm>
            <a:off x="3005789" y="5255623"/>
            <a:ext cx="1088143" cy="445163"/>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panose="020B0604020202020204" pitchFamily="34" charset="0"/>
                <a:cs typeface="Arial" panose="020B0604020202020204" pitchFamily="34" charset="0"/>
              </a:rPr>
              <a:t>Aplica estudio Socioeconómico</a:t>
            </a:r>
            <a:endParaRPr lang="es-MX" sz="800" dirty="0">
              <a:solidFill>
                <a:schemeClr val="tx1"/>
              </a:solidFill>
              <a:latin typeface="Arial" charset="0"/>
            </a:endParaRPr>
          </a:p>
        </p:txBody>
      </p:sp>
      <p:sp>
        <p:nvSpPr>
          <p:cNvPr id="67" name="Diagrama de flujo: documento 66">
            <a:extLst>
              <a:ext uri="{FF2B5EF4-FFF2-40B4-BE49-F238E27FC236}">
                <a16:creationId xmlns:a16="http://schemas.microsoft.com/office/drawing/2014/main" id="{09A48178-E0CF-4284-B382-CF95498D3559}"/>
              </a:ext>
            </a:extLst>
          </p:cNvPr>
          <p:cNvSpPr/>
          <p:nvPr/>
        </p:nvSpPr>
        <p:spPr bwMode="auto">
          <a:xfrm>
            <a:off x="635568" y="4550678"/>
            <a:ext cx="1088143" cy="583130"/>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panose="020B0604020202020204" pitchFamily="34" charset="0"/>
                <a:cs typeface="Arial" panose="020B0604020202020204" pitchFamily="34" charset="0"/>
              </a:rPr>
              <a:t>Recibe los formatos en original </a:t>
            </a:r>
            <a:endParaRPr lang="es-MX" sz="800" dirty="0">
              <a:solidFill>
                <a:schemeClr val="tx1"/>
              </a:solidFill>
              <a:latin typeface="Arial" charset="0"/>
            </a:endParaRPr>
          </a:p>
        </p:txBody>
      </p:sp>
      <p:sp>
        <p:nvSpPr>
          <p:cNvPr id="69" name="Diagrama de flujo: documento 68">
            <a:extLst>
              <a:ext uri="{FF2B5EF4-FFF2-40B4-BE49-F238E27FC236}">
                <a16:creationId xmlns:a16="http://schemas.microsoft.com/office/drawing/2014/main" id="{819BC0FE-0A5C-4562-8F85-63B779810754}"/>
              </a:ext>
            </a:extLst>
          </p:cNvPr>
          <p:cNvSpPr/>
          <p:nvPr/>
        </p:nvSpPr>
        <p:spPr bwMode="auto">
          <a:xfrm>
            <a:off x="1786045" y="6197832"/>
            <a:ext cx="1088143" cy="62302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panose="020B0604020202020204" pitchFamily="34" charset="0"/>
                <a:cs typeface="Arial" panose="020B0604020202020204" pitchFamily="34" charset="0"/>
              </a:rPr>
              <a:t>Lleva expediente a Secretaría del Bienestar</a:t>
            </a:r>
            <a:endParaRPr lang="es-MX" sz="800" dirty="0">
              <a:solidFill>
                <a:schemeClr val="tx1"/>
              </a:solidFill>
              <a:latin typeface="Arial" charset="0"/>
            </a:endParaRPr>
          </a:p>
        </p:txBody>
      </p:sp>
      <p:sp>
        <p:nvSpPr>
          <p:cNvPr id="71" name="Diagrama de flujo: documento 70">
            <a:extLst>
              <a:ext uri="{FF2B5EF4-FFF2-40B4-BE49-F238E27FC236}">
                <a16:creationId xmlns:a16="http://schemas.microsoft.com/office/drawing/2014/main" id="{58DE722A-2F22-4BF6-9185-CDB58F3F4A1F}"/>
              </a:ext>
            </a:extLst>
          </p:cNvPr>
          <p:cNvSpPr/>
          <p:nvPr/>
        </p:nvSpPr>
        <p:spPr bwMode="auto">
          <a:xfrm>
            <a:off x="5298056" y="6941839"/>
            <a:ext cx="1088143" cy="431889"/>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panose="020B0604020202020204" pitchFamily="34" charset="0"/>
                <a:cs typeface="Arial" panose="020B0604020202020204" pitchFamily="34" charset="0"/>
              </a:rPr>
              <a:t>Queda dado de alta en el programa </a:t>
            </a:r>
            <a:endParaRPr lang="es-MX" sz="800" dirty="0">
              <a:solidFill>
                <a:schemeClr val="tx1"/>
              </a:solidFill>
              <a:latin typeface="Arial" charset="0"/>
            </a:endParaRPr>
          </a:p>
        </p:txBody>
      </p:sp>
      <p:cxnSp>
        <p:nvCxnSpPr>
          <p:cNvPr id="28" name="Conector recto de flecha 27">
            <a:extLst>
              <a:ext uri="{FF2B5EF4-FFF2-40B4-BE49-F238E27FC236}">
                <a16:creationId xmlns:a16="http://schemas.microsoft.com/office/drawing/2014/main" id="{FD1FA92D-1FE3-43BF-A6FC-6880A391F86A}"/>
              </a:ext>
            </a:extLst>
          </p:cNvPr>
          <p:cNvCxnSpPr/>
          <p:nvPr/>
        </p:nvCxnSpPr>
        <p:spPr bwMode="auto">
          <a:xfrm>
            <a:off x="4785779" y="4290786"/>
            <a:ext cx="0" cy="2451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Conector recto de flecha 31">
            <a:extLst>
              <a:ext uri="{FF2B5EF4-FFF2-40B4-BE49-F238E27FC236}">
                <a16:creationId xmlns:a16="http://schemas.microsoft.com/office/drawing/2014/main" id="{73537C57-01FF-4E46-843F-5377E8F197CE}"/>
              </a:ext>
            </a:extLst>
          </p:cNvPr>
          <p:cNvCxnSpPr>
            <a:endCxn id="67" idx="3"/>
          </p:cNvCxnSpPr>
          <p:nvPr/>
        </p:nvCxnSpPr>
        <p:spPr bwMode="auto">
          <a:xfrm flipH="1">
            <a:off x="1723711" y="4842243"/>
            <a:ext cx="260486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4" name="Conector recto 33">
            <a:extLst>
              <a:ext uri="{FF2B5EF4-FFF2-40B4-BE49-F238E27FC236}">
                <a16:creationId xmlns:a16="http://schemas.microsoft.com/office/drawing/2014/main" id="{A7F8112B-86EA-44A5-9FA2-75F7A3A7767C}"/>
              </a:ext>
            </a:extLst>
          </p:cNvPr>
          <p:cNvCxnSpPr/>
          <p:nvPr/>
        </p:nvCxnSpPr>
        <p:spPr bwMode="auto">
          <a:xfrm>
            <a:off x="5256009" y="4842243"/>
            <a:ext cx="59643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Conector recto de flecha 43">
            <a:extLst>
              <a:ext uri="{FF2B5EF4-FFF2-40B4-BE49-F238E27FC236}">
                <a16:creationId xmlns:a16="http://schemas.microsoft.com/office/drawing/2014/main" id="{D5577B9B-1BC3-452F-87C7-34587F3DD5AC}"/>
              </a:ext>
            </a:extLst>
          </p:cNvPr>
          <p:cNvCxnSpPr>
            <a:cxnSpLocks/>
            <a:endCxn id="16" idx="0"/>
          </p:cNvCxnSpPr>
          <p:nvPr/>
        </p:nvCxnSpPr>
        <p:spPr bwMode="auto">
          <a:xfrm>
            <a:off x="5852447" y="4842243"/>
            <a:ext cx="1" cy="32394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8" name="Conector recto de flecha 47">
            <a:extLst>
              <a:ext uri="{FF2B5EF4-FFF2-40B4-BE49-F238E27FC236}">
                <a16:creationId xmlns:a16="http://schemas.microsoft.com/office/drawing/2014/main" id="{6B443862-78B7-43B5-9F25-0A83EA5C671B}"/>
              </a:ext>
            </a:extLst>
          </p:cNvPr>
          <p:cNvCxnSpPr>
            <a:cxnSpLocks/>
          </p:cNvCxnSpPr>
          <p:nvPr/>
        </p:nvCxnSpPr>
        <p:spPr bwMode="auto">
          <a:xfrm flipH="1">
            <a:off x="4114074" y="5470753"/>
            <a:ext cx="12046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4" name="Conector recto 53">
            <a:extLst>
              <a:ext uri="{FF2B5EF4-FFF2-40B4-BE49-F238E27FC236}">
                <a16:creationId xmlns:a16="http://schemas.microsoft.com/office/drawing/2014/main" id="{5BDD5029-24BC-40E2-BC2C-FFFA738ED4ED}"/>
              </a:ext>
            </a:extLst>
          </p:cNvPr>
          <p:cNvCxnSpPr>
            <a:stCxn id="64" idx="1"/>
          </p:cNvCxnSpPr>
          <p:nvPr/>
        </p:nvCxnSpPr>
        <p:spPr bwMode="auto">
          <a:xfrm flipH="1" flipV="1">
            <a:off x="2323133" y="5470753"/>
            <a:ext cx="682656" cy="74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Conector recto de flecha 61">
            <a:extLst>
              <a:ext uri="{FF2B5EF4-FFF2-40B4-BE49-F238E27FC236}">
                <a16:creationId xmlns:a16="http://schemas.microsoft.com/office/drawing/2014/main" id="{57FF6D91-C0C0-417B-81CD-325CDF3B3C0B}"/>
              </a:ext>
            </a:extLst>
          </p:cNvPr>
          <p:cNvCxnSpPr>
            <a:endCxn id="43" idx="0"/>
          </p:cNvCxnSpPr>
          <p:nvPr/>
        </p:nvCxnSpPr>
        <p:spPr bwMode="auto">
          <a:xfrm>
            <a:off x="2303636" y="5461260"/>
            <a:ext cx="0" cy="28344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4" name="Conector recto de flecha 73">
            <a:extLst>
              <a:ext uri="{FF2B5EF4-FFF2-40B4-BE49-F238E27FC236}">
                <a16:creationId xmlns:a16="http://schemas.microsoft.com/office/drawing/2014/main" id="{D53B3E30-4509-47A7-89AD-648AEEF5DCF9}"/>
              </a:ext>
            </a:extLst>
          </p:cNvPr>
          <p:cNvCxnSpPr>
            <a:cxnSpLocks/>
          </p:cNvCxnSpPr>
          <p:nvPr/>
        </p:nvCxnSpPr>
        <p:spPr bwMode="auto">
          <a:xfrm flipV="1">
            <a:off x="2874188" y="7150209"/>
            <a:ext cx="2363913" cy="1515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0" name="Conector recto 79">
            <a:extLst>
              <a:ext uri="{FF2B5EF4-FFF2-40B4-BE49-F238E27FC236}">
                <a16:creationId xmlns:a16="http://schemas.microsoft.com/office/drawing/2014/main" id="{8244C83F-C599-4584-AB54-D7D336224965}"/>
              </a:ext>
            </a:extLst>
          </p:cNvPr>
          <p:cNvCxnSpPr>
            <a:cxnSpLocks/>
            <a:stCxn id="71" idx="2"/>
          </p:cNvCxnSpPr>
          <p:nvPr/>
        </p:nvCxnSpPr>
        <p:spPr bwMode="auto">
          <a:xfrm flipH="1">
            <a:off x="5842127" y="7345175"/>
            <a:ext cx="1" cy="48531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Conector recto de flecha 83">
            <a:extLst>
              <a:ext uri="{FF2B5EF4-FFF2-40B4-BE49-F238E27FC236}">
                <a16:creationId xmlns:a16="http://schemas.microsoft.com/office/drawing/2014/main" id="{71A1D59A-A1ED-4BE3-B094-3770CCEEA260}"/>
              </a:ext>
            </a:extLst>
          </p:cNvPr>
          <p:cNvCxnSpPr/>
          <p:nvPr/>
        </p:nvCxnSpPr>
        <p:spPr bwMode="auto">
          <a:xfrm flipH="1">
            <a:off x="4066877" y="7830494"/>
            <a:ext cx="178557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834443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48680" y="1445940"/>
            <a:ext cx="5904656" cy="830997"/>
          </a:xfrm>
          <a:prstGeom prst="rect">
            <a:avLst/>
          </a:prstGeom>
          <a:noFill/>
        </p:spPr>
        <p:txBody>
          <a:bodyPr wrap="square" rtlCol="0">
            <a:spAutoFit/>
          </a:bodyPr>
          <a:lstStyle/>
          <a:p>
            <a:r>
              <a:rPr lang="es-MX" b="1" dirty="0"/>
              <a:t>4.7. </a:t>
            </a:r>
          </a:p>
          <a:p>
            <a:endParaRPr lang="es-MX" b="1" dirty="0"/>
          </a:p>
          <a:p>
            <a:pPr algn="l"/>
            <a:r>
              <a:rPr lang="es-MX" b="1" dirty="0"/>
              <a:t>Nombre del procedimiento: Gestionar la Aplicación del Programa de Beneficio Social Opciones Productivas</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4237500095"/>
              </p:ext>
            </p:extLst>
          </p:nvPr>
        </p:nvGraphicFramePr>
        <p:xfrm>
          <a:off x="510169" y="2989250"/>
          <a:ext cx="5915024" cy="572961"/>
        </p:xfrm>
        <a:graphic>
          <a:graphicData uri="http://schemas.openxmlformats.org/drawingml/2006/table">
            <a:tbl>
              <a:tblPr>
                <a:tableStyleId>{F5AB1C69-6EDB-4FF4-983F-18BD219EF322}</a:tableStyleId>
              </a:tblPr>
              <a:tblGrid>
                <a:gridCol w="2488052">
                  <a:extLst>
                    <a:ext uri="{9D8B030D-6E8A-4147-A177-3AD203B41FA5}">
                      <a16:colId xmlns:a16="http://schemas.microsoft.com/office/drawing/2014/main" val="2098473293"/>
                    </a:ext>
                  </a:extLst>
                </a:gridCol>
                <a:gridCol w="3426972">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200" dirty="0">
                          <a:effectLst/>
                          <a:latin typeface="Arial" panose="020B0604020202020204" pitchFamily="34" charset="0"/>
                          <a:cs typeface="Arial" panose="020B0604020202020204" pitchFamily="34" charset="0"/>
                        </a:rPr>
                        <a:t>Objetivo: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dirty="0">
                          <a:effectLst/>
                          <a:latin typeface="Arial" panose="020B0604020202020204" pitchFamily="34" charset="0"/>
                          <a:cs typeface="Arial" panose="020B0604020202020204" pitchFamily="34" charset="0"/>
                        </a:rPr>
                        <a:t>Contribuir a mejorar los ingresos de la población mediante el desarrollo de proyectos productivos sustentables.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4220758505"/>
              </p:ext>
            </p:extLst>
          </p:nvPr>
        </p:nvGraphicFramePr>
        <p:xfrm>
          <a:off x="482174" y="3906843"/>
          <a:ext cx="5915024" cy="4095687"/>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0">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Es responsabilidad del Ejecutivo Federal, la aplicación de los montos económicos que determine se apliquen a este rubro.</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-Presentar los Proyectos Productivos debidamente requisitado ante la Dependencia correspondiente en tiempo y forma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-Que exista recurso económico suficiente en la dependencia a cargo, para aplicarse a todos los proyectos</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-Que el Municipio apliqué recurso para lograr la aplicación de estos Proyectos</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-Que la Dirección logre  acuerdos con las Dependencias a cargo para que favorezcan estos Proyectos</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-Que la población cautiva este dentro de las zonas de atención prioritaria</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-Que las  solicitantes cumplan con todos los requisitos que demanda el programa</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-Coordinación con las solicitantes</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-Dar seguimiento de atención a la solicitud presentada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1705616664"/>
              </p:ext>
            </p:extLst>
          </p:nvPr>
        </p:nvGraphicFramePr>
        <p:xfrm>
          <a:off x="5132812" y="8912203"/>
          <a:ext cx="1360064" cy="370840"/>
        </p:xfrm>
        <a:graphic>
          <a:graphicData uri="http://schemas.openxmlformats.org/drawingml/2006/table">
            <a:tbl>
              <a:tblPr firstRow="1" bandRow="1">
                <a:tableStyleId>{F5AB1C69-6EDB-4FF4-983F-18BD219EF322}</a:tableStyleId>
              </a:tblPr>
              <a:tblGrid>
                <a:gridCol w="1360064">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28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241799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7">
            <a:extLst>
              <a:ext uri="{FF2B5EF4-FFF2-40B4-BE49-F238E27FC236}">
                <a16:creationId xmlns:a16="http://schemas.microsoft.com/office/drawing/2014/main" id="{B84366F5-3589-4F22-A209-76650D666595}"/>
              </a:ext>
            </a:extLst>
          </p:cNvPr>
          <p:cNvSpPr>
            <a:spLocks noChangeArrowheads="1"/>
          </p:cNvSpPr>
          <p:nvPr/>
        </p:nvSpPr>
        <p:spPr bwMode="auto">
          <a:xfrm>
            <a:off x="381000" y="144780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32100" name="Rectangle 34">
            <a:extLst>
              <a:ext uri="{FF2B5EF4-FFF2-40B4-BE49-F238E27FC236}">
                <a16:creationId xmlns:a16="http://schemas.microsoft.com/office/drawing/2014/main" id="{71E5EF61-90E3-4964-8018-6414A3985DD5}"/>
              </a:ext>
            </a:extLst>
          </p:cNvPr>
          <p:cNvSpPr>
            <a:spLocks noChangeArrowheads="1"/>
          </p:cNvSpPr>
          <p:nvPr/>
        </p:nvSpPr>
        <p:spPr bwMode="auto">
          <a:xfrm>
            <a:off x="5763575" y="1954279"/>
            <a:ext cx="689612" cy="291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lnSpc>
                <a:spcPct val="90000"/>
              </a:lnSpc>
            </a:pPr>
            <a:endParaRPr lang="es-MX" altLang="es-MX" b="1" dirty="0"/>
          </a:p>
          <a:p>
            <a:pPr eaLnBrk="1" hangingPunct="1">
              <a:lnSpc>
                <a:spcPct val="90000"/>
              </a:lnSpc>
            </a:pPr>
            <a:r>
              <a:rPr lang="es-MX" altLang="es-MX" b="1" dirty="0"/>
              <a:t>Página</a:t>
            </a:r>
            <a:endParaRPr lang="es-MX" altLang="es-MX" b="1" dirty="0">
              <a:solidFill>
                <a:srgbClr val="808080"/>
              </a:solidFill>
            </a:endParaRPr>
          </a:p>
          <a:p>
            <a:pPr eaLnBrk="1" hangingPunct="1">
              <a:lnSpc>
                <a:spcPct val="90000"/>
              </a:lnSpc>
            </a:pPr>
            <a:endParaRPr lang="es-MX" altLang="es-MX" b="1" dirty="0">
              <a:solidFill>
                <a:srgbClr val="808080"/>
              </a:solidFill>
            </a:endParaRPr>
          </a:p>
          <a:p>
            <a:pPr eaLnBrk="1" hangingPunct="1">
              <a:lnSpc>
                <a:spcPct val="90000"/>
              </a:lnSpc>
            </a:pPr>
            <a:r>
              <a:rPr lang="es-MX" altLang="es-MX" dirty="0"/>
              <a:t>2</a:t>
            </a:r>
          </a:p>
          <a:p>
            <a:pPr eaLnBrk="1" hangingPunct="1">
              <a:lnSpc>
                <a:spcPct val="90000"/>
              </a:lnSpc>
            </a:pPr>
            <a:endParaRPr lang="es-MX" altLang="es-MX" dirty="0"/>
          </a:p>
          <a:p>
            <a:pPr eaLnBrk="1" hangingPunct="1">
              <a:lnSpc>
                <a:spcPct val="90000"/>
              </a:lnSpc>
            </a:pPr>
            <a:r>
              <a:rPr lang="es-MX" altLang="es-MX" dirty="0"/>
              <a:t>3</a:t>
            </a:r>
          </a:p>
          <a:p>
            <a:pPr eaLnBrk="1" hangingPunct="1">
              <a:lnSpc>
                <a:spcPct val="90000"/>
              </a:lnSpc>
            </a:pPr>
            <a:endParaRPr lang="es-MX" altLang="es-MX" dirty="0"/>
          </a:p>
          <a:p>
            <a:pPr eaLnBrk="1" hangingPunct="1">
              <a:lnSpc>
                <a:spcPct val="90000"/>
              </a:lnSpc>
            </a:pPr>
            <a:r>
              <a:rPr lang="es-MX" altLang="es-MX" dirty="0"/>
              <a:t>5</a:t>
            </a:r>
          </a:p>
          <a:p>
            <a:pPr eaLnBrk="1" hangingPunct="1">
              <a:lnSpc>
                <a:spcPct val="90000"/>
              </a:lnSpc>
            </a:pPr>
            <a:endParaRPr lang="es-MX" altLang="es-MX" dirty="0"/>
          </a:p>
          <a:p>
            <a:pPr eaLnBrk="1" hangingPunct="1">
              <a:lnSpc>
                <a:spcPct val="90000"/>
              </a:lnSpc>
            </a:pPr>
            <a:r>
              <a:rPr lang="es-MX" altLang="es-MX" dirty="0"/>
              <a:t>6</a:t>
            </a:r>
          </a:p>
          <a:p>
            <a:pPr eaLnBrk="1" hangingPunct="1">
              <a:lnSpc>
                <a:spcPct val="90000"/>
              </a:lnSpc>
            </a:pPr>
            <a:endParaRPr lang="es-ES" altLang="es-MX" dirty="0"/>
          </a:p>
          <a:p>
            <a:pPr eaLnBrk="1" hangingPunct="1">
              <a:lnSpc>
                <a:spcPct val="90000"/>
              </a:lnSpc>
            </a:pPr>
            <a:r>
              <a:rPr lang="es-ES" altLang="es-MX" dirty="0"/>
              <a:t>45</a:t>
            </a:r>
          </a:p>
          <a:p>
            <a:pPr eaLnBrk="1" hangingPunct="1">
              <a:lnSpc>
                <a:spcPct val="90000"/>
              </a:lnSpc>
            </a:pPr>
            <a:endParaRPr lang="es-ES" altLang="es-MX" dirty="0"/>
          </a:p>
          <a:p>
            <a:pPr eaLnBrk="1" hangingPunct="1">
              <a:lnSpc>
                <a:spcPct val="90000"/>
              </a:lnSpc>
            </a:pPr>
            <a:r>
              <a:rPr lang="es-ES" altLang="es-MX" dirty="0"/>
              <a:t>52</a:t>
            </a:r>
          </a:p>
          <a:p>
            <a:pPr eaLnBrk="1" hangingPunct="1">
              <a:lnSpc>
                <a:spcPct val="90000"/>
              </a:lnSpc>
            </a:pPr>
            <a:endParaRPr lang="es-ES" altLang="es-MX" dirty="0"/>
          </a:p>
          <a:p>
            <a:pPr eaLnBrk="1" hangingPunct="1">
              <a:lnSpc>
                <a:spcPct val="90000"/>
              </a:lnSpc>
            </a:pPr>
            <a:r>
              <a:rPr lang="es-ES" altLang="es-MX" dirty="0"/>
              <a:t>56</a:t>
            </a:r>
          </a:p>
          <a:p>
            <a:pPr eaLnBrk="1" hangingPunct="1">
              <a:lnSpc>
                <a:spcPct val="90000"/>
              </a:lnSpc>
            </a:pPr>
            <a:endParaRPr lang="es-ES" altLang="es-MX" dirty="0"/>
          </a:p>
        </p:txBody>
      </p:sp>
      <p:sp>
        <p:nvSpPr>
          <p:cNvPr id="132101" name="Text Box 35">
            <a:extLst>
              <a:ext uri="{FF2B5EF4-FFF2-40B4-BE49-F238E27FC236}">
                <a16:creationId xmlns:a16="http://schemas.microsoft.com/office/drawing/2014/main" id="{028243AA-A98F-485D-BBC5-B7F71D19DC20}"/>
              </a:ext>
            </a:extLst>
          </p:cNvPr>
          <p:cNvSpPr txBox="1">
            <a:spLocks noChangeArrowheads="1"/>
          </p:cNvSpPr>
          <p:nvPr/>
        </p:nvSpPr>
        <p:spPr bwMode="auto">
          <a:xfrm>
            <a:off x="2999201" y="1750494"/>
            <a:ext cx="777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s-MX" altLang="es-MX" sz="1600" b="1" dirty="0"/>
              <a:t>Índice</a:t>
            </a:r>
            <a:endParaRPr lang="es-ES" altLang="es-MX" sz="1600" b="1" dirty="0"/>
          </a:p>
        </p:txBody>
      </p:sp>
      <p:sp>
        <p:nvSpPr>
          <p:cNvPr id="8" name="Rectangle 30">
            <a:extLst>
              <a:ext uri="{FF2B5EF4-FFF2-40B4-BE49-F238E27FC236}">
                <a16:creationId xmlns:a16="http://schemas.microsoft.com/office/drawing/2014/main" id="{FB1219F9-B289-47B2-A272-83DB77DD04C8}"/>
              </a:ext>
            </a:extLst>
          </p:cNvPr>
          <p:cNvSpPr>
            <a:spLocks noChangeArrowheads="1"/>
          </p:cNvSpPr>
          <p:nvPr/>
        </p:nvSpPr>
        <p:spPr bwMode="auto">
          <a:xfrm>
            <a:off x="509587" y="2411479"/>
            <a:ext cx="5943600" cy="2585323"/>
          </a:xfrm>
          <a:prstGeom prst="rect">
            <a:avLst/>
          </a:prstGeom>
          <a:noFill/>
          <a:ln w="9525">
            <a:noFill/>
            <a:miter lim="800000"/>
            <a:headEnd/>
            <a:tailEnd/>
          </a:ln>
        </p:spPr>
        <p:txBody>
          <a:bodyPr>
            <a:spAutoFit/>
          </a:bodyPr>
          <a:lstStyle/>
          <a:p>
            <a:pPr marL="355600" indent="-355600" algn="l">
              <a:lnSpc>
                <a:spcPct val="90000"/>
              </a:lnSpc>
              <a:buFontTx/>
              <a:buAutoNum type="arabicPeriod"/>
              <a:tabLst>
                <a:tab pos="355600" algn="l"/>
              </a:tabLst>
              <a:defRPr/>
            </a:pPr>
            <a:r>
              <a:rPr lang="es-MX" dirty="0">
                <a:latin typeface="Arial" charset="0"/>
              </a:rPr>
              <a:t>Introducción..........................................................................................</a:t>
            </a:r>
          </a:p>
          <a:p>
            <a:pPr marL="355600" indent="-355600" algn="l">
              <a:lnSpc>
                <a:spcPct val="90000"/>
              </a:lnSpc>
              <a:buFontTx/>
              <a:buAutoNum type="arabicPeriod"/>
              <a:tabLst>
                <a:tab pos="355600" algn="l"/>
              </a:tabLst>
              <a:defRPr/>
            </a:pPr>
            <a:endParaRPr lang="es-MX" dirty="0">
              <a:latin typeface="Arial" charset="0"/>
            </a:endParaRPr>
          </a:p>
          <a:p>
            <a:pPr marL="355600" indent="-355600" algn="l">
              <a:lnSpc>
                <a:spcPct val="90000"/>
              </a:lnSpc>
              <a:buFontTx/>
              <a:buAutoNum type="arabicPeriod"/>
              <a:tabLst>
                <a:tab pos="355600" algn="l"/>
              </a:tabLst>
              <a:defRPr/>
            </a:pPr>
            <a:r>
              <a:rPr lang="es-MX" dirty="0">
                <a:latin typeface="Arial" charset="0"/>
              </a:rPr>
              <a:t>Marco legal...........................................................................................</a:t>
            </a:r>
          </a:p>
          <a:p>
            <a:pPr marL="355600" indent="-355600" algn="l">
              <a:lnSpc>
                <a:spcPct val="90000"/>
              </a:lnSpc>
              <a:buFontTx/>
              <a:buAutoNum type="arabicPeriod"/>
              <a:tabLst>
                <a:tab pos="355600" algn="l"/>
              </a:tabLst>
              <a:defRPr/>
            </a:pPr>
            <a:endParaRPr lang="es-MX" dirty="0">
              <a:latin typeface="Arial" charset="0"/>
            </a:endParaRPr>
          </a:p>
          <a:p>
            <a:pPr marL="355600" indent="-355600" algn="l">
              <a:lnSpc>
                <a:spcPct val="90000"/>
              </a:lnSpc>
              <a:buFontTx/>
              <a:buAutoNum type="arabicPeriod"/>
              <a:tabLst>
                <a:tab pos="355600" algn="l"/>
              </a:tabLst>
              <a:defRPr/>
            </a:pPr>
            <a:r>
              <a:rPr lang="es-MX" dirty="0">
                <a:latin typeface="Arial" charset="0"/>
              </a:rPr>
              <a:t>Relación de Procedimientos de la Dirección de Desarrollo Social...….</a:t>
            </a:r>
          </a:p>
          <a:p>
            <a:pPr marL="355600" indent="-355600" algn="l">
              <a:lnSpc>
                <a:spcPct val="90000"/>
              </a:lnSpc>
              <a:buFontTx/>
              <a:buAutoNum type="arabicPeriod"/>
              <a:tabLst>
                <a:tab pos="355600" algn="l"/>
              </a:tabLst>
              <a:defRPr/>
            </a:pPr>
            <a:endParaRPr lang="es-MX" dirty="0">
              <a:latin typeface="Arial" charset="0"/>
            </a:endParaRPr>
          </a:p>
          <a:p>
            <a:pPr marL="355600" indent="-355600" algn="l">
              <a:lnSpc>
                <a:spcPct val="90000"/>
              </a:lnSpc>
              <a:buFontTx/>
              <a:buAutoNum type="arabicPeriod"/>
              <a:tabLst>
                <a:tab pos="355600" algn="l"/>
              </a:tabLst>
              <a:defRPr/>
            </a:pPr>
            <a:r>
              <a:rPr lang="es-MX" dirty="0">
                <a:latin typeface="Arial" charset="0"/>
              </a:rPr>
              <a:t>Descripción de procedimientos y Diagrama de Flujo……………………</a:t>
            </a:r>
          </a:p>
          <a:p>
            <a:pPr marL="355600" indent="-355600" algn="l">
              <a:lnSpc>
                <a:spcPct val="90000"/>
              </a:lnSpc>
              <a:buFontTx/>
              <a:buAutoNum type="arabicPeriod"/>
              <a:tabLst>
                <a:tab pos="355600" algn="l"/>
              </a:tabLst>
              <a:defRPr/>
            </a:pPr>
            <a:endParaRPr lang="es-MX" dirty="0">
              <a:latin typeface="Arial" charset="0"/>
            </a:endParaRPr>
          </a:p>
          <a:p>
            <a:pPr marL="355600" indent="-355600" algn="l">
              <a:lnSpc>
                <a:spcPct val="90000"/>
              </a:lnSpc>
              <a:buFontTx/>
              <a:buAutoNum type="arabicPeriod"/>
              <a:tabLst>
                <a:tab pos="355600" algn="l"/>
              </a:tabLst>
              <a:defRPr/>
            </a:pPr>
            <a:r>
              <a:rPr lang="es-MX" dirty="0">
                <a:latin typeface="Arial" charset="0"/>
              </a:rPr>
              <a:t>Formatos…………………………………………………………………….</a:t>
            </a:r>
          </a:p>
          <a:p>
            <a:pPr marL="355600" indent="-355600" algn="l">
              <a:lnSpc>
                <a:spcPct val="90000"/>
              </a:lnSpc>
              <a:buFontTx/>
              <a:buAutoNum type="arabicPeriod"/>
              <a:tabLst>
                <a:tab pos="355600" algn="l"/>
              </a:tabLst>
              <a:defRPr/>
            </a:pPr>
            <a:endParaRPr lang="es-MX" dirty="0">
              <a:latin typeface="Arial" charset="0"/>
            </a:endParaRPr>
          </a:p>
          <a:p>
            <a:pPr marL="355600" indent="-355600" algn="l">
              <a:lnSpc>
                <a:spcPct val="90000"/>
              </a:lnSpc>
              <a:buFontTx/>
              <a:buAutoNum type="arabicPeriod"/>
              <a:tabLst>
                <a:tab pos="355600" algn="l"/>
              </a:tabLst>
              <a:defRPr/>
            </a:pPr>
            <a:r>
              <a:rPr lang="es-MX" dirty="0">
                <a:latin typeface="Arial" charset="0"/>
              </a:rPr>
              <a:t>Simbología …………………………………………………………………..</a:t>
            </a:r>
          </a:p>
          <a:p>
            <a:pPr marL="355600" indent="-355600" algn="l">
              <a:lnSpc>
                <a:spcPct val="90000"/>
              </a:lnSpc>
              <a:buFontTx/>
              <a:buAutoNum type="arabicPeriod"/>
              <a:tabLst>
                <a:tab pos="355600" algn="l"/>
              </a:tabLst>
              <a:defRPr/>
            </a:pPr>
            <a:endParaRPr lang="es-MX" dirty="0">
              <a:latin typeface="Arial" charset="0"/>
            </a:endParaRPr>
          </a:p>
          <a:p>
            <a:pPr marL="355600" indent="-355600" algn="l">
              <a:lnSpc>
                <a:spcPct val="90000"/>
              </a:lnSpc>
              <a:buFontTx/>
              <a:buAutoNum type="arabicPeriod"/>
              <a:tabLst>
                <a:tab pos="355600" algn="l"/>
              </a:tabLst>
              <a:defRPr/>
            </a:pPr>
            <a:r>
              <a:rPr lang="es-MX" dirty="0">
                <a:latin typeface="Arial" charset="0"/>
              </a:rPr>
              <a:t>Hoja de modificaciones y revisiones…………………………………......</a:t>
            </a:r>
          </a:p>
          <a:p>
            <a:pPr marL="355600" indent="-355600" algn="l">
              <a:lnSpc>
                <a:spcPct val="90000"/>
              </a:lnSpc>
              <a:buFontTx/>
              <a:buAutoNum type="arabicPeriod"/>
              <a:tabLst>
                <a:tab pos="355600" algn="l"/>
              </a:tabLst>
              <a:defRPr/>
            </a:pPr>
            <a:endParaRPr lang="es-MX" dirty="0">
              <a:latin typeface="Arial" charset="0"/>
            </a:endParaRPr>
          </a:p>
          <a:p>
            <a:pPr algn="l" eaLnBrk="0" hangingPunct="0">
              <a:lnSpc>
                <a:spcPct val="90000"/>
              </a:lnSpc>
              <a:defRPr/>
            </a:pPr>
            <a:endParaRPr lang="es-ES" dirty="0">
              <a:latin typeface="Arial" charset="0"/>
            </a:endParaRPr>
          </a:p>
        </p:txBody>
      </p:sp>
      <p:sp>
        <p:nvSpPr>
          <p:cNvPr id="7" name="Line 17">
            <a:extLst>
              <a:ext uri="{FF2B5EF4-FFF2-40B4-BE49-F238E27FC236}">
                <a16:creationId xmlns:a16="http://schemas.microsoft.com/office/drawing/2014/main" id="{2419612D-426E-4C12-881D-FDC2B8A7C999}"/>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9" name="Line 16">
            <a:extLst>
              <a:ext uri="{FF2B5EF4-FFF2-40B4-BE49-F238E27FC236}">
                <a16:creationId xmlns:a16="http://schemas.microsoft.com/office/drawing/2014/main" id="{0BF4F1F9-5548-4697-AD13-459371D3806A}"/>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0" name="Line 14">
            <a:extLst>
              <a:ext uri="{FF2B5EF4-FFF2-40B4-BE49-F238E27FC236}">
                <a16:creationId xmlns:a16="http://schemas.microsoft.com/office/drawing/2014/main" id="{47C64913-7277-4384-8A2C-C3E9FF552B5F}"/>
              </a:ext>
            </a:extLst>
          </p:cNvPr>
          <p:cNvSpPr>
            <a:spLocks noChangeShapeType="1"/>
          </p:cNvSpPr>
          <p:nvPr/>
        </p:nvSpPr>
        <p:spPr bwMode="auto">
          <a:xfrm>
            <a:off x="404810" y="381000"/>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1" name="Line 15">
            <a:extLst>
              <a:ext uri="{FF2B5EF4-FFF2-40B4-BE49-F238E27FC236}">
                <a16:creationId xmlns:a16="http://schemas.microsoft.com/office/drawing/2014/main" id="{A0E5A5F2-1B3A-4F31-9674-674FBCCF69A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pic>
        <p:nvPicPr>
          <p:cNvPr id="12" name="Picture 2077" descr="Resultado de imagen para ayuntamiento de tlatlauquitepec">
            <a:hlinkClick r:id="rId2"/>
            <a:extLst>
              <a:ext uri="{FF2B5EF4-FFF2-40B4-BE49-F238E27FC236}">
                <a16:creationId xmlns:a16="http://schemas.microsoft.com/office/drawing/2014/main" id="{B81AB3B1-908C-4D5F-91EA-E825E0DED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66486E38-6945-4552-9AC6-AEE2B06012E0}"/>
              </a:ext>
            </a:extLst>
          </p:cNvPr>
          <p:cNvGraphicFramePr>
            <a:graphicFrameLocks noGrp="1"/>
          </p:cNvGraphicFramePr>
          <p:nvPr>
            <p:extLst>
              <p:ext uri="{D42A27DB-BD31-4B8C-83A1-F6EECF244321}">
                <p14:modId xmlns:p14="http://schemas.microsoft.com/office/powerpoint/2010/main" val="3195930496"/>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graphicFrame>
        <p:nvGraphicFramePr>
          <p:cNvPr id="3" name="Tabla 2">
            <a:extLst>
              <a:ext uri="{FF2B5EF4-FFF2-40B4-BE49-F238E27FC236}">
                <a16:creationId xmlns:a16="http://schemas.microsoft.com/office/drawing/2014/main" id="{D139763C-30F8-465E-B536-86914ECDA94C}"/>
              </a:ext>
            </a:extLst>
          </p:cNvPr>
          <p:cNvGraphicFramePr>
            <a:graphicFrameLocks noGrp="1"/>
          </p:cNvGraphicFramePr>
          <p:nvPr>
            <p:extLst>
              <p:ext uri="{D42A27DB-BD31-4B8C-83A1-F6EECF244321}">
                <p14:modId xmlns:p14="http://schemas.microsoft.com/office/powerpoint/2010/main" val="2238641233"/>
              </p:ext>
            </p:extLst>
          </p:nvPr>
        </p:nvGraphicFramePr>
        <p:xfrm>
          <a:off x="5340746" y="8912203"/>
          <a:ext cx="1152129" cy="370840"/>
        </p:xfrm>
        <a:graphic>
          <a:graphicData uri="http://schemas.openxmlformats.org/drawingml/2006/table">
            <a:tbl>
              <a:tblPr firstRow="1" bandRow="1">
                <a:tableStyleId>{F5AB1C69-6EDB-4FF4-983F-18BD219EF322}</a:tableStyleId>
              </a:tblPr>
              <a:tblGrid>
                <a:gridCol w="115212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 de 56</a:t>
                      </a:r>
                    </a:p>
                  </a:txBody>
                  <a:tcPr/>
                </a:tc>
                <a:extLst>
                  <a:ext uri="{0D108BD9-81ED-4DB2-BD59-A6C34878D82A}">
                    <a16:rowId xmlns:a16="http://schemas.microsoft.com/office/drawing/2014/main" val="206132686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1812419454"/>
              </p:ext>
            </p:extLst>
          </p:nvPr>
        </p:nvGraphicFramePr>
        <p:xfrm>
          <a:off x="474628" y="1930833"/>
          <a:ext cx="5820407" cy="3127463"/>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547795">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Interesadas</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Grupo mínimo de 5 personas conformado por beneficiarias de programa prospera presenta ante la Dirección de Desarrollo Social la solicitud de inversión económica para ampliar un proyecto productivo </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a las interesadas su proyecto, asesorando y recabando la documentación que requiere las líneas operativas </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Interesadas</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Lo presentan en las ventanillas y reciben acuse</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r>
                        <a:rPr lang="es-MX" sz="1200" dirty="0">
                          <a:latin typeface="Arial" panose="020B0604020202020204" pitchFamily="34" charset="0"/>
                          <a:cs typeface="Arial" panose="020B0604020202020204" pitchFamily="34" charset="0"/>
                        </a:rPr>
                        <a:t>Dirección de Desarrollo Social</a:t>
                      </a:r>
                    </a:p>
                  </a:txBody>
                  <a:tcPr marL="68580" marR="68580" marT="0" marB="0"/>
                </a:tc>
                <a:tc>
                  <a:txBody>
                    <a:bodyPr/>
                    <a:lstStyle/>
                    <a:p>
                      <a:r>
                        <a:rPr lang="es-MX" sz="1200" dirty="0">
                          <a:latin typeface="Arial" panose="020B0604020202020204" pitchFamily="34" charset="0"/>
                          <a:cs typeface="Arial" panose="020B0604020202020204" pitchFamily="34" charset="0"/>
                        </a:rPr>
                        <a:t>Recibe copia del acuse, y le da seguimiento </a:t>
                      </a:r>
                    </a:p>
                  </a:txBody>
                  <a:tcPr marL="68580" marR="68580" marT="0" marB="0"/>
                </a:tc>
                <a:extLst>
                  <a:ext uri="{0D108BD9-81ED-4DB2-BD59-A6C34878D82A}">
                    <a16:rowId xmlns:a16="http://schemas.microsoft.com/office/drawing/2014/main" val="4175772796"/>
                  </a:ext>
                </a:extLst>
              </a:tr>
              <a:tr h="64807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tc>
                <a:tc>
                  <a:txBody>
                    <a:bodyPr/>
                    <a:lstStyle/>
                    <a:p>
                      <a:r>
                        <a:rPr lang="es-MX" sz="1200" dirty="0">
                          <a:latin typeface="Arial" panose="020B0604020202020204" pitchFamily="34" charset="0"/>
                          <a:cs typeface="Arial" panose="020B0604020202020204" pitchFamily="34" charset="0"/>
                        </a:rPr>
                        <a:t>Interesadas</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Recibe el recurso económico para ampliar su proyecto productivo. </a:t>
                      </a:r>
                    </a:p>
                  </a:txBody>
                  <a:tcPr marL="68580" marR="68580" marT="0" marB="0"/>
                </a:tc>
                <a:extLst>
                  <a:ext uri="{0D108BD9-81ED-4DB2-BD59-A6C34878D82A}">
                    <a16:rowId xmlns:a16="http://schemas.microsoft.com/office/drawing/2014/main" val="1473386933"/>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461665"/>
          </a:xfrm>
          <a:prstGeom prst="rect">
            <a:avLst/>
          </a:prstGeom>
          <a:noFill/>
        </p:spPr>
        <p:txBody>
          <a:bodyPr wrap="square" rtlCol="0">
            <a:spAutoFit/>
          </a:bodyPr>
          <a:lstStyle/>
          <a:p>
            <a:pPr algn="l"/>
            <a:r>
              <a:rPr lang="es-MX" b="1" dirty="0"/>
              <a:t>Nombre del Procedimiento:  Gestionar la Aplicación del Programa de Beneficio Social Opciones Productivas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2791006340"/>
              </p:ext>
            </p:extLst>
          </p:nvPr>
        </p:nvGraphicFramePr>
        <p:xfrm>
          <a:off x="5013176" y="8912203"/>
          <a:ext cx="1479699" cy="370840"/>
        </p:xfrm>
        <a:graphic>
          <a:graphicData uri="http://schemas.openxmlformats.org/drawingml/2006/table">
            <a:tbl>
              <a:tblPr firstRow="1" bandRow="1">
                <a:tableStyleId>{F5AB1C69-6EDB-4FF4-983F-18BD219EF322}</a:tableStyleId>
              </a:tblPr>
              <a:tblGrid>
                <a:gridCol w="147969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29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1963515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1376652261"/>
              </p:ext>
            </p:extLst>
          </p:nvPr>
        </p:nvGraphicFramePr>
        <p:xfrm>
          <a:off x="548677" y="767832"/>
          <a:ext cx="5904656" cy="457200"/>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6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Gestionar la Aplicación del Programa de Beneficio Social Opciones Productivas</a:t>
                      </a:r>
                      <a:endParaRPr lang="es-ES" sz="1200" dirty="0">
                        <a:solidFill>
                          <a:srgbClr val="000000"/>
                        </a:solidFill>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1134668022"/>
              </p:ext>
            </p:extLst>
          </p:nvPr>
        </p:nvGraphicFramePr>
        <p:xfrm>
          <a:off x="555433" y="1235579"/>
          <a:ext cx="5897899" cy="266963"/>
        </p:xfrm>
        <a:graphic>
          <a:graphicData uri="http://schemas.openxmlformats.org/drawingml/2006/table">
            <a:tbl>
              <a:tblPr firstRow="1" bandRow="1">
                <a:tableStyleId>{F5AB1C69-6EDB-4FF4-983F-18BD219EF322}</a:tableStyleId>
              </a:tblPr>
              <a:tblGrid>
                <a:gridCol w="2877025">
                  <a:extLst>
                    <a:ext uri="{9D8B030D-6E8A-4147-A177-3AD203B41FA5}">
                      <a16:colId xmlns:a16="http://schemas.microsoft.com/office/drawing/2014/main" val="3531676926"/>
                    </a:ext>
                  </a:extLst>
                </a:gridCol>
                <a:gridCol w="3020874">
                  <a:extLst>
                    <a:ext uri="{9D8B030D-6E8A-4147-A177-3AD203B41FA5}">
                      <a16:colId xmlns:a16="http://schemas.microsoft.com/office/drawing/2014/main" val="4179167614"/>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Secretaría del Bienestar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MX" sz="1100" b="0" dirty="0">
                          <a:solidFill>
                            <a:schemeClr val="tx1"/>
                          </a:solidFill>
                          <a:latin typeface="Arial" panose="020B0604020202020204" pitchFamily="34" charset="0"/>
                          <a:cs typeface="Arial" panose="020B0604020202020204" pitchFamily="34" charset="0"/>
                        </a:rPr>
                        <a:t>Subdirector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3253290503"/>
              </p:ext>
            </p:extLst>
          </p:nvPr>
        </p:nvGraphicFramePr>
        <p:xfrm>
          <a:off x="548676" y="1513089"/>
          <a:ext cx="5897899" cy="6954299"/>
        </p:xfrm>
        <a:graphic>
          <a:graphicData uri="http://schemas.openxmlformats.org/drawingml/2006/table">
            <a:tbl>
              <a:tblPr firstRow="1" bandRow="1">
                <a:tableStyleId>{F5AB1C69-6EDB-4FF4-983F-18BD219EF322}</a:tableStyleId>
              </a:tblPr>
              <a:tblGrid>
                <a:gridCol w="2897383">
                  <a:extLst>
                    <a:ext uri="{9D8B030D-6E8A-4147-A177-3AD203B41FA5}">
                      <a16:colId xmlns:a16="http://schemas.microsoft.com/office/drawing/2014/main" val="3531676926"/>
                    </a:ext>
                  </a:extLst>
                </a:gridCol>
                <a:gridCol w="3000516">
                  <a:extLst>
                    <a:ext uri="{9D8B030D-6E8A-4147-A177-3AD203B41FA5}">
                      <a16:colId xmlns:a16="http://schemas.microsoft.com/office/drawing/2014/main" val="4179167614"/>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1529348" y="1596243"/>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Inicio</a:t>
            </a: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986548" y="1933329"/>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2521693" y="2046008"/>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5340746" y="2109497"/>
            <a:ext cx="242374" cy="215444"/>
          </a:xfrm>
          <a:prstGeom prst="rect">
            <a:avLst/>
          </a:prstGeom>
          <a:noFill/>
        </p:spPr>
        <p:txBody>
          <a:bodyPr wrap="none" rtlCol="0">
            <a:spAutoFit/>
          </a:bodyPr>
          <a:lstStyle/>
          <a:p>
            <a:r>
              <a:rPr lang="es-MX" sz="800" dirty="0"/>
              <a:t>2</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5340746" y="4326260"/>
            <a:ext cx="242374" cy="215444"/>
          </a:xfrm>
          <a:prstGeom prst="rect">
            <a:avLst/>
          </a:prstGeom>
          <a:noFill/>
        </p:spPr>
        <p:txBody>
          <a:bodyPr wrap="none" rtlCol="0">
            <a:spAutoFit/>
          </a:bodyPr>
          <a:lstStyle/>
          <a:p>
            <a:r>
              <a:rPr lang="es-MX" sz="800" dirty="0"/>
              <a:t>4</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2443748" y="4968844"/>
            <a:ext cx="242374" cy="215444"/>
          </a:xfrm>
          <a:prstGeom prst="rect">
            <a:avLst/>
          </a:prstGeom>
          <a:noFill/>
        </p:spPr>
        <p:txBody>
          <a:bodyPr wrap="none" rtlCol="0">
            <a:spAutoFit/>
          </a:bodyPr>
          <a:lstStyle/>
          <a:p>
            <a:r>
              <a:rPr lang="es-MX" sz="800" dirty="0"/>
              <a:t>5</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2424486996"/>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30 de 56</a:t>
                      </a:r>
                    </a:p>
                  </a:txBody>
                  <a:tcPr/>
                </a:tc>
                <a:extLst>
                  <a:ext uri="{0D108BD9-81ED-4DB2-BD59-A6C34878D82A}">
                    <a16:rowId xmlns:a16="http://schemas.microsoft.com/office/drawing/2014/main" val="2061326865"/>
                  </a:ext>
                </a:extLst>
              </a:tr>
            </a:tbl>
          </a:graphicData>
        </a:graphic>
      </p:graphicFrame>
      <p:sp>
        <p:nvSpPr>
          <p:cNvPr id="86" name="CuadroTexto 85">
            <a:extLst>
              <a:ext uri="{FF2B5EF4-FFF2-40B4-BE49-F238E27FC236}">
                <a16:creationId xmlns:a16="http://schemas.microsoft.com/office/drawing/2014/main" id="{0EC0F741-C240-444E-AE2C-6CAA6AD22C1E}"/>
              </a:ext>
            </a:extLst>
          </p:cNvPr>
          <p:cNvSpPr txBox="1"/>
          <p:nvPr/>
        </p:nvSpPr>
        <p:spPr>
          <a:xfrm rot="10800000" flipV="1">
            <a:off x="2358844" y="3428851"/>
            <a:ext cx="319134" cy="215444"/>
          </a:xfrm>
          <a:prstGeom prst="rect">
            <a:avLst/>
          </a:prstGeom>
          <a:noFill/>
        </p:spPr>
        <p:txBody>
          <a:bodyPr wrap="square" rtlCol="0">
            <a:spAutoFit/>
          </a:bodyPr>
          <a:lstStyle/>
          <a:p>
            <a:r>
              <a:rPr lang="es-MX" sz="800" dirty="0"/>
              <a:t>3</a:t>
            </a:r>
          </a:p>
        </p:txBody>
      </p:sp>
      <p:sp>
        <p:nvSpPr>
          <p:cNvPr id="68" name="Diagrama de flujo: terminador 67">
            <a:extLst>
              <a:ext uri="{FF2B5EF4-FFF2-40B4-BE49-F238E27FC236}">
                <a16:creationId xmlns:a16="http://schemas.microsoft.com/office/drawing/2014/main" id="{F5203C7B-FE12-469E-BE7A-F6E45079C4F2}"/>
              </a:ext>
            </a:extLst>
          </p:cNvPr>
          <p:cNvSpPr/>
          <p:nvPr/>
        </p:nvSpPr>
        <p:spPr bwMode="auto">
          <a:xfrm>
            <a:off x="1744399" y="6353215"/>
            <a:ext cx="524805"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Fin</a:t>
            </a:r>
          </a:p>
        </p:txBody>
      </p:sp>
      <p:sp>
        <p:nvSpPr>
          <p:cNvPr id="110" name="Diagrama de flujo: documento 109">
            <a:extLst>
              <a:ext uri="{FF2B5EF4-FFF2-40B4-BE49-F238E27FC236}">
                <a16:creationId xmlns:a16="http://schemas.microsoft.com/office/drawing/2014/main" id="{68C665E5-DB5A-4D64-816E-E8C8CA457C7C}"/>
              </a:ext>
            </a:extLst>
          </p:cNvPr>
          <p:cNvSpPr/>
          <p:nvPr/>
        </p:nvSpPr>
        <p:spPr bwMode="auto">
          <a:xfrm>
            <a:off x="4246064" y="2335488"/>
            <a:ext cx="1324690" cy="558470"/>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panose="020B0604020202020204" pitchFamily="34" charset="0"/>
                <a:cs typeface="Arial" panose="020B0604020202020204" pitchFamily="34" charset="0"/>
              </a:rPr>
              <a:t>Recibe Proyecto y asesora</a:t>
            </a:r>
            <a:endParaRPr lang="es-MX" dirty="0">
              <a:solidFill>
                <a:schemeClr val="tx1"/>
              </a:solidFill>
              <a:latin typeface="Arial" charset="0"/>
            </a:endParaRPr>
          </a:p>
        </p:txBody>
      </p:sp>
      <p:sp>
        <p:nvSpPr>
          <p:cNvPr id="6" name="Diagrama de flujo: documento 5">
            <a:extLst>
              <a:ext uri="{FF2B5EF4-FFF2-40B4-BE49-F238E27FC236}">
                <a16:creationId xmlns:a16="http://schemas.microsoft.com/office/drawing/2014/main" id="{B5DEEFA2-00EF-4E34-BD09-66ED4A2179B9}"/>
              </a:ext>
            </a:extLst>
          </p:cNvPr>
          <p:cNvSpPr/>
          <p:nvPr/>
        </p:nvSpPr>
        <p:spPr bwMode="auto">
          <a:xfrm>
            <a:off x="1342630" y="3779152"/>
            <a:ext cx="1328344" cy="632538"/>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Lo presentan en ventanillas </a:t>
            </a:r>
            <a:endParaRPr kumimoji="0" lang="es-MX" sz="1000" b="0" i="0" u="none" strike="noStrike" cap="none" normalizeH="0" baseline="0" dirty="0">
              <a:ln>
                <a:noFill/>
              </a:ln>
              <a:solidFill>
                <a:schemeClr val="tx1"/>
              </a:solidFill>
              <a:effectLst/>
              <a:latin typeface="Arial" charset="0"/>
            </a:endParaRPr>
          </a:p>
        </p:txBody>
      </p:sp>
      <p:sp>
        <p:nvSpPr>
          <p:cNvPr id="7" name="Rectángulo 6">
            <a:extLst>
              <a:ext uri="{FF2B5EF4-FFF2-40B4-BE49-F238E27FC236}">
                <a16:creationId xmlns:a16="http://schemas.microsoft.com/office/drawing/2014/main" id="{6AE1CD47-06AD-46D6-AAA0-F8F86321F279}"/>
              </a:ext>
            </a:extLst>
          </p:cNvPr>
          <p:cNvSpPr/>
          <p:nvPr/>
        </p:nvSpPr>
        <p:spPr bwMode="auto">
          <a:xfrm>
            <a:off x="1353288" y="5197543"/>
            <a:ext cx="1324689" cy="560987"/>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Recibe recurso</a:t>
            </a:r>
            <a:endParaRPr kumimoji="0" lang="es-MX" sz="1000" b="0" i="0" u="none" strike="noStrike" cap="none" normalizeH="0" baseline="0" dirty="0">
              <a:ln>
                <a:noFill/>
              </a:ln>
              <a:solidFill>
                <a:schemeClr val="tx1"/>
              </a:solidFill>
              <a:effectLst/>
              <a:latin typeface="Arial" charset="0"/>
            </a:endParaRPr>
          </a:p>
        </p:txBody>
      </p:sp>
      <p:cxnSp>
        <p:nvCxnSpPr>
          <p:cNvPr id="37" name="Conector recto de flecha 36">
            <a:extLst>
              <a:ext uri="{FF2B5EF4-FFF2-40B4-BE49-F238E27FC236}">
                <a16:creationId xmlns:a16="http://schemas.microsoft.com/office/drawing/2014/main" id="{5DC04170-AE34-48C8-9B5E-2E953C64351F}"/>
              </a:ext>
            </a:extLst>
          </p:cNvPr>
          <p:cNvCxnSpPr>
            <a:stCxn id="7" idx="2"/>
          </p:cNvCxnSpPr>
          <p:nvPr/>
        </p:nvCxnSpPr>
        <p:spPr bwMode="auto">
          <a:xfrm flipH="1">
            <a:off x="2015632" y="5758530"/>
            <a:ext cx="1" cy="56053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3" name="Diagrama de flujo: documento 32">
            <a:extLst>
              <a:ext uri="{FF2B5EF4-FFF2-40B4-BE49-F238E27FC236}">
                <a16:creationId xmlns:a16="http://schemas.microsoft.com/office/drawing/2014/main" id="{AF1EBCEB-703F-4CF3-87DB-9D6853D81799}"/>
              </a:ext>
            </a:extLst>
          </p:cNvPr>
          <p:cNvSpPr/>
          <p:nvPr/>
        </p:nvSpPr>
        <p:spPr bwMode="auto">
          <a:xfrm>
            <a:off x="1353288" y="2261452"/>
            <a:ext cx="1324690" cy="826235"/>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panose="020B0604020202020204" pitchFamily="34" charset="0"/>
                <a:cs typeface="Arial" panose="020B0604020202020204" pitchFamily="34" charset="0"/>
              </a:rPr>
              <a:t>Grupo de personas solicita inversión económica. </a:t>
            </a:r>
            <a:endParaRPr lang="es-MX" dirty="0">
              <a:solidFill>
                <a:schemeClr val="tx1"/>
              </a:solidFill>
              <a:latin typeface="Arial" charset="0"/>
            </a:endParaRPr>
          </a:p>
        </p:txBody>
      </p:sp>
      <p:sp>
        <p:nvSpPr>
          <p:cNvPr id="36" name="Diagrama de flujo: documento 35">
            <a:extLst>
              <a:ext uri="{FF2B5EF4-FFF2-40B4-BE49-F238E27FC236}">
                <a16:creationId xmlns:a16="http://schemas.microsoft.com/office/drawing/2014/main" id="{912DDDCA-E71A-4EEB-A845-D3856F2E9783}"/>
              </a:ext>
            </a:extLst>
          </p:cNvPr>
          <p:cNvSpPr/>
          <p:nvPr/>
        </p:nvSpPr>
        <p:spPr bwMode="auto">
          <a:xfrm>
            <a:off x="4258430" y="4497770"/>
            <a:ext cx="1324690" cy="558470"/>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panose="020B0604020202020204" pitchFamily="34" charset="0"/>
                <a:cs typeface="Arial" panose="020B0604020202020204" pitchFamily="34" charset="0"/>
              </a:rPr>
              <a:t>Recibe copia de acuse</a:t>
            </a:r>
            <a:endParaRPr lang="es-MX" dirty="0">
              <a:solidFill>
                <a:schemeClr val="tx1"/>
              </a:solidFill>
              <a:latin typeface="Arial" charset="0"/>
            </a:endParaRPr>
          </a:p>
        </p:txBody>
      </p:sp>
      <p:cxnSp>
        <p:nvCxnSpPr>
          <p:cNvPr id="14" name="Conector recto de flecha 13">
            <a:extLst>
              <a:ext uri="{FF2B5EF4-FFF2-40B4-BE49-F238E27FC236}">
                <a16:creationId xmlns:a16="http://schemas.microsoft.com/office/drawing/2014/main" id="{FD90579C-10EF-4EA3-A61A-E041F9233466}"/>
              </a:ext>
            </a:extLst>
          </p:cNvPr>
          <p:cNvCxnSpPr>
            <a:cxnSpLocks/>
          </p:cNvCxnSpPr>
          <p:nvPr/>
        </p:nvCxnSpPr>
        <p:spPr bwMode="auto">
          <a:xfrm flipV="1">
            <a:off x="2687234" y="2614330"/>
            <a:ext cx="1568086"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Conector recto 18">
            <a:extLst>
              <a:ext uri="{FF2B5EF4-FFF2-40B4-BE49-F238E27FC236}">
                <a16:creationId xmlns:a16="http://schemas.microsoft.com/office/drawing/2014/main" id="{C89D919A-754D-4CF2-A1F0-9DED9FC841E1}"/>
              </a:ext>
            </a:extLst>
          </p:cNvPr>
          <p:cNvCxnSpPr>
            <a:stCxn id="110" idx="2"/>
          </p:cNvCxnSpPr>
          <p:nvPr/>
        </p:nvCxnSpPr>
        <p:spPr bwMode="auto">
          <a:xfrm>
            <a:off x="4908409" y="2857037"/>
            <a:ext cx="0" cy="115295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Conector recto de flecha 20">
            <a:extLst>
              <a:ext uri="{FF2B5EF4-FFF2-40B4-BE49-F238E27FC236}">
                <a16:creationId xmlns:a16="http://schemas.microsoft.com/office/drawing/2014/main" id="{7E677710-4526-417F-B722-44CDD350BE97}"/>
              </a:ext>
            </a:extLst>
          </p:cNvPr>
          <p:cNvCxnSpPr/>
          <p:nvPr/>
        </p:nvCxnSpPr>
        <p:spPr bwMode="auto">
          <a:xfrm flipH="1">
            <a:off x="2686122" y="4009991"/>
            <a:ext cx="22346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Conector recto 22">
            <a:extLst>
              <a:ext uri="{FF2B5EF4-FFF2-40B4-BE49-F238E27FC236}">
                <a16:creationId xmlns:a16="http://schemas.microsoft.com/office/drawing/2014/main" id="{C2CD4C0C-8871-4CE7-816A-62544E23E1B3}"/>
              </a:ext>
            </a:extLst>
          </p:cNvPr>
          <p:cNvCxnSpPr>
            <a:cxnSpLocks/>
            <a:stCxn id="6" idx="2"/>
          </p:cNvCxnSpPr>
          <p:nvPr/>
        </p:nvCxnSpPr>
        <p:spPr bwMode="auto">
          <a:xfrm>
            <a:off x="2006802" y="4369872"/>
            <a:ext cx="0" cy="35057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Conector recto de flecha 28">
            <a:extLst>
              <a:ext uri="{FF2B5EF4-FFF2-40B4-BE49-F238E27FC236}">
                <a16:creationId xmlns:a16="http://schemas.microsoft.com/office/drawing/2014/main" id="{B3D49E1F-3868-4C76-8998-D261048CE094}"/>
              </a:ext>
            </a:extLst>
          </p:cNvPr>
          <p:cNvCxnSpPr/>
          <p:nvPr/>
        </p:nvCxnSpPr>
        <p:spPr bwMode="auto">
          <a:xfrm>
            <a:off x="2006802" y="4720451"/>
            <a:ext cx="223926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Conector recto 30">
            <a:extLst>
              <a:ext uri="{FF2B5EF4-FFF2-40B4-BE49-F238E27FC236}">
                <a16:creationId xmlns:a16="http://schemas.microsoft.com/office/drawing/2014/main" id="{E24AFB0D-C7B9-4579-9BF1-B1A5C11E7F41}"/>
              </a:ext>
            </a:extLst>
          </p:cNvPr>
          <p:cNvCxnSpPr>
            <a:stCxn id="36" idx="2"/>
          </p:cNvCxnSpPr>
          <p:nvPr/>
        </p:nvCxnSpPr>
        <p:spPr bwMode="auto">
          <a:xfrm>
            <a:off x="4920775" y="5019319"/>
            <a:ext cx="0" cy="45871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Conector recto de flecha 38">
            <a:extLst>
              <a:ext uri="{FF2B5EF4-FFF2-40B4-BE49-F238E27FC236}">
                <a16:creationId xmlns:a16="http://schemas.microsoft.com/office/drawing/2014/main" id="{2E14D79B-3BF5-471C-B4E1-6F3F92668B06}"/>
              </a:ext>
            </a:extLst>
          </p:cNvPr>
          <p:cNvCxnSpPr/>
          <p:nvPr/>
        </p:nvCxnSpPr>
        <p:spPr bwMode="auto">
          <a:xfrm flipH="1">
            <a:off x="2686122" y="5478036"/>
            <a:ext cx="22346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71806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48680" y="1445940"/>
            <a:ext cx="5904656" cy="646331"/>
          </a:xfrm>
          <a:prstGeom prst="rect">
            <a:avLst/>
          </a:prstGeom>
          <a:noFill/>
        </p:spPr>
        <p:txBody>
          <a:bodyPr wrap="square" rtlCol="0">
            <a:spAutoFit/>
          </a:bodyPr>
          <a:lstStyle/>
          <a:p>
            <a:r>
              <a:rPr lang="es-MX" b="1" dirty="0"/>
              <a:t>4.8. </a:t>
            </a:r>
          </a:p>
          <a:p>
            <a:endParaRPr lang="es-MX" b="1" dirty="0"/>
          </a:p>
          <a:p>
            <a:pPr algn="l"/>
            <a:r>
              <a:rPr lang="es-MX" b="1" dirty="0"/>
              <a:t>Nombre del procedimiento: Programa para el Desarrollo de Zonas Prioritarias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243024684"/>
              </p:ext>
            </p:extLst>
          </p:nvPr>
        </p:nvGraphicFramePr>
        <p:xfrm>
          <a:off x="482174" y="2762837"/>
          <a:ext cx="5915024" cy="572961"/>
        </p:xfrm>
        <a:graphic>
          <a:graphicData uri="http://schemas.openxmlformats.org/drawingml/2006/table">
            <a:tbl>
              <a:tblPr>
                <a:tableStyleId>{F5AB1C69-6EDB-4FF4-983F-18BD219EF322}</a:tableStyleId>
              </a:tblPr>
              <a:tblGrid>
                <a:gridCol w="2488052">
                  <a:extLst>
                    <a:ext uri="{9D8B030D-6E8A-4147-A177-3AD203B41FA5}">
                      <a16:colId xmlns:a16="http://schemas.microsoft.com/office/drawing/2014/main" val="2098473293"/>
                    </a:ext>
                  </a:extLst>
                </a:gridCol>
                <a:gridCol w="3426972">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200" dirty="0">
                          <a:effectLst/>
                          <a:latin typeface="Arial" panose="020B0604020202020204" pitchFamily="34" charset="0"/>
                          <a:cs typeface="Arial" panose="020B0604020202020204" pitchFamily="34" charset="0"/>
                        </a:rPr>
                        <a:t>Objetivo: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dirty="0">
                          <a:effectLst/>
                          <a:latin typeface="Arial" panose="020B0604020202020204" pitchFamily="34" charset="0"/>
                          <a:cs typeface="Arial" panose="020B0604020202020204" pitchFamily="34" charset="0"/>
                        </a:rPr>
                        <a:t>Realizar obras y servicios básicos que mejoren la vivienda y que beneficien a las comunidades de Municipios en situación de pobreza.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267436796"/>
              </p:ext>
            </p:extLst>
          </p:nvPr>
        </p:nvGraphicFramePr>
        <p:xfrm>
          <a:off x="482174" y="3906843"/>
          <a:ext cx="5915024" cy="3312859"/>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0">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Que exista presupuesto económico en las dependencias  correspondientes, para que se aplique a estos programas.</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-Lograr acuerdos entre los tres órdenes de Gobierno</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-Gestionar ante las dependencias que corresponde, inversión extra  que fortalezca  la inversión Municipal en favor de estos programas</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-Que los posibles beneficiarios, cumplan con las condiciones que demanda la aplicación de estos Programas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-Que exista una adecuada coordinación entre sociedad y gobierno</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-Presentar ante la Dependencia, solicitud de inclusión a este Programa</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-Dar seguimiento al programa hasta su conclusión Tiempo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3821723255"/>
              </p:ext>
            </p:extLst>
          </p:nvPr>
        </p:nvGraphicFramePr>
        <p:xfrm>
          <a:off x="5253014" y="8912203"/>
          <a:ext cx="1239862" cy="370840"/>
        </p:xfrm>
        <a:graphic>
          <a:graphicData uri="http://schemas.openxmlformats.org/drawingml/2006/table">
            <a:tbl>
              <a:tblPr firstRow="1" bandRow="1">
                <a:tableStyleId>{F5AB1C69-6EDB-4FF4-983F-18BD219EF322}</a:tableStyleId>
              </a:tblPr>
              <a:tblGrid>
                <a:gridCol w="1239862">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31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2499031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1937694643"/>
              </p:ext>
            </p:extLst>
          </p:nvPr>
        </p:nvGraphicFramePr>
        <p:xfrm>
          <a:off x="474628" y="2165126"/>
          <a:ext cx="5820407" cy="6204536"/>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547795">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Secretaría del Bienestar</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 coordina con la Dirección de Desarrollo Social para el levantamiento de un número determinado de CUIS aplicables a todo el Municipio, realiza su reporte y realizan los mapeos de identificación de zonas prioritarias. Establece las metas específicas para el siguiente ciclo operativo. </a:t>
                      </a:r>
                    </a:p>
                  </a:txBody>
                  <a:tcPr marL="68580" marR="68580" marT="0" marB="0"/>
                </a:tc>
                <a:extLst>
                  <a:ext uri="{0D108BD9-81ED-4DB2-BD59-A6C34878D82A}">
                    <a16:rowId xmlns:a16="http://schemas.microsoft.com/office/drawing/2014/main" val="736362764"/>
                  </a:ext>
                </a:extLst>
              </a:tr>
              <a:tr h="39631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Dirección de Desarrollo Social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el padrón de beneficiarios de los programas que en el ámbito de vivienda se van a aplicar para el Municipio y las acciones presupuestarias</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Dirección de Desarrollo Social</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Una vez autorizada la información recabada en los mapas de las zonas ZAP, se retransmite a la Jefatura de programas sociales para que se inicie con la operatividad de los programas en curso y se inicie con el trámite de captación ciudadana</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Dirección de Desarrollo Social</a:t>
                      </a:r>
                    </a:p>
                  </a:txBody>
                  <a:tcPr marL="68580" marR="68580" marT="0" marB="0"/>
                </a:tc>
                <a:tc>
                  <a:txBody>
                    <a:bodyPr/>
                    <a:lstStyle/>
                    <a:p>
                      <a:r>
                        <a:rPr lang="es-MX" sz="1200" dirty="0">
                          <a:latin typeface="Arial" panose="020B0604020202020204" pitchFamily="34" charset="0"/>
                          <a:cs typeface="Arial" panose="020B0604020202020204" pitchFamily="34" charset="0"/>
                        </a:rPr>
                        <a:t>Programa los calendarios de atención para las comunidades y programa la lista de insumos para el proceso de convocatoria </a:t>
                      </a:r>
                    </a:p>
                  </a:txBody>
                  <a:tcPr marL="68580" marR="68580" marT="0" marB="0"/>
                </a:tc>
                <a:extLst>
                  <a:ext uri="{0D108BD9-81ED-4DB2-BD59-A6C34878D82A}">
                    <a16:rowId xmlns:a16="http://schemas.microsoft.com/office/drawing/2014/main" val="4175772796"/>
                  </a:ext>
                </a:extLst>
              </a:tr>
              <a:tr h="4541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Auxiliar Administrativo</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Solicita los insumos al área de adjudicaciones </a:t>
                      </a:r>
                    </a:p>
                  </a:txBody>
                  <a:tcPr marL="68580" marR="68580" marT="0" marB="0"/>
                </a:tc>
                <a:extLst>
                  <a:ext uri="{0D108BD9-81ED-4DB2-BD59-A6C34878D82A}">
                    <a16:rowId xmlns:a16="http://schemas.microsoft.com/office/drawing/2014/main" val="1473386933"/>
                  </a:ext>
                </a:extLst>
              </a:tr>
              <a:tr h="21602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Auxiliar Administrativo</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Recaba las firmas y sellos indispensables en los documentos que se elaboran para validar este propósito </a:t>
                      </a:r>
                    </a:p>
                  </a:txBody>
                  <a:tcPr marL="68580" marR="68580" marT="0" marB="0"/>
                </a:tc>
                <a:extLst>
                  <a:ext uri="{0D108BD9-81ED-4DB2-BD59-A6C34878D82A}">
                    <a16:rowId xmlns:a16="http://schemas.microsoft.com/office/drawing/2014/main" val="1863288757"/>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Subdirector de Desarrollo Social</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Aplica los planes para  iniciar el proceso de Convocatoria </a:t>
                      </a:r>
                    </a:p>
                  </a:txBody>
                  <a:tcPr marL="68580" marR="68580" marT="0" marB="0"/>
                </a:tc>
                <a:extLst>
                  <a:ext uri="{0D108BD9-81ED-4DB2-BD59-A6C34878D82A}">
                    <a16:rowId xmlns:a16="http://schemas.microsoft.com/office/drawing/2014/main" val="3905927076"/>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Encuestadores</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Elaboran la información que se emitirá a las Autoridades locales y a las áreas del Ayuntamiento vinculadas con este proceso </a:t>
                      </a:r>
                    </a:p>
                  </a:txBody>
                  <a:tcPr marL="68580" marR="68580" marT="0" marB="0"/>
                </a:tc>
                <a:extLst>
                  <a:ext uri="{0D108BD9-81ED-4DB2-BD59-A6C34878D82A}">
                    <a16:rowId xmlns:a16="http://schemas.microsoft.com/office/drawing/2014/main" val="3772569468"/>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Subdirector de Desarrollo Social</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Coordinación con las autoridades locales para que refuercen las convocatorias a la población que habita en sus comunidades </a:t>
                      </a:r>
                    </a:p>
                  </a:txBody>
                  <a:tcPr marL="68580" marR="68580" marT="0" marB="0"/>
                </a:tc>
                <a:extLst>
                  <a:ext uri="{0D108BD9-81ED-4DB2-BD59-A6C34878D82A}">
                    <a16:rowId xmlns:a16="http://schemas.microsoft.com/office/drawing/2014/main" val="2252185571"/>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523220"/>
          </a:xfrm>
          <a:prstGeom prst="rect">
            <a:avLst/>
          </a:prstGeom>
          <a:noFill/>
        </p:spPr>
        <p:txBody>
          <a:bodyPr wrap="square" rtlCol="0">
            <a:spAutoFit/>
          </a:bodyPr>
          <a:lstStyle/>
          <a:p>
            <a:pPr algn="l"/>
            <a:r>
              <a:rPr lang="es-MX" sz="1400" b="1" dirty="0"/>
              <a:t>Nombre del Procedimiento: : Programa para el Desarrollo de Zonas Prioritarias </a:t>
            </a:r>
            <a:endParaRPr lang="es-ES" sz="1400"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2638147655"/>
              </p:ext>
            </p:extLst>
          </p:nvPr>
        </p:nvGraphicFramePr>
        <p:xfrm>
          <a:off x="5157192" y="8912203"/>
          <a:ext cx="1335683" cy="370840"/>
        </p:xfrm>
        <a:graphic>
          <a:graphicData uri="http://schemas.openxmlformats.org/drawingml/2006/table">
            <a:tbl>
              <a:tblPr firstRow="1" bandRow="1">
                <a:tableStyleId>{F5AB1C69-6EDB-4FF4-983F-18BD219EF322}</a:tableStyleId>
              </a:tblPr>
              <a:tblGrid>
                <a:gridCol w="1335683">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32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4112809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90FAB1BF-9CBC-4E2D-B5A4-20975C9A0DD0}"/>
              </a:ext>
            </a:extLst>
          </p:cNvPr>
          <p:cNvGraphicFramePr>
            <a:graphicFrameLocks noGrp="1"/>
          </p:cNvGraphicFramePr>
          <p:nvPr>
            <p:extLst>
              <p:ext uri="{D42A27DB-BD31-4B8C-83A1-F6EECF244321}">
                <p14:modId xmlns:p14="http://schemas.microsoft.com/office/powerpoint/2010/main" val="868194693"/>
              </p:ext>
            </p:extLst>
          </p:nvPr>
        </p:nvGraphicFramePr>
        <p:xfrm>
          <a:off x="474628" y="1930833"/>
          <a:ext cx="5820407" cy="4920197"/>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547795">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Subdirector de Desarrollo Social</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Recibe las visitas ciudadanas </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Auxiliar</a:t>
                      </a: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Mantiene al día el Registro de datos</a:t>
                      </a:r>
                    </a:p>
                  </a:txBody>
                  <a:tcPr marL="68580" marR="68580" marT="0" marB="0"/>
                </a:tc>
                <a:extLst>
                  <a:ext uri="{0D108BD9-81ED-4DB2-BD59-A6C34878D82A}">
                    <a16:rowId xmlns:a16="http://schemas.microsoft.com/office/drawing/2014/main" val="3935992432"/>
                  </a:ext>
                </a:extLst>
              </a:tr>
              <a:tr h="44102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Encuestadores</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Generan y documentan un banco de datos con las solicitudes recibidas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tc>
                <a:tc>
                  <a:txBody>
                    <a:bodyPr/>
                    <a:lstStyle/>
                    <a:p>
                      <a:r>
                        <a:rPr lang="es-MX" sz="1200" dirty="0">
                          <a:latin typeface="Arial" panose="020B0604020202020204" pitchFamily="34" charset="0"/>
                          <a:cs typeface="Arial" panose="020B0604020202020204" pitchFamily="34" charset="0"/>
                        </a:rPr>
                        <a:t>Encuestadores</a:t>
                      </a:r>
                    </a:p>
                  </a:txBody>
                  <a:tcPr marL="68580" marR="68580" marT="0" marB="0"/>
                </a:tc>
                <a:tc>
                  <a:txBody>
                    <a:bodyPr/>
                    <a:lstStyle/>
                    <a:p>
                      <a:r>
                        <a:rPr lang="es-MX" sz="1200" dirty="0">
                          <a:latin typeface="Arial" panose="020B0604020202020204" pitchFamily="34" charset="0"/>
                          <a:cs typeface="Arial" panose="020B0604020202020204" pitchFamily="34" charset="0"/>
                        </a:rPr>
                        <a:t>Continua con los recorridos por Comunidad para recabar las peticiones de manera personal </a:t>
                      </a:r>
                    </a:p>
                  </a:txBody>
                  <a:tcPr marL="68580" marR="68580" marT="0" marB="0"/>
                </a:tc>
                <a:extLst>
                  <a:ext uri="{0D108BD9-81ED-4DB2-BD59-A6C34878D82A}">
                    <a16:rowId xmlns:a16="http://schemas.microsoft.com/office/drawing/2014/main" val="4175772796"/>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Encuestadores</a:t>
                      </a:r>
                    </a:p>
                    <a:p>
                      <a:endParaRPr lang="es-MX" sz="1200" dirty="0">
                        <a:latin typeface="Arial" panose="020B0604020202020204" pitchFamily="34" charset="0"/>
                        <a:cs typeface="Arial" panose="020B0604020202020204" pitchFamily="34" charset="0"/>
                      </a:endParaRPr>
                    </a:p>
                  </a:txBody>
                  <a:tcPr marL="68580" marR="68580" marT="0" marB="0"/>
                </a:tc>
                <a:tc>
                  <a:txBody>
                    <a:bodyPr/>
                    <a:lstStyle/>
                    <a:p>
                      <a:r>
                        <a:rPr lang="es-MX" sz="1200" dirty="0">
                          <a:latin typeface="Arial" panose="020B0604020202020204" pitchFamily="34" charset="0"/>
                          <a:cs typeface="Arial" panose="020B0604020202020204" pitchFamily="34" charset="0"/>
                        </a:rPr>
                        <a:t>Continua con las modificaciones a los Mapas de identificación </a:t>
                      </a:r>
                    </a:p>
                  </a:txBody>
                  <a:tcPr marL="68580" marR="68580" marT="0" marB="0"/>
                </a:tc>
                <a:extLst>
                  <a:ext uri="{0D108BD9-81ED-4DB2-BD59-A6C34878D82A}">
                    <a16:rowId xmlns:a16="http://schemas.microsoft.com/office/drawing/2014/main" val="2881841085"/>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Subdirector de Desarrollo Social</a:t>
                      </a:r>
                    </a:p>
                    <a:p>
                      <a:endParaRPr lang="es-MX" sz="1200" dirty="0">
                        <a:latin typeface="Arial" panose="020B0604020202020204" pitchFamily="34" charset="0"/>
                        <a:cs typeface="Arial" panose="020B0604020202020204" pitchFamily="34" charset="0"/>
                      </a:endParaRPr>
                    </a:p>
                  </a:txBody>
                  <a:tcPr marL="68580" marR="68580" marT="0" marB="0"/>
                </a:tc>
                <a:tc>
                  <a:txBody>
                    <a:bodyPr/>
                    <a:lstStyle/>
                    <a:p>
                      <a:r>
                        <a:rPr lang="es-MX" sz="1200" dirty="0">
                          <a:latin typeface="Arial" panose="020B0604020202020204" pitchFamily="34" charset="0"/>
                          <a:cs typeface="Arial" panose="020B0604020202020204" pitchFamily="34" charset="0"/>
                        </a:rPr>
                        <a:t>Al termino del proceso de convocatoria, reúne la información recabada y la transmite a la Dirección para su análisis y autorización </a:t>
                      </a:r>
                    </a:p>
                  </a:txBody>
                  <a:tcPr marL="68580" marR="68580" marT="0" marB="0"/>
                </a:tc>
                <a:extLst>
                  <a:ext uri="{0D108BD9-81ED-4DB2-BD59-A6C34878D82A}">
                    <a16:rowId xmlns:a16="http://schemas.microsoft.com/office/drawing/2014/main" val="2515938789"/>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tc>
                <a:tc>
                  <a:txBody>
                    <a:bodyPr/>
                    <a:lstStyle/>
                    <a:p>
                      <a:r>
                        <a:rPr lang="es-MX" sz="1200" dirty="0">
                          <a:latin typeface="Arial" panose="020B0604020202020204" pitchFamily="34" charset="0"/>
                          <a:cs typeface="Arial" panose="020B0604020202020204" pitchFamily="34" charset="0"/>
                        </a:rPr>
                        <a:t>Dirección de Desarrollo Social</a:t>
                      </a:r>
                    </a:p>
                  </a:txBody>
                  <a:tcPr marL="68580" marR="68580" marT="0" marB="0"/>
                </a:tc>
                <a:tc>
                  <a:txBody>
                    <a:bodyPr/>
                    <a:lstStyle/>
                    <a:p>
                      <a:r>
                        <a:rPr lang="es-MX" sz="1200" dirty="0">
                          <a:latin typeface="Arial" panose="020B0604020202020204" pitchFamily="34" charset="0"/>
                          <a:cs typeface="Arial" panose="020B0604020202020204" pitchFamily="34" charset="0"/>
                        </a:rPr>
                        <a:t>Autoriza y da viabilidad a la información obtenida e inicia el proceso de gestión, ante las dependencias gubernamentales </a:t>
                      </a:r>
                    </a:p>
                  </a:txBody>
                  <a:tcPr marL="68580" marR="68580" marT="0" marB="0"/>
                </a:tc>
                <a:extLst>
                  <a:ext uri="{0D108BD9-81ED-4DB2-BD59-A6C34878D82A}">
                    <a16:rowId xmlns:a16="http://schemas.microsoft.com/office/drawing/2014/main" val="306310679"/>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Dirección de Desarrollo Social</a:t>
                      </a:r>
                    </a:p>
                  </a:txBody>
                  <a:tcPr marL="68580" marR="68580" marT="0" marB="0"/>
                </a:tc>
                <a:tc>
                  <a:txBody>
                    <a:bodyPr/>
                    <a:lstStyle/>
                    <a:p>
                      <a:r>
                        <a:rPr lang="es-MX" sz="1200" dirty="0">
                          <a:latin typeface="Arial" panose="020B0604020202020204" pitchFamily="34" charset="0"/>
                          <a:cs typeface="Arial" panose="020B0604020202020204" pitchFamily="34" charset="0"/>
                        </a:rPr>
                        <a:t>Este Proceso finaliza cuando la Dirección autorizado por el Presidente logra un número de acciones específicas para los casos de apoyo a la vivienda, o cuando se aplican en la población que así lo amerita,  recursos de los programas de beneficio social etiquetados por la Federación  </a:t>
                      </a:r>
                    </a:p>
                    <a:p>
                      <a:r>
                        <a:rPr lang="es-MX" sz="1200" dirty="0">
                          <a:latin typeface="Arial" panose="020B0604020202020204" pitchFamily="34" charset="0"/>
                          <a:cs typeface="Arial" panose="020B0604020202020204" pitchFamily="34" charset="0"/>
                        </a:rPr>
                        <a:t> </a:t>
                      </a:r>
                    </a:p>
                  </a:txBody>
                  <a:tcPr marL="68580" marR="68580" marT="0" marB="0"/>
                </a:tc>
                <a:extLst>
                  <a:ext uri="{0D108BD9-81ED-4DB2-BD59-A6C34878D82A}">
                    <a16:rowId xmlns:a16="http://schemas.microsoft.com/office/drawing/2014/main" val="3777310158"/>
                  </a:ext>
                </a:extLst>
              </a:tr>
            </a:tbl>
          </a:graphicData>
        </a:graphic>
      </p:graphicFrame>
      <p:sp>
        <p:nvSpPr>
          <p:cNvPr id="3" name="CuadroTexto 2">
            <a:extLst>
              <a:ext uri="{FF2B5EF4-FFF2-40B4-BE49-F238E27FC236}">
                <a16:creationId xmlns:a16="http://schemas.microsoft.com/office/drawing/2014/main" id="{281B3E0B-B620-4E2B-A230-697938862B06}"/>
              </a:ext>
            </a:extLst>
          </p:cNvPr>
          <p:cNvSpPr txBox="1"/>
          <p:nvPr/>
        </p:nvSpPr>
        <p:spPr>
          <a:xfrm>
            <a:off x="474628" y="1353103"/>
            <a:ext cx="5820407" cy="523220"/>
          </a:xfrm>
          <a:prstGeom prst="rect">
            <a:avLst/>
          </a:prstGeom>
          <a:noFill/>
        </p:spPr>
        <p:txBody>
          <a:bodyPr wrap="square" rtlCol="0">
            <a:spAutoFit/>
          </a:bodyPr>
          <a:lstStyle/>
          <a:p>
            <a:pPr algn="l"/>
            <a:r>
              <a:rPr lang="es-MX" sz="1400" b="1" dirty="0"/>
              <a:t>Nombre del Procedimiento: : Programa para el Desarrollo de Zonas Prioritarias </a:t>
            </a:r>
            <a:endParaRPr lang="es-ES" sz="1400" dirty="0">
              <a:solidFill>
                <a:srgbClr val="000000"/>
              </a:solidFill>
              <a:ea typeface="Calibri" panose="020F050202020403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8E0D5285-3F18-4A44-8BBF-CE529AD8D0C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5" name="Picture 2077" descr="Resultado de imagen para ayuntamiento de tlatlauquitepec">
            <a:hlinkClick r:id="rId2"/>
            <a:extLst>
              <a:ext uri="{FF2B5EF4-FFF2-40B4-BE49-F238E27FC236}">
                <a16:creationId xmlns:a16="http://schemas.microsoft.com/office/drawing/2014/main" id="{2BD8A3D2-3535-447B-B687-BAA9A29D3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a:extLst>
              <a:ext uri="{FF2B5EF4-FFF2-40B4-BE49-F238E27FC236}">
                <a16:creationId xmlns:a16="http://schemas.microsoft.com/office/drawing/2014/main" id="{7221525C-3EBB-4027-AB15-6C20055BB26D}"/>
              </a:ext>
            </a:extLst>
          </p:cNvPr>
          <p:cNvGraphicFramePr>
            <a:graphicFrameLocks noGrp="1"/>
          </p:cNvGraphicFramePr>
          <p:nvPr>
            <p:extLst>
              <p:ext uri="{D42A27DB-BD31-4B8C-83A1-F6EECF244321}">
                <p14:modId xmlns:p14="http://schemas.microsoft.com/office/powerpoint/2010/main" val="97578755"/>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33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1827800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496495395"/>
              </p:ext>
            </p:extLst>
          </p:nvPr>
        </p:nvGraphicFramePr>
        <p:xfrm>
          <a:off x="548677" y="767832"/>
          <a:ext cx="5904656" cy="368065"/>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6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Programa para el Desarrollo de Zonas Prioritarias</a:t>
                      </a:r>
                      <a:endParaRPr lang="es-ES" sz="1200" dirty="0">
                        <a:solidFill>
                          <a:srgbClr val="000000"/>
                        </a:solidFill>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4196789107"/>
              </p:ext>
            </p:extLst>
          </p:nvPr>
        </p:nvGraphicFramePr>
        <p:xfrm>
          <a:off x="555434" y="1235579"/>
          <a:ext cx="5904656" cy="594360"/>
        </p:xfrm>
        <a:graphic>
          <a:graphicData uri="http://schemas.openxmlformats.org/drawingml/2006/table">
            <a:tbl>
              <a:tblPr firstRow="1" bandRow="1">
                <a:tableStyleId>{F5AB1C69-6EDB-4FF4-983F-18BD219EF322}</a:tableStyleId>
              </a:tblPr>
              <a:tblGrid>
                <a:gridCol w="1457938">
                  <a:extLst>
                    <a:ext uri="{9D8B030D-6E8A-4147-A177-3AD203B41FA5}">
                      <a16:colId xmlns:a16="http://schemas.microsoft.com/office/drawing/2014/main" val="3531676926"/>
                    </a:ext>
                  </a:extLst>
                </a:gridCol>
                <a:gridCol w="1530834">
                  <a:extLst>
                    <a:ext uri="{9D8B030D-6E8A-4147-A177-3AD203B41FA5}">
                      <a16:colId xmlns:a16="http://schemas.microsoft.com/office/drawing/2014/main" val="4179167614"/>
                    </a:ext>
                  </a:extLst>
                </a:gridCol>
                <a:gridCol w="1457942">
                  <a:extLst>
                    <a:ext uri="{9D8B030D-6E8A-4147-A177-3AD203B41FA5}">
                      <a16:colId xmlns:a16="http://schemas.microsoft.com/office/drawing/2014/main" val="245987141"/>
                    </a:ext>
                  </a:extLst>
                </a:gridCol>
                <a:gridCol w="1457942">
                  <a:extLst>
                    <a:ext uri="{9D8B030D-6E8A-4147-A177-3AD203B41FA5}">
                      <a16:colId xmlns:a16="http://schemas.microsoft.com/office/drawing/2014/main" val="2162802058"/>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Secretaría del Bienestar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Arial" panose="020B0604020202020204" pitchFamily="34" charset="0"/>
                          <a:cs typeface="Arial" panose="020B0604020202020204" pitchFamily="34" charset="0"/>
                        </a:rPr>
                        <a:t>Director de Desarrollo Social</a:t>
                      </a:r>
                    </a:p>
                    <a:p>
                      <a:pPr marL="0" indent="0"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Arial" panose="020B0604020202020204" pitchFamily="34" charset="0"/>
                          <a:cs typeface="Arial" panose="020B0604020202020204" pitchFamily="34" charset="0"/>
                        </a:rPr>
                        <a:t>Subdirector de Desarrollo Social</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Arial" panose="020B0604020202020204" pitchFamily="34" charset="0"/>
                          <a:cs typeface="Arial" panose="020B0604020202020204" pitchFamily="34" charset="0"/>
                        </a:rPr>
                        <a:t>Encuestadores</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976410149"/>
              </p:ext>
            </p:extLst>
          </p:nvPr>
        </p:nvGraphicFramePr>
        <p:xfrm>
          <a:off x="547801" y="1854595"/>
          <a:ext cx="5904655" cy="6954299"/>
        </p:xfrm>
        <a:graphic>
          <a:graphicData uri="http://schemas.openxmlformats.org/drawingml/2006/table">
            <a:tbl>
              <a:tblPr firstRow="1" bandRow="1">
                <a:tableStyleId>{F5AB1C69-6EDB-4FF4-983F-18BD219EF322}</a:tableStyleId>
              </a:tblPr>
              <a:tblGrid>
                <a:gridCol w="1463659">
                  <a:extLst>
                    <a:ext uri="{9D8B030D-6E8A-4147-A177-3AD203B41FA5}">
                      <a16:colId xmlns:a16="http://schemas.microsoft.com/office/drawing/2014/main" val="3531676926"/>
                    </a:ext>
                  </a:extLst>
                </a:gridCol>
                <a:gridCol w="1515758">
                  <a:extLst>
                    <a:ext uri="{9D8B030D-6E8A-4147-A177-3AD203B41FA5}">
                      <a16:colId xmlns:a16="http://schemas.microsoft.com/office/drawing/2014/main" val="4179167614"/>
                    </a:ext>
                  </a:extLst>
                </a:gridCol>
                <a:gridCol w="1462619">
                  <a:extLst>
                    <a:ext uri="{9D8B030D-6E8A-4147-A177-3AD203B41FA5}">
                      <a16:colId xmlns:a16="http://schemas.microsoft.com/office/drawing/2014/main" val="2350135489"/>
                    </a:ext>
                  </a:extLst>
                </a:gridCol>
                <a:gridCol w="1462619">
                  <a:extLst>
                    <a:ext uri="{9D8B030D-6E8A-4147-A177-3AD203B41FA5}">
                      <a16:colId xmlns:a16="http://schemas.microsoft.com/office/drawing/2014/main" val="245987141"/>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862676" y="1928325"/>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Inicio</a:t>
            </a: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302942" y="2230077"/>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1655889" y="2322345"/>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3212542" y="2351780"/>
            <a:ext cx="242374" cy="215444"/>
          </a:xfrm>
          <a:prstGeom prst="rect">
            <a:avLst/>
          </a:prstGeom>
          <a:noFill/>
        </p:spPr>
        <p:txBody>
          <a:bodyPr wrap="none" rtlCol="0">
            <a:spAutoFit/>
          </a:bodyPr>
          <a:lstStyle/>
          <a:p>
            <a:r>
              <a:rPr lang="es-MX" sz="800" dirty="0"/>
              <a:t>2</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3186624" y="4358599"/>
            <a:ext cx="242374" cy="215444"/>
          </a:xfrm>
          <a:prstGeom prst="rect">
            <a:avLst/>
          </a:prstGeom>
          <a:noFill/>
        </p:spPr>
        <p:txBody>
          <a:bodyPr wrap="none" rtlCol="0">
            <a:spAutoFit/>
          </a:bodyPr>
          <a:lstStyle/>
          <a:p>
            <a:r>
              <a:rPr lang="es-MX" sz="800" dirty="0"/>
              <a:t>4</a:t>
            </a:r>
          </a:p>
        </p:txBody>
      </p:sp>
      <p:sp>
        <p:nvSpPr>
          <p:cNvPr id="60" name="CuadroTexto 59">
            <a:extLst>
              <a:ext uri="{FF2B5EF4-FFF2-40B4-BE49-F238E27FC236}">
                <a16:creationId xmlns:a16="http://schemas.microsoft.com/office/drawing/2014/main" id="{7350A997-A2DC-4DFC-B900-259A09EB1752}"/>
              </a:ext>
            </a:extLst>
          </p:cNvPr>
          <p:cNvSpPr txBox="1"/>
          <p:nvPr/>
        </p:nvSpPr>
        <p:spPr>
          <a:xfrm>
            <a:off x="6109662" y="5195657"/>
            <a:ext cx="269626" cy="215444"/>
          </a:xfrm>
          <a:prstGeom prst="rect">
            <a:avLst/>
          </a:prstGeom>
          <a:noFill/>
        </p:spPr>
        <p:txBody>
          <a:bodyPr wrap="square" rtlCol="0">
            <a:spAutoFit/>
          </a:bodyPr>
          <a:lstStyle/>
          <a:p>
            <a:r>
              <a:rPr lang="es-MX" sz="800" dirty="0"/>
              <a:t>6</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6152519" y="4378069"/>
            <a:ext cx="242374" cy="215444"/>
          </a:xfrm>
          <a:prstGeom prst="rect">
            <a:avLst/>
          </a:prstGeom>
          <a:noFill/>
        </p:spPr>
        <p:txBody>
          <a:bodyPr wrap="none" rtlCol="0">
            <a:spAutoFit/>
          </a:bodyPr>
          <a:lstStyle/>
          <a:p>
            <a:r>
              <a:rPr lang="es-MX" sz="800" dirty="0"/>
              <a:t>5</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623334462"/>
              </p:ext>
            </p:extLst>
          </p:nvPr>
        </p:nvGraphicFramePr>
        <p:xfrm>
          <a:off x="5013176" y="8912203"/>
          <a:ext cx="1479699" cy="370840"/>
        </p:xfrm>
        <a:graphic>
          <a:graphicData uri="http://schemas.openxmlformats.org/drawingml/2006/table">
            <a:tbl>
              <a:tblPr firstRow="1" bandRow="1">
                <a:tableStyleId>{F5AB1C69-6EDB-4FF4-983F-18BD219EF322}</a:tableStyleId>
              </a:tblPr>
              <a:tblGrid>
                <a:gridCol w="147969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34 de 56</a:t>
                      </a:r>
                    </a:p>
                  </a:txBody>
                  <a:tcPr/>
                </a:tc>
                <a:extLst>
                  <a:ext uri="{0D108BD9-81ED-4DB2-BD59-A6C34878D82A}">
                    <a16:rowId xmlns:a16="http://schemas.microsoft.com/office/drawing/2014/main" val="2061326865"/>
                  </a:ext>
                </a:extLst>
              </a:tr>
            </a:tbl>
          </a:graphicData>
        </a:graphic>
      </p:graphicFrame>
      <p:sp>
        <p:nvSpPr>
          <p:cNvPr id="86" name="CuadroTexto 85">
            <a:extLst>
              <a:ext uri="{FF2B5EF4-FFF2-40B4-BE49-F238E27FC236}">
                <a16:creationId xmlns:a16="http://schemas.microsoft.com/office/drawing/2014/main" id="{0EC0F741-C240-444E-AE2C-6CAA6AD22C1E}"/>
              </a:ext>
            </a:extLst>
          </p:cNvPr>
          <p:cNvSpPr txBox="1"/>
          <p:nvPr/>
        </p:nvSpPr>
        <p:spPr>
          <a:xfrm rot="10800000" flipV="1">
            <a:off x="3174162" y="3239867"/>
            <a:ext cx="319134" cy="215444"/>
          </a:xfrm>
          <a:prstGeom prst="rect">
            <a:avLst/>
          </a:prstGeom>
          <a:noFill/>
        </p:spPr>
        <p:txBody>
          <a:bodyPr wrap="square" rtlCol="0">
            <a:spAutoFit/>
          </a:bodyPr>
          <a:lstStyle/>
          <a:p>
            <a:r>
              <a:rPr lang="es-MX" sz="800" dirty="0"/>
              <a:t>3</a:t>
            </a:r>
          </a:p>
        </p:txBody>
      </p:sp>
      <p:sp>
        <p:nvSpPr>
          <p:cNvPr id="8" name="CuadroTexto 7">
            <a:extLst>
              <a:ext uri="{FF2B5EF4-FFF2-40B4-BE49-F238E27FC236}">
                <a16:creationId xmlns:a16="http://schemas.microsoft.com/office/drawing/2014/main" id="{FB9E2976-3C79-44CE-B392-0CEB08E31EB0}"/>
              </a:ext>
            </a:extLst>
          </p:cNvPr>
          <p:cNvSpPr txBox="1"/>
          <p:nvPr/>
        </p:nvSpPr>
        <p:spPr>
          <a:xfrm>
            <a:off x="4632043" y="5195657"/>
            <a:ext cx="242374" cy="215444"/>
          </a:xfrm>
          <a:prstGeom prst="rect">
            <a:avLst/>
          </a:prstGeom>
          <a:noFill/>
        </p:spPr>
        <p:txBody>
          <a:bodyPr wrap="none" rtlCol="0">
            <a:spAutoFit/>
          </a:bodyPr>
          <a:lstStyle/>
          <a:p>
            <a:r>
              <a:rPr lang="es-MX" sz="800" dirty="0"/>
              <a:t>7</a:t>
            </a:r>
          </a:p>
        </p:txBody>
      </p:sp>
      <p:sp>
        <p:nvSpPr>
          <p:cNvPr id="19" name="CuadroTexto 18">
            <a:extLst>
              <a:ext uri="{FF2B5EF4-FFF2-40B4-BE49-F238E27FC236}">
                <a16:creationId xmlns:a16="http://schemas.microsoft.com/office/drawing/2014/main" id="{8699DD5D-8FDB-42B0-84D2-26A8A1636B38}"/>
              </a:ext>
            </a:extLst>
          </p:cNvPr>
          <p:cNvSpPr txBox="1"/>
          <p:nvPr/>
        </p:nvSpPr>
        <p:spPr>
          <a:xfrm>
            <a:off x="6123288" y="6062581"/>
            <a:ext cx="242374" cy="215444"/>
          </a:xfrm>
          <a:prstGeom prst="rect">
            <a:avLst/>
          </a:prstGeom>
          <a:noFill/>
        </p:spPr>
        <p:txBody>
          <a:bodyPr wrap="none" rtlCol="0">
            <a:spAutoFit/>
          </a:bodyPr>
          <a:lstStyle/>
          <a:p>
            <a:r>
              <a:rPr lang="es-MX" sz="800" dirty="0"/>
              <a:t>8</a:t>
            </a:r>
          </a:p>
        </p:txBody>
      </p:sp>
      <p:sp>
        <p:nvSpPr>
          <p:cNvPr id="20" name="CuadroTexto 19">
            <a:extLst>
              <a:ext uri="{FF2B5EF4-FFF2-40B4-BE49-F238E27FC236}">
                <a16:creationId xmlns:a16="http://schemas.microsoft.com/office/drawing/2014/main" id="{00EA3022-61D2-4936-98DF-E24822B21775}"/>
              </a:ext>
            </a:extLst>
          </p:cNvPr>
          <p:cNvSpPr txBox="1"/>
          <p:nvPr/>
        </p:nvSpPr>
        <p:spPr>
          <a:xfrm>
            <a:off x="4550914" y="6713132"/>
            <a:ext cx="242374" cy="215444"/>
          </a:xfrm>
          <a:prstGeom prst="rect">
            <a:avLst/>
          </a:prstGeom>
          <a:noFill/>
        </p:spPr>
        <p:txBody>
          <a:bodyPr wrap="none" rtlCol="0">
            <a:spAutoFit/>
          </a:bodyPr>
          <a:lstStyle/>
          <a:p>
            <a:r>
              <a:rPr lang="es-MX" sz="800" dirty="0"/>
              <a:t>9</a:t>
            </a:r>
          </a:p>
        </p:txBody>
      </p:sp>
      <p:sp>
        <p:nvSpPr>
          <p:cNvPr id="21" name="CuadroTexto 20">
            <a:extLst>
              <a:ext uri="{FF2B5EF4-FFF2-40B4-BE49-F238E27FC236}">
                <a16:creationId xmlns:a16="http://schemas.microsoft.com/office/drawing/2014/main" id="{4C3CFD25-EDD7-4659-87E9-DAE5637BD722}"/>
              </a:ext>
            </a:extLst>
          </p:cNvPr>
          <p:cNvSpPr txBox="1"/>
          <p:nvPr/>
        </p:nvSpPr>
        <p:spPr>
          <a:xfrm>
            <a:off x="4482002" y="7538919"/>
            <a:ext cx="300082" cy="215444"/>
          </a:xfrm>
          <a:prstGeom prst="rect">
            <a:avLst/>
          </a:prstGeom>
          <a:noFill/>
        </p:spPr>
        <p:txBody>
          <a:bodyPr wrap="none" rtlCol="0">
            <a:spAutoFit/>
          </a:bodyPr>
          <a:lstStyle/>
          <a:p>
            <a:r>
              <a:rPr lang="es-MX" sz="800" dirty="0"/>
              <a:t>10</a:t>
            </a:r>
          </a:p>
        </p:txBody>
      </p:sp>
      <p:sp>
        <p:nvSpPr>
          <p:cNvPr id="2" name="Rectángulo 1">
            <a:extLst>
              <a:ext uri="{FF2B5EF4-FFF2-40B4-BE49-F238E27FC236}">
                <a16:creationId xmlns:a16="http://schemas.microsoft.com/office/drawing/2014/main" id="{35DB4EDE-14E3-447C-8699-F2BFA56B7512}"/>
              </a:ext>
            </a:extLst>
          </p:cNvPr>
          <p:cNvSpPr/>
          <p:nvPr/>
        </p:nvSpPr>
        <p:spPr bwMode="auto">
          <a:xfrm>
            <a:off x="692698" y="2550117"/>
            <a:ext cx="1224121" cy="629563"/>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a:solidFill>
                  <a:schemeClr val="tx1"/>
                </a:solidFill>
                <a:latin typeface="Arial" charset="0"/>
              </a:rPr>
              <a:t>Coordina con la Dirección e levantamiento de un número de CUIS </a:t>
            </a:r>
            <a:endParaRPr kumimoji="0" lang="es-MX" sz="800" b="0" i="0" u="none" strike="noStrike" cap="none" normalizeH="0" baseline="0">
              <a:ln>
                <a:noFill/>
              </a:ln>
              <a:solidFill>
                <a:schemeClr val="tx1"/>
              </a:solidFill>
              <a:effectLst/>
              <a:latin typeface="Arial" charset="0"/>
            </a:endParaRPr>
          </a:p>
        </p:txBody>
      </p:sp>
      <p:sp>
        <p:nvSpPr>
          <p:cNvPr id="58" name="Rectángulo 57">
            <a:extLst>
              <a:ext uri="{FF2B5EF4-FFF2-40B4-BE49-F238E27FC236}">
                <a16:creationId xmlns:a16="http://schemas.microsoft.com/office/drawing/2014/main" id="{7DA315A8-2F81-4551-B7D0-3DF1FBCDFA69}"/>
              </a:ext>
            </a:extLst>
          </p:cNvPr>
          <p:cNvSpPr/>
          <p:nvPr/>
        </p:nvSpPr>
        <p:spPr bwMode="auto">
          <a:xfrm>
            <a:off x="2204877" y="2550117"/>
            <a:ext cx="1224121" cy="629563"/>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Recibe padrón de beneficiarios de los programas </a:t>
            </a:r>
            <a:endParaRPr kumimoji="0" lang="es-MX" sz="800" b="0" i="0" u="none" strike="noStrike" cap="none" normalizeH="0" baseline="0" dirty="0">
              <a:ln>
                <a:noFill/>
              </a:ln>
              <a:solidFill>
                <a:schemeClr val="tx1"/>
              </a:solidFill>
              <a:effectLst/>
              <a:latin typeface="Arial" charset="0"/>
            </a:endParaRPr>
          </a:p>
        </p:txBody>
      </p:sp>
      <p:sp>
        <p:nvSpPr>
          <p:cNvPr id="61" name="Rectángulo 60">
            <a:extLst>
              <a:ext uri="{FF2B5EF4-FFF2-40B4-BE49-F238E27FC236}">
                <a16:creationId xmlns:a16="http://schemas.microsoft.com/office/drawing/2014/main" id="{F22379C2-C5A9-4909-ACC9-FA781CBE7FAC}"/>
              </a:ext>
            </a:extLst>
          </p:cNvPr>
          <p:cNvSpPr/>
          <p:nvPr/>
        </p:nvSpPr>
        <p:spPr bwMode="auto">
          <a:xfrm>
            <a:off x="2204877" y="3494461"/>
            <a:ext cx="1224121" cy="759791"/>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Una vez autorizada la información recabada en los mapas de las zonas ZAP, se trasmite a la jefatura </a:t>
            </a:r>
            <a:endParaRPr kumimoji="0" lang="es-MX" sz="800" b="0" i="0" u="none" strike="noStrike" cap="none" normalizeH="0" baseline="0" dirty="0">
              <a:ln>
                <a:noFill/>
              </a:ln>
              <a:solidFill>
                <a:schemeClr val="tx1"/>
              </a:solidFill>
              <a:effectLst/>
              <a:latin typeface="Arial" charset="0"/>
            </a:endParaRPr>
          </a:p>
        </p:txBody>
      </p:sp>
      <p:sp>
        <p:nvSpPr>
          <p:cNvPr id="3" name="Diagrama de flujo: documento 2">
            <a:extLst>
              <a:ext uri="{FF2B5EF4-FFF2-40B4-BE49-F238E27FC236}">
                <a16:creationId xmlns:a16="http://schemas.microsoft.com/office/drawing/2014/main" id="{6F7E94D8-A869-4FF2-8A8C-1EBEA8397DAE}"/>
              </a:ext>
            </a:extLst>
          </p:cNvPr>
          <p:cNvSpPr/>
          <p:nvPr/>
        </p:nvSpPr>
        <p:spPr bwMode="auto">
          <a:xfrm>
            <a:off x="2204877" y="4569033"/>
            <a:ext cx="1224121" cy="549316"/>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Programa calendario de atención  para las comunidades. </a:t>
            </a:r>
            <a:endParaRPr kumimoji="0" lang="es-MX" sz="800" b="0" i="0" u="none" strike="noStrike" cap="none" normalizeH="0" baseline="0" dirty="0">
              <a:ln>
                <a:noFill/>
              </a:ln>
              <a:solidFill>
                <a:schemeClr val="tx1"/>
              </a:solidFill>
              <a:effectLst/>
              <a:latin typeface="Arial" charset="0"/>
            </a:endParaRPr>
          </a:p>
        </p:txBody>
      </p:sp>
      <p:sp>
        <p:nvSpPr>
          <p:cNvPr id="63" name="Rectángulo 62">
            <a:extLst>
              <a:ext uri="{FF2B5EF4-FFF2-40B4-BE49-F238E27FC236}">
                <a16:creationId xmlns:a16="http://schemas.microsoft.com/office/drawing/2014/main" id="{677ADF46-06DE-44C7-AD39-2D8FD2088BAC}"/>
              </a:ext>
            </a:extLst>
          </p:cNvPr>
          <p:cNvSpPr/>
          <p:nvPr/>
        </p:nvSpPr>
        <p:spPr bwMode="auto">
          <a:xfrm>
            <a:off x="5175011" y="4566066"/>
            <a:ext cx="1224121" cy="549316"/>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Solicita los insumos al área de adjudicaciones </a:t>
            </a:r>
            <a:endParaRPr kumimoji="0" lang="es-MX" sz="800" b="0" i="0" u="none" strike="noStrike" cap="none" normalizeH="0" baseline="0" dirty="0">
              <a:ln>
                <a:noFill/>
              </a:ln>
              <a:solidFill>
                <a:schemeClr val="tx1"/>
              </a:solidFill>
              <a:effectLst/>
              <a:latin typeface="Arial" charset="0"/>
            </a:endParaRPr>
          </a:p>
        </p:txBody>
      </p:sp>
      <p:sp>
        <p:nvSpPr>
          <p:cNvPr id="66" name="Diagrama de flujo: documento 65">
            <a:extLst>
              <a:ext uri="{FF2B5EF4-FFF2-40B4-BE49-F238E27FC236}">
                <a16:creationId xmlns:a16="http://schemas.microsoft.com/office/drawing/2014/main" id="{8BA8392B-3ECC-4EC2-A1E5-5E42BD5EAA85}"/>
              </a:ext>
            </a:extLst>
          </p:cNvPr>
          <p:cNvSpPr/>
          <p:nvPr/>
        </p:nvSpPr>
        <p:spPr bwMode="auto">
          <a:xfrm>
            <a:off x="5180763" y="5441629"/>
            <a:ext cx="1224121" cy="549316"/>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Recaba las firmas y sellos para validar el propósito </a:t>
            </a:r>
            <a:endParaRPr kumimoji="0" lang="es-MX" sz="800" b="0" i="0" u="none" strike="noStrike" cap="none" normalizeH="0" baseline="0" dirty="0">
              <a:ln>
                <a:noFill/>
              </a:ln>
              <a:solidFill>
                <a:schemeClr val="tx1"/>
              </a:solidFill>
              <a:effectLst/>
              <a:latin typeface="Arial" charset="0"/>
            </a:endParaRPr>
          </a:p>
        </p:txBody>
      </p:sp>
      <p:sp>
        <p:nvSpPr>
          <p:cNvPr id="70" name="Rectángulo 69">
            <a:extLst>
              <a:ext uri="{FF2B5EF4-FFF2-40B4-BE49-F238E27FC236}">
                <a16:creationId xmlns:a16="http://schemas.microsoft.com/office/drawing/2014/main" id="{EB8F232B-5583-41CD-9307-D80307D56EAB}"/>
              </a:ext>
            </a:extLst>
          </p:cNvPr>
          <p:cNvSpPr/>
          <p:nvPr/>
        </p:nvSpPr>
        <p:spPr bwMode="auto">
          <a:xfrm>
            <a:off x="3613712" y="5441629"/>
            <a:ext cx="1224121" cy="549316"/>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Aplica los planes para iniciar el proceso de convocatoria </a:t>
            </a:r>
            <a:endParaRPr kumimoji="0" lang="es-MX" sz="800" b="0" i="0" u="none" strike="noStrike" cap="none" normalizeH="0" baseline="0" dirty="0">
              <a:ln>
                <a:noFill/>
              </a:ln>
              <a:solidFill>
                <a:schemeClr val="tx1"/>
              </a:solidFill>
              <a:effectLst/>
              <a:latin typeface="Arial" charset="0"/>
            </a:endParaRPr>
          </a:p>
        </p:txBody>
      </p:sp>
      <p:sp>
        <p:nvSpPr>
          <p:cNvPr id="72" name="Diagrama de flujo: documento 71">
            <a:extLst>
              <a:ext uri="{FF2B5EF4-FFF2-40B4-BE49-F238E27FC236}">
                <a16:creationId xmlns:a16="http://schemas.microsoft.com/office/drawing/2014/main" id="{64224FC3-1448-4474-9149-F1C338F9CCAF}"/>
              </a:ext>
            </a:extLst>
          </p:cNvPr>
          <p:cNvSpPr/>
          <p:nvPr/>
        </p:nvSpPr>
        <p:spPr bwMode="auto">
          <a:xfrm>
            <a:off x="5175010" y="6290353"/>
            <a:ext cx="1224121" cy="549316"/>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Elabora a información que se emitirá a las autoridades</a:t>
            </a:r>
            <a:endParaRPr kumimoji="0" lang="es-MX" sz="800" b="0" i="0" u="none" strike="noStrike" cap="none" normalizeH="0" baseline="0" dirty="0">
              <a:ln>
                <a:noFill/>
              </a:ln>
              <a:solidFill>
                <a:schemeClr val="tx1"/>
              </a:solidFill>
              <a:effectLst/>
              <a:latin typeface="Arial" charset="0"/>
            </a:endParaRPr>
          </a:p>
        </p:txBody>
      </p:sp>
      <p:sp>
        <p:nvSpPr>
          <p:cNvPr id="73" name="Diagrama de flujo: documento 72">
            <a:extLst>
              <a:ext uri="{FF2B5EF4-FFF2-40B4-BE49-F238E27FC236}">
                <a16:creationId xmlns:a16="http://schemas.microsoft.com/office/drawing/2014/main" id="{B00525B7-91C0-4254-A450-A16832178D89}"/>
              </a:ext>
            </a:extLst>
          </p:cNvPr>
          <p:cNvSpPr/>
          <p:nvPr/>
        </p:nvSpPr>
        <p:spPr bwMode="auto">
          <a:xfrm>
            <a:off x="3572696" y="6964947"/>
            <a:ext cx="1224121" cy="549316"/>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Coordina con las autoridades locales  para reforzar</a:t>
            </a:r>
            <a:endParaRPr kumimoji="0" lang="es-MX" sz="800" b="0" i="0" u="none" strike="noStrike" cap="none" normalizeH="0" baseline="0" dirty="0">
              <a:ln>
                <a:noFill/>
              </a:ln>
              <a:solidFill>
                <a:schemeClr val="tx1"/>
              </a:solidFill>
              <a:effectLst/>
              <a:latin typeface="Arial" charset="0"/>
            </a:endParaRPr>
          </a:p>
        </p:txBody>
      </p:sp>
      <p:sp>
        <p:nvSpPr>
          <p:cNvPr id="75" name="Rectángulo 74">
            <a:extLst>
              <a:ext uri="{FF2B5EF4-FFF2-40B4-BE49-F238E27FC236}">
                <a16:creationId xmlns:a16="http://schemas.microsoft.com/office/drawing/2014/main" id="{6F7158B5-003E-4D25-A461-889C97A99A09}"/>
              </a:ext>
            </a:extLst>
          </p:cNvPr>
          <p:cNvSpPr/>
          <p:nvPr/>
        </p:nvSpPr>
        <p:spPr bwMode="auto">
          <a:xfrm>
            <a:off x="3569167" y="7710636"/>
            <a:ext cx="1224121" cy="549316"/>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Recibe las visitas ciudadanas </a:t>
            </a:r>
            <a:endParaRPr kumimoji="0" lang="es-MX" sz="800" b="0" i="0" u="none" strike="noStrike" cap="none" normalizeH="0" baseline="0" dirty="0">
              <a:ln>
                <a:noFill/>
              </a:ln>
              <a:solidFill>
                <a:schemeClr val="tx1"/>
              </a:solidFill>
              <a:effectLst/>
              <a:latin typeface="Arial" charset="0"/>
            </a:endParaRPr>
          </a:p>
        </p:txBody>
      </p:sp>
      <p:cxnSp>
        <p:nvCxnSpPr>
          <p:cNvPr id="10" name="Conector recto de flecha 9">
            <a:extLst>
              <a:ext uri="{FF2B5EF4-FFF2-40B4-BE49-F238E27FC236}">
                <a16:creationId xmlns:a16="http://schemas.microsoft.com/office/drawing/2014/main" id="{8B89640D-CD98-4594-83E4-12A9B900B959}"/>
              </a:ext>
            </a:extLst>
          </p:cNvPr>
          <p:cNvCxnSpPr>
            <a:stCxn id="2" idx="3"/>
          </p:cNvCxnSpPr>
          <p:nvPr/>
        </p:nvCxnSpPr>
        <p:spPr bwMode="auto">
          <a:xfrm flipV="1">
            <a:off x="1916819" y="2864898"/>
            <a:ext cx="288058"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Conector recto de flecha 13">
            <a:extLst>
              <a:ext uri="{FF2B5EF4-FFF2-40B4-BE49-F238E27FC236}">
                <a16:creationId xmlns:a16="http://schemas.microsoft.com/office/drawing/2014/main" id="{6B86E3D4-492E-467D-B329-FC3FFE00F2AE}"/>
              </a:ext>
            </a:extLst>
          </p:cNvPr>
          <p:cNvCxnSpPr/>
          <p:nvPr/>
        </p:nvCxnSpPr>
        <p:spPr bwMode="auto">
          <a:xfrm>
            <a:off x="2816937" y="3179680"/>
            <a:ext cx="0" cy="3147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Conector recto de flecha 25">
            <a:extLst>
              <a:ext uri="{FF2B5EF4-FFF2-40B4-BE49-F238E27FC236}">
                <a16:creationId xmlns:a16="http://schemas.microsoft.com/office/drawing/2014/main" id="{B0F974F8-FCF9-4C43-B8D2-BD852CCA179C}"/>
              </a:ext>
            </a:extLst>
          </p:cNvPr>
          <p:cNvCxnSpPr>
            <a:endCxn id="3" idx="0"/>
          </p:cNvCxnSpPr>
          <p:nvPr/>
        </p:nvCxnSpPr>
        <p:spPr bwMode="auto">
          <a:xfrm>
            <a:off x="2816937" y="4254252"/>
            <a:ext cx="1" cy="3147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Conector recto de flecha 29">
            <a:extLst>
              <a:ext uri="{FF2B5EF4-FFF2-40B4-BE49-F238E27FC236}">
                <a16:creationId xmlns:a16="http://schemas.microsoft.com/office/drawing/2014/main" id="{2452A962-C522-40B9-8D4C-429AF1DFFFE1}"/>
              </a:ext>
            </a:extLst>
          </p:cNvPr>
          <p:cNvCxnSpPr/>
          <p:nvPr/>
        </p:nvCxnSpPr>
        <p:spPr bwMode="auto">
          <a:xfrm>
            <a:off x="3428998" y="4751197"/>
            <a:ext cx="174601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5" name="Conector recto de flecha 34">
            <a:extLst>
              <a:ext uri="{FF2B5EF4-FFF2-40B4-BE49-F238E27FC236}">
                <a16:creationId xmlns:a16="http://schemas.microsoft.com/office/drawing/2014/main" id="{FA956CB3-0970-4AED-BCDA-14A6D1B6877D}"/>
              </a:ext>
            </a:extLst>
          </p:cNvPr>
          <p:cNvCxnSpPr/>
          <p:nvPr/>
        </p:nvCxnSpPr>
        <p:spPr bwMode="auto">
          <a:xfrm>
            <a:off x="5787070" y="5115382"/>
            <a:ext cx="0" cy="32624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8" name="Conector recto de flecha 37">
            <a:extLst>
              <a:ext uri="{FF2B5EF4-FFF2-40B4-BE49-F238E27FC236}">
                <a16:creationId xmlns:a16="http://schemas.microsoft.com/office/drawing/2014/main" id="{C142E527-F3AA-4926-91F7-BAC1500DA5D2}"/>
              </a:ext>
            </a:extLst>
          </p:cNvPr>
          <p:cNvCxnSpPr/>
          <p:nvPr/>
        </p:nvCxnSpPr>
        <p:spPr bwMode="auto">
          <a:xfrm flipH="1">
            <a:off x="4874417" y="5626760"/>
            <a:ext cx="30059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1" name="Conector recto 40">
            <a:extLst>
              <a:ext uri="{FF2B5EF4-FFF2-40B4-BE49-F238E27FC236}">
                <a16:creationId xmlns:a16="http://schemas.microsoft.com/office/drawing/2014/main" id="{0C6516F0-4A1B-4AB2-BE66-EAF0FF698D78}"/>
              </a:ext>
            </a:extLst>
          </p:cNvPr>
          <p:cNvCxnSpPr/>
          <p:nvPr/>
        </p:nvCxnSpPr>
        <p:spPr bwMode="auto">
          <a:xfrm>
            <a:off x="4225772" y="5990945"/>
            <a:ext cx="0" cy="5740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Conector recto de flecha 45">
            <a:extLst>
              <a:ext uri="{FF2B5EF4-FFF2-40B4-BE49-F238E27FC236}">
                <a16:creationId xmlns:a16="http://schemas.microsoft.com/office/drawing/2014/main" id="{7F250652-CE65-445D-AAA5-EA18A6BA032E}"/>
              </a:ext>
            </a:extLst>
          </p:cNvPr>
          <p:cNvCxnSpPr/>
          <p:nvPr/>
        </p:nvCxnSpPr>
        <p:spPr bwMode="auto">
          <a:xfrm>
            <a:off x="4225772" y="6565011"/>
            <a:ext cx="94923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2" name="Conector recto 51">
            <a:extLst>
              <a:ext uri="{FF2B5EF4-FFF2-40B4-BE49-F238E27FC236}">
                <a16:creationId xmlns:a16="http://schemas.microsoft.com/office/drawing/2014/main" id="{68EE07EE-1CDC-4D6D-91F7-C1FD74DD6AE4}"/>
              </a:ext>
            </a:extLst>
          </p:cNvPr>
          <p:cNvCxnSpPr>
            <a:stCxn id="72" idx="2"/>
          </p:cNvCxnSpPr>
          <p:nvPr/>
        </p:nvCxnSpPr>
        <p:spPr bwMode="auto">
          <a:xfrm flipH="1">
            <a:off x="5787070" y="6803353"/>
            <a:ext cx="1" cy="4362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Conector recto de flecha 75">
            <a:extLst>
              <a:ext uri="{FF2B5EF4-FFF2-40B4-BE49-F238E27FC236}">
                <a16:creationId xmlns:a16="http://schemas.microsoft.com/office/drawing/2014/main" id="{0CFE5E69-1336-4FE2-B2CD-82686D5BD3AA}"/>
              </a:ext>
            </a:extLst>
          </p:cNvPr>
          <p:cNvCxnSpPr/>
          <p:nvPr/>
        </p:nvCxnSpPr>
        <p:spPr bwMode="auto">
          <a:xfrm flipH="1">
            <a:off x="4837833" y="7239605"/>
            <a:ext cx="90469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7" name="Diagrama de flujo: conector fuera de página 76">
            <a:extLst>
              <a:ext uri="{FF2B5EF4-FFF2-40B4-BE49-F238E27FC236}">
                <a16:creationId xmlns:a16="http://schemas.microsoft.com/office/drawing/2014/main" id="{9A1ABFD2-9E33-4BAB-88CD-1FD1E9582237}"/>
              </a:ext>
            </a:extLst>
          </p:cNvPr>
          <p:cNvSpPr/>
          <p:nvPr/>
        </p:nvSpPr>
        <p:spPr bwMode="auto">
          <a:xfrm>
            <a:off x="3952736" y="8467913"/>
            <a:ext cx="456982" cy="307435"/>
          </a:xfrm>
          <a:prstGeom prst="flowChartOffpageConnec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35</a:t>
            </a:r>
          </a:p>
        </p:txBody>
      </p:sp>
      <p:cxnSp>
        <p:nvCxnSpPr>
          <p:cNvPr id="79" name="Conector recto de flecha 78">
            <a:extLst>
              <a:ext uri="{FF2B5EF4-FFF2-40B4-BE49-F238E27FC236}">
                <a16:creationId xmlns:a16="http://schemas.microsoft.com/office/drawing/2014/main" id="{7D9788CF-3749-45FC-878C-E49867A0470C}"/>
              </a:ext>
            </a:extLst>
          </p:cNvPr>
          <p:cNvCxnSpPr>
            <a:stCxn id="73" idx="2"/>
          </p:cNvCxnSpPr>
          <p:nvPr/>
        </p:nvCxnSpPr>
        <p:spPr bwMode="auto">
          <a:xfrm flipH="1">
            <a:off x="4181227" y="7477947"/>
            <a:ext cx="3530" cy="23268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2" name="Conector recto de flecha 81">
            <a:extLst>
              <a:ext uri="{FF2B5EF4-FFF2-40B4-BE49-F238E27FC236}">
                <a16:creationId xmlns:a16="http://schemas.microsoft.com/office/drawing/2014/main" id="{780CDF55-0AC5-43FD-8099-48DA47B84381}"/>
              </a:ext>
            </a:extLst>
          </p:cNvPr>
          <p:cNvCxnSpPr>
            <a:stCxn id="75" idx="2"/>
          </p:cNvCxnSpPr>
          <p:nvPr/>
        </p:nvCxnSpPr>
        <p:spPr bwMode="auto">
          <a:xfrm flipH="1">
            <a:off x="4181227" y="8259952"/>
            <a:ext cx="1" cy="20796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350943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D98B17A6-090B-4683-80ED-D22686D70F47}"/>
              </a:ext>
            </a:extLst>
          </p:cNvPr>
          <p:cNvGraphicFramePr>
            <a:graphicFrameLocks noGrp="1"/>
          </p:cNvGraphicFramePr>
          <p:nvPr>
            <p:extLst>
              <p:ext uri="{D42A27DB-BD31-4B8C-83A1-F6EECF244321}">
                <p14:modId xmlns:p14="http://schemas.microsoft.com/office/powerpoint/2010/main" val="474826906"/>
              </p:ext>
            </p:extLst>
          </p:nvPr>
        </p:nvGraphicFramePr>
        <p:xfrm>
          <a:off x="548677" y="767832"/>
          <a:ext cx="5904656" cy="368065"/>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6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Programa para el Desarrollo de Zonas Prioritarias</a:t>
                      </a:r>
                      <a:endParaRPr lang="es-ES" sz="1200" dirty="0">
                        <a:solidFill>
                          <a:srgbClr val="000000"/>
                        </a:solidFill>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F240F328-B9AB-4509-B189-87CC74C89A2F}"/>
              </a:ext>
            </a:extLst>
          </p:cNvPr>
          <p:cNvGraphicFramePr>
            <a:graphicFrameLocks noGrp="1"/>
          </p:cNvGraphicFramePr>
          <p:nvPr>
            <p:extLst>
              <p:ext uri="{D42A27DB-BD31-4B8C-83A1-F6EECF244321}">
                <p14:modId xmlns:p14="http://schemas.microsoft.com/office/powerpoint/2010/main" val="2005759963"/>
              </p:ext>
            </p:extLst>
          </p:nvPr>
        </p:nvGraphicFramePr>
        <p:xfrm>
          <a:off x="555434" y="1235579"/>
          <a:ext cx="5904656" cy="594360"/>
        </p:xfrm>
        <a:graphic>
          <a:graphicData uri="http://schemas.openxmlformats.org/drawingml/2006/table">
            <a:tbl>
              <a:tblPr firstRow="1" bandRow="1">
                <a:tableStyleId>{F5AB1C69-6EDB-4FF4-983F-18BD219EF322}</a:tableStyleId>
              </a:tblPr>
              <a:tblGrid>
                <a:gridCol w="1457938">
                  <a:extLst>
                    <a:ext uri="{9D8B030D-6E8A-4147-A177-3AD203B41FA5}">
                      <a16:colId xmlns:a16="http://schemas.microsoft.com/office/drawing/2014/main" val="3531676926"/>
                    </a:ext>
                  </a:extLst>
                </a:gridCol>
                <a:gridCol w="1530834">
                  <a:extLst>
                    <a:ext uri="{9D8B030D-6E8A-4147-A177-3AD203B41FA5}">
                      <a16:colId xmlns:a16="http://schemas.microsoft.com/office/drawing/2014/main" val="4179167614"/>
                    </a:ext>
                  </a:extLst>
                </a:gridCol>
                <a:gridCol w="1457942">
                  <a:extLst>
                    <a:ext uri="{9D8B030D-6E8A-4147-A177-3AD203B41FA5}">
                      <a16:colId xmlns:a16="http://schemas.microsoft.com/office/drawing/2014/main" val="245987141"/>
                    </a:ext>
                  </a:extLst>
                </a:gridCol>
                <a:gridCol w="1457942">
                  <a:extLst>
                    <a:ext uri="{9D8B030D-6E8A-4147-A177-3AD203B41FA5}">
                      <a16:colId xmlns:a16="http://schemas.microsoft.com/office/drawing/2014/main" val="2162802058"/>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Secretaría del Bienestar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Arial" panose="020B0604020202020204" pitchFamily="34" charset="0"/>
                          <a:cs typeface="Arial" panose="020B0604020202020204" pitchFamily="34" charset="0"/>
                        </a:rPr>
                        <a:t>Director de Desarrollo Social</a:t>
                      </a:r>
                    </a:p>
                    <a:p>
                      <a:pPr marL="0" indent="0"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Arial" panose="020B0604020202020204" pitchFamily="34" charset="0"/>
                          <a:cs typeface="Arial" panose="020B0604020202020204" pitchFamily="34" charset="0"/>
                        </a:rPr>
                        <a:t>Subdirector de Desarrollo Social</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Arial" panose="020B0604020202020204" pitchFamily="34" charset="0"/>
                          <a:cs typeface="Arial" panose="020B0604020202020204" pitchFamily="34" charset="0"/>
                        </a:rPr>
                        <a:t>Encuestadores</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6" name="Tabla 5">
            <a:extLst>
              <a:ext uri="{FF2B5EF4-FFF2-40B4-BE49-F238E27FC236}">
                <a16:creationId xmlns:a16="http://schemas.microsoft.com/office/drawing/2014/main" id="{4C9C2AE5-48C7-4859-BA43-E2AAAF81761D}"/>
              </a:ext>
            </a:extLst>
          </p:cNvPr>
          <p:cNvGraphicFramePr>
            <a:graphicFrameLocks noGrp="1"/>
          </p:cNvGraphicFramePr>
          <p:nvPr>
            <p:extLst>
              <p:ext uri="{D42A27DB-BD31-4B8C-83A1-F6EECF244321}">
                <p14:modId xmlns:p14="http://schemas.microsoft.com/office/powerpoint/2010/main" val="1829351210"/>
              </p:ext>
            </p:extLst>
          </p:nvPr>
        </p:nvGraphicFramePr>
        <p:xfrm>
          <a:off x="547801" y="1854595"/>
          <a:ext cx="5904655" cy="6954299"/>
        </p:xfrm>
        <a:graphic>
          <a:graphicData uri="http://schemas.openxmlformats.org/drawingml/2006/table">
            <a:tbl>
              <a:tblPr firstRow="1" bandRow="1">
                <a:tableStyleId>{F5AB1C69-6EDB-4FF4-983F-18BD219EF322}</a:tableStyleId>
              </a:tblPr>
              <a:tblGrid>
                <a:gridCol w="1463659">
                  <a:extLst>
                    <a:ext uri="{9D8B030D-6E8A-4147-A177-3AD203B41FA5}">
                      <a16:colId xmlns:a16="http://schemas.microsoft.com/office/drawing/2014/main" val="3531676926"/>
                    </a:ext>
                  </a:extLst>
                </a:gridCol>
                <a:gridCol w="1515758">
                  <a:extLst>
                    <a:ext uri="{9D8B030D-6E8A-4147-A177-3AD203B41FA5}">
                      <a16:colId xmlns:a16="http://schemas.microsoft.com/office/drawing/2014/main" val="4179167614"/>
                    </a:ext>
                  </a:extLst>
                </a:gridCol>
                <a:gridCol w="1462619">
                  <a:extLst>
                    <a:ext uri="{9D8B030D-6E8A-4147-A177-3AD203B41FA5}">
                      <a16:colId xmlns:a16="http://schemas.microsoft.com/office/drawing/2014/main" val="2350135489"/>
                    </a:ext>
                  </a:extLst>
                </a:gridCol>
                <a:gridCol w="1462619">
                  <a:extLst>
                    <a:ext uri="{9D8B030D-6E8A-4147-A177-3AD203B41FA5}">
                      <a16:colId xmlns:a16="http://schemas.microsoft.com/office/drawing/2014/main" val="245987141"/>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pic>
        <p:nvPicPr>
          <p:cNvPr id="14" name="Picture 2077" descr="Resultado de imagen para ayuntamiento de tlatlauquitepec">
            <a:hlinkClick r:id="rId2"/>
            <a:extLst>
              <a:ext uri="{FF2B5EF4-FFF2-40B4-BE49-F238E27FC236}">
                <a16:creationId xmlns:a16="http://schemas.microsoft.com/office/drawing/2014/main" id="{F3F19217-26EE-4EA0-AE47-655420ACB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a 14">
            <a:extLst>
              <a:ext uri="{FF2B5EF4-FFF2-40B4-BE49-F238E27FC236}">
                <a16:creationId xmlns:a16="http://schemas.microsoft.com/office/drawing/2014/main" id="{A31BB37A-3F2F-4B5B-A1CB-C019A539791A}"/>
              </a:ext>
            </a:extLst>
          </p:cNvPr>
          <p:cNvGraphicFramePr>
            <a:graphicFrameLocks noGrp="1"/>
          </p:cNvGraphicFramePr>
          <p:nvPr>
            <p:extLst>
              <p:ext uri="{D42A27DB-BD31-4B8C-83A1-F6EECF244321}">
                <p14:modId xmlns:p14="http://schemas.microsoft.com/office/powerpoint/2010/main" val="921188988"/>
              </p:ext>
            </p:extLst>
          </p:nvPr>
        </p:nvGraphicFramePr>
        <p:xfrm>
          <a:off x="5075104" y="8912203"/>
          <a:ext cx="1417772" cy="370840"/>
        </p:xfrm>
        <a:graphic>
          <a:graphicData uri="http://schemas.openxmlformats.org/drawingml/2006/table">
            <a:tbl>
              <a:tblPr firstRow="1" bandRow="1">
                <a:tableStyleId>{F5AB1C69-6EDB-4FF4-983F-18BD219EF322}</a:tableStyleId>
              </a:tblPr>
              <a:tblGrid>
                <a:gridCol w="1417772">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35 de 56</a:t>
                      </a:r>
                    </a:p>
                  </a:txBody>
                  <a:tcPr/>
                </a:tc>
                <a:extLst>
                  <a:ext uri="{0D108BD9-81ED-4DB2-BD59-A6C34878D82A}">
                    <a16:rowId xmlns:a16="http://schemas.microsoft.com/office/drawing/2014/main" val="2061326865"/>
                  </a:ext>
                </a:extLst>
              </a:tr>
            </a:tbl>
          </a:graphicData>
        </a:graphic>
      </p:graphicFrame>
      <p:sp>
        <p:nvSpPr>
          <p:cNvPr id="20" name="CuadroTexto 19">
            <a:extLst>
              <a:ext uri="{FF2B5EF4-FFF2-40B4-BE49-F238E27FC236}">
                <a16:creationId xmlns:a16="http://schemas.microsoft.com/office/drawing/2014/main" id="{A165A635-4765-41C0-A108-B148B2B6B7F5}"/>
              </a:ext>
            </a:extLst>
          </p:cNvPr>
          <p:cNvSpPr txBox="1"/>
          <p:nvPr/>
        </p:nvSpPr>
        <p:spPr>
          <a:xfrm>
            <a:off x="6023012" y="2189395"/>
            <a:ext cx="300083" cy="215444"/>
          </a:xfrm>
          <a:prstGeom prst="rect">
            <a:avLst/>
          </a:prstGeom>
          <a:noFill/>
        </p:spPr>
        <p:txBody>
          <a:bodyPr wrap="none" rtlCol="0">
            <a:spAutoFit/>
          </a:bodyPr>
          <a:lstStyle/>
          <a:p>
            <a:r>
              <a:rPr lang="es-MX" sz="800" dirty="0"/>
              <a:t>11</a:t>
            </a:r>
          </a:p>
        </p:txBody>
      </p:sp>
      <p:sp>
        <p:nvSpPr>
          <p:cNvPr id="29" name="Diagrama de flujo: documento 28">
            <a:extLst>
              <a:ext uri="{FF2B5EF4-FFF2-40B4-BE49-F238E27FC236}">
                <a16:creationId xmlns:a16="http://schemas.microsoft.com/office/drawing/2014/main" id="{90BB2302-F5E1-4AB1-92F4-90E505DC5452}"/>
              </a:ext>
            </a:extLst>
          </p:cNvPr>
          <p:cNvSpPr/>
          <p:nvPr/>
        </p:nvSpPr>
        <p:spPr bwMode="auto">
          <a:xfrm>
            <a:off x="5086078" y="3165950"/>
            <a:ext cx="1224121" cy="69404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Generan y documentan un banco de datos con las solicitudes. </a:t>
            </a:r>
            <a:endParaRPr kumimoji="0" lang="es-MX" sz="800" b="0" i="0" u="none" strike="noStrike" cap="none" normalizeH="0" baseline="0" dirty="0">
              <a:ln>
                <a:noFill/>
              </a:ln>
              <a:solidFill>
                <a:schemeClr val="tx1"/>
              </a:solidFill>
              <a:effectLst/>
              <a:latin typeface="Arial" charset="0"/>
            </a:endParaRPr>
          </a:p>
        </p:txBody>
      </p:sp>
      <p:sp>
        <p:nvSpPr>
          <p:cNvPr id="30" name="Rectángulo 29">
            <a:extLst>
              <a:ext uri="{FF2B5EF4-FFF2-40B4-BE49-F238E27FC236}">
                <a16:creationId xmlns:a16="http://schemas.microsoft.com/office/drawing/2014/main" id="{6918BC37-DC5D-4012-8F46-11A79DED8A3B}"/>
              </a:ext>
            </a:extLst>
          </p:cNvPr>
          <p:cNvSpPr/>
          <p:nvPr/>
        </p:nvSpPr>
        <p:spPr bwMode="auto">
          <a:xfrm>
            <a:off x="5086078" y="2384017"/>
            <a:ext cx="1224121" cy="549316"/>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Mantiene a día el Registro de datos </a:t>
            </a:r>
            <a:endParaRPr kumimoji="0" lang="es-MX" sz="800" b="0" i="0" u="none" strike="noStrike" cap="none" normalizeH="0" baseline="0" dirty="0">
              <a:ln>
                <a:noFill/>
              </a:ln>
              <a:solidFill>
                <a:schemeClr val="tx1"/>
              </a:solidFill>
              <a:effectLst/>
              <a:latin typeface="Arial" charset="0"/>
            </a:endParaRPr>
          </a:p>
        </p:txBody>
      </p:sp>
      <p:cxnSp>
        <p:nvCxnSpPr>
          <p:cNvPr id="43" name="Conector recto de flecha 42">
            <a:extLst>
              <a:ext uri="{FF2B5EF4-FFF2-40B4-BE49-F238E27FC236}">
                <a16:creationId xmlns:a16="http://schemas.microsoft.com/office/drawing/2014/main" id="{BF0619D1-E81A-424D-9CF7-19EEA3D135C1}"/>
              </a:ext>
            </a:extLst>
          </p:cNvPr>
          <p:cNvCxnSpPr>
            <a:stCxn id="30" idx="2"/>
          </p:cNvCxnSpPr>
          <p:nvPr/>
        </p:nvCxnSpPr>
        <p:spPr bwMode="auto">
          <a:xfrm flipH="1">
            <a:off x="5698138" y="2933333"/>
            <a:ext cx="1" cy="20796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4" name="Diagrama de flujo: conector fuera de página 43">
            <a:extLst>
              <a:ext uri="{FF2B5EF4-FFF2-40B4-BE49-F238E27FC236}">
                <a16:creationId xmlns:a16="http://schemas.microsoft.com/office/drawing/2014/main" id="{25FE3254-954B-49E5-8063-CCE8EE2B4523}"/>
              </a:ext>
            </a:extLst>
          </p:cNvPr>
          <p:cNvSpPr/>
          <p:nvPr/>
        </p:nvSpPr>
        <p:spPr bwMode="auto">
          <a:xfrm>
            <a:off x="5435136" y="1854595"/>
            <a:ext cx="504056" cy="360040"/>
          </a:xfrm>
          <a:prstGeom prst="flowChartOffpageConnec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34</a:t>
            </a:r>
          </a:p>
        </p:txBody>
      </p:sp>
      <p:sp>
        <p:nvSpPr>
          <p:cNvPr id="45" name="Diagrama de flujo: documento 44">
            <a:extLst>
              <a:ext uri="{FF2B5EF4-FFF2-40B4-BE49-F238E27FC236}">
                <a16:creationId xmlns:a16="http://schemas.microsoft.com/office/drawing/2014/main" id="{F74F6595-744D-4EEA-8C03-85592701D11C}"/>
              </a:ext>
            </a:extLst>
          </p:cNvPr>
          <p:cNvSpPr/>
          <p:nvPr/>
        </p:nvSpPr>
        <p:spPr bwMode="auto">
          <a:xfrm>
            <a:off x="5096242" y="4094553"/>
            <a:ext cx="1224121" cy="69404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Continúa con los recorridos por comunidad, recaba peticiones . </a:t>
            </a:r>
            <a:endParaRPr kumimoji="0" lang="es-MX" sz="800" b="0" i="0" u="none" strike="noStrike" cap="none" normalizeH="0" baseline="0" dirty="0">
              <a:ln>
                <a:noFill/>
              </a:ln>
              <a:solidFill>
                <a:schemeClr val="tx1"/>
              </a:solidFill>
              <a:effectLst/>
              <a:latin typeface="Arial" charset="0"/>
            </a:endParaRPr>
          </a:p>
        </p:txBody>
      </p:sp>
      <p:sp>
        <p:nvSpPr>
          <p:cNvPr id="46" name="Rectángulo 45">
            <a:extLst>
              <a:ext uri="{FF2B5EF4-FFF2-40B4-BE49-F238E27FC236}">
                <a16:creationId xmlns:a16="http://schemas.microsoft.com/office/drawing/2014/main" id="{D5C2E28F-A212-4717-8C8F-5F7E7AC066D8}"/>
              </a:ext>
            </a:extLst>
          </p:cNvPr>
          <p:cNvSpPr/>
          <p:nvPr/>
        </p:nvSpPr>
        <p:spPr bwMode="auto">
          <a:xfrm>
            <a:off x="5075103" y="5145455"/>
            <a:ext cx="1224121" cy="549316"/>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Continúa con las modificaciones a los Mapas de identificación </a:t>
            </a:r>
            <a:endParaRPr kumimoji="0" lang="es-MX" sz="800" b="0" i="0" u="none" strike="noStrike" cap="none" normalizeH="0" baseline="0" dirty="0">
              <a:ln>
                <a:noFill/>
              </a:ln>
              <a:solidFill>
                <a:schemeClr val="tx1"/>
              </a:solidFill>
              <a:effectLst/>
              <a:latin typeface="Arial" charset="0"/>
            </a:endParaRPr>
          </a:p>
        </p:txBody>
      </p:sp>
      <p:sp>
        <p:nvSpPr>
          <p:cNvPr id="47" name="Diagrama de flujo: documento 46">
            <a:extLst>
              <a:ext uri="{FF2B5EF4-FFF2-40B4-BE49-F238E27FC236}">
                <a16:creationId xmlns:a16="http://schemas.microsoft.com/office/drawing/2014/main" id="{4CE5EF74-9593-4DEB-8421-0E56F9784098}"/>
              </a:ext>
            </a:extLst>
          </p:cNvPr>
          <p:cNvSpPr/>
          <p:nvPr/>
        </p:nvSpPr>
        <p:spPr bwMode="auto">
          <a:xfrm>
            <a:off x="5086077" y="5980580"/>
            <a:ext cx="1224121" cy="69404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Continúa con los recorridos por comunidad, recaba peticiones . </a:t>
            </a:r>
            <a:endParaRPr kumimoji="0" lang="es-MX" sz="800" b="0" i="0" u="none" strike="noStrike" cap="none" normalizeH="0" baseline="0" dirty="0">
              <a:ln>
                <a:noFill/>
              </a:ln>
              <a:solidFill>
                <a:schemeClr val="tx1"/>
              </a:solidFill>
              <a:effectLst/>
              <a:latin typeface="Arial" charset="0"/>
            </a:endParaRPr>
          </a:p>
        </p:txBody>
      </p:sp>
      <p:sp>
        <p:nvSpPr>
          <p:cNvPr id="48" name="Diagrama de flujo: documento 47">
            <a:extLst>
              <a:ext uri="{FF2B5EF4-FFF2-40B4-BE49-F238E27FC236}">
                <a16:creationId xmlns:a16="http://schemas.microsoft.com/office/drawing/2014/main" id="{B24743D7-4BF1-4D29-9A8C-80AB6B726101}"/>
              </a:ext>
            </a:extLst>
          </p:cNvPr>
          <p:cNvSpPr/>
          <p:nvPr/>
        </p:nvSpPr>
        <p:spPr bwMode="auto">
          <a:xfrm>
            <a:off x="2152006" y="5980580"/>
            <a:ext cx="1224121" cy="694042"/>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Continúa con los recorridos por comunidad, recaba peticiones . </a:t>
            </a:r>
            <a:endParaRPr kumimoji="0" lang="es-MX" sz="800" b="0" i="0" u="none" strike="noStrike" cap="none" normalizeH="0" baseline="0" dirty="0">
              <a:ln>
                <a:noFill/>
              </a:ln>
              <a:solidFill>
                <a:schemeClr val="tx1"/>
              </a:solidFill>
              <a:effectLst/>
              <a:latin typeface="Arial" charset="0"/>
            </a:endParaRPr>
          </a:p>
        </p:txBody>
      </p:sp>
      <p:sp>
        <p:nvSpPr>
          <p:cNvPr id="49" name="Rectángulo 48">
            <a:extLst>
              <a:ext uri="{FF2B5EF4-FFF2-40B4-BE49-F238E27FC236}">
                <a16:creationId xmlns:a16="http://schemas.microsoft.com/office/drawing/2014/main" id="{533CEB21-5BB7-49A8-829E-B7AC3954591D}"/>
              </a:ext>
            </a:extLst>
          </p:cNvPr>
          <p:cNvSpPr/>
          <p:nvPr/>
        </p:nvSpPr>
        <p:spPr bwMode="auto">
          <a:xfrm>
            <a:off x="2152005" y="7026016"/>
            <a:ext cx="1224121" cy="549316"/>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800" dirty="0">
                <a:solidFill>
                  <a:schemeClr val="tx1"/>
                </a:solidFill>
                <a:latin typeface="Arial" charset="0"/>
              </a:rPr>
              <a:t>Continúa con las modificaciones a los Mapas de identificación </a:t>
            </a:r>
            <a:endParaRPr kumimoji="0" lang="es-MX" sz="800" b="0" i="0" u="none" strike="noStrike" cap="none" normalizeH="0" baseline="0" dirty="0">
              <a:ln>
                <a:noFill/>
              </a:ln>
              <a:solidFill>
                <a:schemeClr val="tx1"/>
              </a:solidFill>
              <a:effectLst/>
              <a:latin typeface="Arial" charset="0"/>
            </a:endParaRPr>
          </a:p>
        </p:txBody>
      </p:sp>
      <p:cxnSp>
        <p:nvCxnSpPr>
          <p:cNvPr id="51" name="Conector recto de flecha 50">
            <a:extLst>
              <a:ext uri="{FF2B5EF4-FFF2-40B4-BE49-F238E27FC236}">
                <a16:creationId xmlns:a16="http://schemas.microsoft.com/office/drawing/2014/main" id="{47C3492A-3A45-48F6-9C0B-CEA6114568E7}"/>
              </a:ext>
            </a:extLst>
          </p:cNvPr>
          <p:cNvCxnSpPr/>
          <p:nvPr/>
        </p:nvCxnSpPr>
        <p:spPr bwMode="auto">
          <a:xfrm>
            <a:off x="5687163" y="2214635"/>
            <a:ext cx="0" cy="16938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3" name="Conector recto de flecha 52">
            <a:extLst>
              <a:ext uri="{FF2B5EF4-FFF2-40B4-BE49-F238E27FC236}">
                <a16:creationId xmlns:a16="http://schemas.microsoft.com/office/drawing/2014/main" id="{39517F6A-F8D5-48C8-9D28-8A2F9F40FCDA}"/>
              </a:ext>
            </a:extLst>
          </p:cNvPr>
          <p:cNvCxnSpPr>
            <a:stCxn id="29" idx="2"/>
          </p:cNvCxnSpPr>
          <p:nvPr/>
        </p:nvCxnSpPr>
        <p:spPr bwMode="auto">
          <a:xfrm>
            <a:off x="5698139" y="3814108"/>
            <a:ext cx="10163" cy="28044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5" name="Conector recto de flecha 54">
            <a:extLst>
              <a:ext uri="{FF2B5EF4-FFF2-40B4-BE49-F238E27FC236}">
                <a16:creationId xmlns:a16="http://schemas.microsoft.com/office/drawing/2014/main" id="{37F44D62-22CC-4342-AE5B-4DB62762FDFD}"/>
              </a:ext>
            </a:extLst>
          </p:cNvPr>
          <p:cNvCxnSpPr>
            <a:stCxn id="45" idx="2"/>
          </p:cNvCxnSpPr>
          <p:nvPr/>
        </p:nvCxnSpPr>
        <p:spPr bwMode="auto">
          <a:xfrm flipH="1">
            <a:off x="5708302" y="4742711"/>
            <a:ext cx="1" cy="40274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0" name="Conector recto de flecha 59">
            <a:extLst>
              <a:ext uri="{FF2B5EF4-FFF2-40B4-BE49-F238E27FC236}">
                <a16:creationId xmlns:a16="http://schemas.microsoft.com/office/drawing/2014/main" id="{81F597D9-8AB6-401E-879C-A9EF6C2DF71C}"/>
              </a:ext>
            </a:extLst>
          </p:cNvPr>
          <p:cNvCxnSpPr/>
          <p:nvPr/>
        </p:nvCxnSpPr>
        <p:spPr bwMode="auto">
          <a:xfrm>
            <a:off x="5713785" y="5694771"/>
            <a:ext cx="0" cy="28580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2" name="Conector recto de flecha 61">
            <a:extLst>
              <a:ext uri="{FF2B5EF4-FFF2-40B4-BE49-F238E27FC236}">
                <a16:creationId xmlns:a16="http://schemas.microsoft.com/office/drawing/2014/main" id="{FD90F30A-0AB4-48A8-91AA-C58E28BD1AA9}"/>
              </a:ext>
            </a:extLst>
          </p:cNvPr>
          <p:cNvCxnSpPr>
            <a:stCxn id="47" idx="1"/>
          </p:cNvCxnSpPr>
          <p:nvPr/>
        </p:nvCxnSpPr>
        <p:spPr bwMode="auto">
          <a:xfrm flipH="1">
            <a:off x="3428999" y="6327601"/>
            <a:ext cx="165707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4" name="Conector recto de flecha 63">
            <a:extLst>
              <a:ext uri="{FF2B5EF4-FFF2-40B4-BE49-F238E27FC236}">
                <a16:creationId xmlns:a16="http://schemas.microsoft.com/office/drawing/2014/main" id="{6451AFDE-FE72-4A66-933E-9535580C3BCD}"/>
              </a:ext>
            </a:extLst>
          </p:cNvPr>
          <p:cNvCxnSpPr>
            <a:stCxn id="48" idx="2"/>
            <a:endCxn id="49" idx="0"/>
          </p:cNvCxnSpPr>
          <p:nvPr/>
        </p:nvCxnSpPr>
        <p:spPr bwMode="auto">
          <a:xfrm flipH="1">
            <a:off x="2764066" y="6628738"/>
            <a:ext cx="1" cy="39727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5" name="Diagrama de flujo: terminador 64">
            <a:extLst>
              <a:ext uri="{FF2B5EF4-FFF2-40B4-BE49-F238E27FC236}">
                <a16:creationId xmlns:a16="http://schemas.microsoft.com/office/drawing/2014/main" id="{BE93D061-E284-40CC-93AB-82B9DFE74689}"/>
              </a:ext>
            </a:extLst>
          </p:cNvPr>
          <p:cNvSpPr/>
          <p:nvPr/>
        </p:nvSpPr>
        <p:spPr bwMode="auto">
          <a:xfrm>
            <a:off x="2406008" y="7738613"/>
            <a:ext cx="716114" cy="188113"/>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a:ln>
                  <a:noFill/>
                </a:ln>
                <a:solidFill>
                  <a:schemeClr val="tx1"/>
                </a:solidFill>
                <a:effectLst/>
                <a:latin typeface="Arial" charset="0"/>
              </a:rPr>
              <a:t>Fin</a:t>
            </a:r>
          </a:p>
        </p:txBody>
      </p:sp>
      <p:sp>
        <p:nvSpPr>
          <p:cNvPr id="66" name="CuadroTexto 65">
            <a:extLst>
              <a:ext uri="{FF2B5EF4-FFF2-40B4-BE49-F238E27FC236}">
                <a16:creationId xmlns:a16="http://schemas.microsoft.com/office/drawing/2014/main" id="{1FC87F47-49A5-4945-9763-7F2684A98700}"/>
              </a:ext>
            </a:extLst>
          </p:cNvPr>
          <p:cNvSpPr txBox="1"/>
          <p:nvPr/>
        </p:nvSpPr>
        <p:spPr>
          <a:xfrm>
            <a:off x="6028371" y="2968515"/>
            <a:ext cx="300082" cy="215444"/>
          </a:xfrm>
          <a:prstGeom prst="rect">
            <a:avLst/>
          </a:prstGeom>
          <a:noFill/>
        </p:spPr>
        <p:txBody>
          <a:bodyPr wrap="none" rtlCol="0">
            <a:spAutoFit/>
          </a:bodyPr>
          <a:lstStyle/>
          <a:p>
            <a:r>
              <a:rPr lang="es-MX" sz="800" dirty="0"/>
              <a:t>12</a:t>
            </a:r>
          </a:p>
        </p:txBody>
      </p:sp>
      <p:sp>
        <p:nvSpPr>
          <p:cNvPr id="67" name="CuadroTexto 66">
            <a:extLst>
              <a:ext uri="{FF2B5EF4-FFF2-40B4-BE49-F238E27FC236}">
                <a16:creationId xmlns:a16="http://schemas.microsoft.com/office/drawing/2014/main" id="{03F76866-6468-41AD-87AE-0AA592F98C9A}"/>
              </a:ext>
            </a:extLst>
          </p:cNvPr>
          <p:cNvSpPr txBox="1"/>
          <p:nvPr/>
        </p:nvSpPr>
        <p:spPr>
          <a:xfrm>
            <a:off x="6028371" y="3902657"/>
            <a:ext cx="300082" cy="215444"/>
          </a:xfrm>
          <a:prstGeom prst="rect">
            <a:avLst/>
          </a:prstGeom>
          <a:noFill/>
        </p:spPr>
        <p:txBody>
          <a:bodyPr wrap="none" rtlCol="0">
            <a:spAutoFit/>
          </a:bodyPr>
          <a:lstStyle/>
          <a:p>
            <a:r>
              <a:rPr lang="es-MX" sz="800" dirty="0"/>
              <a:t>13</a:t>
            </a:r>
          </a:p>
        </p:txBody>
      </p:sp>
      <p:sp>
        <p:nvSpPr>
          <p:cNvPr id="68" name="CuadroTexto 67">
            <a:extLst>
              <a:ext uri="{FF2B5EF4-FFF2-40B4-BE49-F238E27FC236}">
                <a16:creationId xmlns:a16="http://schemas.microsoft.com/office/drawing/2014/main" id="{9CCF40A5-64DE-4DF5-AE8D-F175174008E2}"/>
              </a:ext>
            </a:extLst>
          </p:cNvPr>
          <p:cNvSpPr txBox="1"/>
          <p:nvPr/>
        </p:nvSpPr>
        <p:spPr>
          <a:xfrm>
            <a:off x="6041420" y="4930011"/>
            <a:ext cx="300082" cy="215444"/>
          </a:xfrm>
          <a:prstGeom prst="rect">
            <a:avLst/>
          </a:prstGeom>
          <a:noFill/>
        </p:spPr>
        <p:txBody>
          <a:bodyPr wrap="none" rtlCol="0">
            <a:spAutoFit/>
          </a:bodyPr>
          <a:lstStyle/>
          <a:p>
            <a:r>
              <a:rPr lang="es-MX" sz="800" dirty="0"/>
              <a:t>14</a:t>
            </a:r>
          </a:p>
        </p:txBody>
      </p:sp>
      <p:sp>
        <p:nvSpPr>
          <p:cNvPr id="69" name="CuadroTexto 68">
            <a:extLst>
              <a:ext uri="{FF2B5EF4-FFF2-40B4-BE49-F238E27FC236}">
                <a16:creationId xmlns:a16="http://schemas.microsoft.com/office/drawing/2014/main" id="{F1760DD3-7789-436E-8EE2-F22534122AA2}"/>
              </a:ext>
            </a:extLst>
          </p:cNvPr>
          <p:cNvSpPr txBox="1"/>
          <p:nvPr/>
        </p:nvSpPr>
        <p:spPr>
          <a:xfrm>
            <a:off x="6006221" y="5798080"/>
            <a:ext cx="300082" cy="215444"/>
          </a:xfrm>
          <a:prstGeom prst="rect">
            <a:avLst/>
          </a:prstGeom>
          <a:noFill/>
        </p:spPr>
        <p:txBody>
          <a:bodyPr wrap="none" rtlCol="0">
            <a:spAutoFit/>
          </a:bodyPr>
          <a:lstStyle/>
          <a:p>
            <a:r>
              <a:rPr lang="es-MX" sz="800" dirty="0"/>
              <a:t>15</a:t>
            </a:r>
          </a:p>
        </p:txBody>
      </p:sp>
      <p:sp>
        <p:nvSpPr>
          <p:cNvPr id="70" name="CuadroTexto 69">
            <a:extLst>
              <a:ext uri="{FF2B5EF4-FFF2-40B4-BE49-F238E27FC236}">
                <a16:creationId xmlns:a16="http://schemas.microsoft.com/office/drawing/2014/main" id="{6E7D55EA-C8D5-497A-9BF0-19EE38453A57}"/>
              </a:ext>
            </a:extLst>
          </p:cNvPr>
          <p:cNvSpPr txBox="1"/>
          <p:nvPr/>
        </p:nvSpPr>
        <p:spPr>
          <a:xfrm>
            <a:off x="3072222" y="5792454"/>
            <a:ext cx="300082" cy="215444"/>
          </a:xfrm>
          <a:prstGeom prst="rect">
            <a:avLst/>
          </a:prstGeom>
          <a:noFill/>
        </p:spPr>
        <p:txBody>
          <a:bodyPr wrap="none" rtlCol="0">
            <a:spAutoFit/>
          </a:bodyPr>
          <a:lstStyle/>
          <a:p>
            <a:r>
              <a:rPr lang="es-MX" sz="800" dirty="0"/>
              <a:t>16</a:t>
            </a:r>
          </a:p>
        </p:txBody>
      </p:sp>
      <p:sp>
        <p:nvSpPr>
          <p:cNvPr id="71" name="CuadroTexto 70">
            <a:extLst>
              <a:ext uri="{FF2B5EF4-FFF2-40B4-BE49-F238E27FC236}">
                <a16:creationId xmlns:a16="http://schemas.microsoft.com/office/drawing/2014/main" id="{04B101F5-6CA6-4690-9EC4-193D43D25480}"/>
              </a:ext>
            </a:extLst>
          </p:cNvPr>
          <p:cNvSpPr txBox="1"/>
          <p:nvPr/>
        </p:nvSpPr>
        <p:spPr>
          <a:xfrm>
            <a:off x="3096218" y="6798244"/>
            <a:ext cx="300082" cy="215444"/>
          </a:xfrm>
          <a:prstGeom prst="rect">
            <a:avLst/>
          </a:prstGeom>
          <a:noFill/>
        </p:spPr>
        <p:txBody>
          <a:bodyPr wrap="none" rtlCol="0">
            <a:spAutoFit/>
          </a:bodyPr>
          <a:lstStyle/>
          <a:p>
            <a:r>
              <a:rPr lang="es-MX" sz="800" dirty="0"/>
              <a:t>17</a:t>
            </a:r>
          </a:p>
        </p:txBody>
      </p:sp>
      <p:cxnSp>
        <p:nvCxnSpPr>
          <p:cNvPr id="73" name="Conector recto de flecha 72">
            <a:extLst>
              <a:ext uri="{FF2B5EF4-FFF2-40B4-BE49-F238E27FC236}">
                <a16:creationId xmlns:a16="http://schemas.microsoft.com/office/drawing/2014/main" id="{11B57878-B9F0-4D76-AE52-49755F56AD90}"/>
              </a:ext>
            </a:extLst>
          </p:cNvPr>
          <p:cNvCxnSpPr>
            <a:stCxn id="49" idx="2"/>
          </p:cNvCxnSpPr>
          <p:nvPr/>
        </p:nvCxnSpPr>
        <p:spPr bwMode="auto">
          <a:xfrm flipH="1">
            <a:off x="2764065" y="7575332"/>
            <a:ext cx="1" cy="1540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916637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48680" y="1445940"/>
            <a:ext cx="5904656" cy="830997"/>
          </a:xfrm>
          <a:prstGeom prst="rect">
            <a:avLst/>
          </a:prstGeom>
          <a:noFill/>
        </p:spPr>
        <p:txBody>
          <a:bodyPr wrap="square" rtlCol="0">
            <a:spAutoFit/>
          </a:bodyPr>
          <a:lstStyle/>
          <a:p>
            <a:r>
              <a:rPr lang="es-MX" b="1" dirty="0"/>
              <a:t>4.9. </a:t>
            </a:r>
          </a:p>
          <a:p>
            <a:endParaRPr lang="es-MX" b="1" dirty="0"/>
          </a:p>
          <a:p>
            <a:pPr algn="l"/>
            <a:r>
              <a:rPr lang="es-MX" b="1" dirty="0"/>
              <a:t>Nombre del procedimiento: Aplicación del Programa Social Comedores Comunitarios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3115166562"/>
              </p:ext>
            </p:extLst>
          </p:nvPr>
        </p:nvGraphicFramePr>
        <p:xfrm>
          <a:off x="433089" y="2648287"/>
          <a:ext cx="5915024" cy="964375"/>
        </p:xfrm>
        <a:graphic>
          <a:graphicData uri="http://schemas.openxmlformats.org/drawingml/2006/table">
            <a:tbl>
              <a:tblPr>
                <a:tableStyleId>{F5AB1C69-6EDB-4FF4-983F-18BD219EF322}</a:tableStyleId>
              </a:tblPr>
              <a:tblGrid>
                <a:gridCol w="2488052">
                  <a:extLst>
                    <a:ext uri="{9D8B030D-6E8A-4147-A177-3AD203B41FA5}">
                      <a16:colId xmlns:a16="http://schemas.microsoft.com/office/drawing/2014/main" val="2098473293"/>
                    </a:ext>
                  </a:extLst>
                </a:gridCol>
                <a:gridCol w="3426972">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200" dirty="0">
                          <a:effectLst/>
                          <a:latin typeface="Arial" panose="020B0604020202020204" pitchFamily="34" charset="0"/>
                          <a:cs typeface="Arial" panose="020B0604020202020204" pitchFamily="34" charset="0"/>
                        </a:rPr>
                        <a:t>Objetivo: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dirty="0">
                          <a:effectLst/>
                          <a:latin typeface="Arial" panose="020B0604020202020204" pitchFamily="34" charset="0"/>
                          <a:cs typeface="Arial" panose="020B0604020202020204" pitchFamily="34" charset="0"/>
                        </a:rPr>
                        <a:t>Mejorar las condiciones nutricionales de la población de niños y niñas de 0 a 11 años de edad, mujeres en gestación y lactantes, personas con alguna discapacidad, adultos mayores de 65 años.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1943679557"/>
              </p:ext>
            </p:extLst>
          </p:nvPr>
        </p:nvGraphicFramePr>
        <p:xfrm>
          <a:off x="482174" y="3906843"/>
          <a:ext cx="5915024" cy="377254"/>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0">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Tendrán como beneficiario directo a los comités comunitarios. .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621180015"/>
              </p:ext>
            </p:extLst>
          </p:nvPr>
        </p:nvGraphicFramePr>
        <p:xfrm>
          <a:off x="5181005" y="8912203"/>
          <a:ext cx="1311871" cy="370840"/>
        </p:xfrm>
        <a:graphic>
          <a:graphicData uri="http://schemas.openxmlformats.org/drawingml/2006/table">
            <a:tbl>
              <a:tblPr firstRow="1" bandRow="1">
                <a:tableStyleId>{F5AB1C69-6EDB-4FF4-983F-18BD219EF322}</a:tableStyleId>
              </a:tblPr>
              <a:tblGrid>
                <a:gridCol w="131187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36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679076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2308853109"/>
              </p:ext>
            </p:extLst>
          </p:nvPr>
        </p:nvGraphicFramePr>
        <p:xfrm>
          <a:off x="474628" y="1930833"/>
          <a:ext cx="5820407" cy="5727469"/>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547795">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Comité Comunitario</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 ante la Dirección de Desarrollo Social una solicitud de apertura para un comedor comunitario. </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 </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Se revisa la documentación, y se arma el expediente de solicitud. </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 </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El expediente ya conformado se presenta ante la Coordinación Estatal de Comedores Comunitarios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r>
                        <a:rPr lang="es-MX" sz="1200" dirty="0">
                          <a:latin typeface="Arial" panose="020B0604020202020204" pitchFamily="34" charset="0"/>
                          <a:cs typeface="Arial" panose="020B0604020202020204" pitchFamily="34" charset="0"/>
                        </a:rPr>
                        <a:t>Secretaría del Bienestar</a:t>
                      </a:r>
                    </a:p>
                  </a:txBody>
                  <a:tcPr marL="68580" marR="68580" marT="0" marB="0"/>
                </a:tc>
                <a:tc>
                  <a:txBody>
                    <a:bodyPr/>
                    <a:lstStyle/>
                    <a:p>
                      <a:r>
                        <a:rPr lang="es-MX" sz="1200" dirty="0">
                          <a:latin typeface="Arial" panose="020B0604020202020204" pitchFamily="34" charset="0"/>
                          <a:cs typeface="Arial" panose="020B0604020202020204" pitchFamily="34" charset="0"/>
                        </a:rPr>
                        <a:t>Recibe el expediente y valida. </a:t>
                      </a:r>
                    </a:p>
                  </a:txBody>
                  <a:tcPr marL="68580" marR="68580" marT="0" marB="0"/>
                </a:tc>
                <a:extLst>
                  <a:ext uri="{0D108BD9-81ED-4DB2-BD59-A6C34878D82A}">
                    <a16:rowId xmlns:a16="http://schemas.microsoft.com/office/drawing/2014/main" val="4175772796"/>
                  </a:ext>
                </a:extLst>
              </a:tr>
              <a:tr h="64807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Secretaría del Bienestar</a:t>
                      </a:r>
                    </a:p>
                    <a:p>
                      <a:endParaRPr lang="es-MX" sz="1200" dirty="0">
                        <a:latin typeface="Arial" panose="020B0604020202020204" pitchFamily="34" charset="0"/>
                        <a:cs typeface="Arial" panose="020B0604020202020204" pitchFamily="34" charset="0"/>
                      </a:endParaRP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Si es aprobado, notifica a la Dirección de Desarrollo Social para coordinarse en el seguimiento de instalación del programa. </a:t>
                      </a:r>
                    </a:p>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De no ser así, ahí termina la gestión. </a:t>
                      </a:r>
                    </a:p>
                  </a:txBody>
                  <a:tcPr marL="68580" marR="68580" marT="0" marB="0"/>
                </a:tc>
                <a:extLst>
                  <a:ext uri="{0D108BD9-81ED-4DB2-BD59-A6C34878D82A}">
                    <a16:rowId xmlns:a16="http://schemas.microsoft.com/office/drawing/2014/main" val="1473386933"/>
                  </a:ext>
                </a:extLst>
              </a:tr>
              <a:tr h="21602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Dirección de Desarrollo Social </a:t>
                      </a:r>
                      <a:endParaRPr kumimoji="0" lang="es-MX"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Si es aprobado se programa una asamblea comunitaria en coordinación con la promotora de este programa, donde debe estar presente autoridad local, comité comunitario y población a recibir el beneficio. </a:t>
                      </a:r>
                    </a:p>
                  </a:txBody>
                  <a:tcPr marL="68580" marR="68580" marT="0" marB="0"/>
                </a:tc>
                <a:extLst>
                  <a:ext uri="{0D108BD9-81ED-4DB2-BD59-A6C34878D82A}">
                    <a16:rowId xmlns:a16="http://schemas.microsoft.com/office/drawing/2014/main" val="1863288757"/>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Dirección de Desarrollo Social </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Se trataran los temas: </a:t>
                      </a:r>
                    </a:p>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El lugar de instalación de comedor. Formar un comité para el comedor Nombrar a la persona responsable la bodega de alimentos. Integrar el padrón de beneficiarios. Dar fecha de arranque de la operatividad. </a:t>
                      </a:r>
                    </a:p>
                  </a:txBody>
                  <a:tcPr marL="68580" marR="68580" marT="0" marB="0"/>
                </a:tc>
                <a:extLst>
                  <a:ext uri="{0D108BD9-81ED-4DB2-BD59-A6C34878D82A}">
                    <a16:rowId xmlns:a16="http://schemas.microsoft.com/office/drawing/2014/main" val="3905927076"/>
                  </a:ext>
                </a:extLst>
              </a:tr>
              <a:tr h="275135">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Secretaría del Bienestar</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Hace entrega del recurso considerado para la instalación de un comedor urbano o rural. </a:t>
                      </a:r>
                    </a:p>
                  </a:txBody>
                  <a:tcPr marL="68580" marR="68580" marT="0" marB="0"/>
                </a:tc>
                <a:extLst>
                  <a:ext uri="{0D108BD9-81ED-4DB2-BD59-A6C34878D82A}">
                    <a16:rowId xmlns:a16="http://schemas.microsoft.com/office/drawing/2014/main" val="3745070148"/>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 </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Se corresponsabiliza en vigilar la operatividad y apoyar el crecimiento del Proyecto Comedor Comunitario. </a:t>
                      </a:r>
                    </a:p>
                  </a:txBody>
                  <a:tcPr marL="68580" marR="68580" marT="0" marB="0"/>
                </a:tc>
                <a:extLst>
                  <a:ext uri="{0D108BD9-81ED-4DB2-BD59-A6C34878D82A}">
                    <a16:rowId xmlns:a16="http://schemas.microsoft.com/office/drawing/2014/main" val="3799473409"/>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461665"/>
          </a:xfrm>
          <a:prstGeom prst="rect">
            <a:avLst/>
          </a:prstGeom>
          <a:noFill/>
        </p:spPr>
        <p:txBody>
          <a:bodyPr wrap="square" rtlCol="0">
            <a:spAutoFit/>
          </a:bodyPr>
          <a:lstStyle/>
          <a:p>
            <a:pPr algn="l"/>
            <a:r>
              <a:rPr lang="es-MX" b="1" dirty="0"/>
              <a:t>Nombre del Procedimiento: Aplicación del Programa Social Comedores Comunitarios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102318084"/>
              </p:ext>
            </p:extLst>
          </p:nvPr>
        </p:nvGraphicFramePr>
        <p:xfrm>
          <a:off x="5157192" y="8912203"/>
          <a:ext cx="1335683" cy="370840"/>
        </p:xfrm>
        <a:graphic>
          <a:graphicData uri="http://schemas.openxmlformats.org/drawingml/2006/table">
            <a:tbl>
              <a:tblPr firstRow="1" bandRow="1">
                <a:tableStyleId>{F5AB1C69-6EDB-4FF4-983F-18BD219EF322}</a:tableStyleId>
              </a:tblPr>
              <a:tblGrid>
                <a:gridCol w="1335683">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37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2287924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3659923433"/>
              </p:ext>
            </p:extLst>
          </p:nvPr>
        </p:nvGraphicFramePr>
        <p:xfrm>
          <a:off x="548677" y="767832"/>
          <a:ext cx="5904656" cy="368065"/>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6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t>
                      </a:r>
                      <a:r>
                        <a:rPr lang="es-MX" sz="1200" dirty="0">
                          <a:solidFill>
                            <a:schemeClr val="tx1"/>
                          </a:solidFill>
                        </a:rPr>
                        <a:t>Aplicación del Programa Social Comedores Comunitarios </a:t>
                      </a:r>
                      <a:endParaRPr lang="es-ES" sz="1200" dirty="0">
                        <a:solidFill>
                          <a:schemeClr val="tx1"/>
                        </a:solidFill>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2047934003"/>
              </p:ext>
            </p:extLst>
          </p:nvPr>
        </p:nvGraphicFramePr>
        <p:xfrm>
          <a:off x="555434" y="1235579"/>
          <a:ext cx="5897899" cy="426720"/>
        </p:xfrm>
        <a:graphic>
          <a:graphicData uri="http://schemas.openxmlformats.org/drawingml/2006/table">
            <a:tbl>
              <a:tblPr firstRow="1" bandRow="1">
                <a:tableStyleId>{F5AB1C69-6EDB-4FF4-983F-18BD219EF322}</a:tableStyleId>
              </a:tblPr>
              <a:tblGrid>
                <a:gridCol w="1933736">
                  <a:extLst>
                    <a:ext uri="{9D8B030D-6E8A-4147-A177-3AD203B41FA5}">
                      <a16:colId xmlns:a16="http://schemas.microsoft.com/office/drawing/2014/main" val="3531676926"/>
                    </a:ext>
                  </a:extLst>
                </a:gridCol>
                <a:gridCol w="2030422">
                  <a:extLst>
                    <a:ext uri="{9D8B030D-6E8A-4147-A177-3AD203B41FA5}">
                      <a16:colId xmlns:a16="http://schemas.microsoft.com/office/drawing/2014/main" val="4179167614"/>
                    </a:ext>
                  </a:extLst>
                </a:gridCol>
                <a:gridCol w="1933741">
                  <a:extLst>
                    <a:ext uri="{9D8B030D-6E8A-4147-A177-3AD203B41FA5}">
                      <a16:colId xmlns:a16="http://schemas.microsoft.com/office/drawing/2014/main" val="245987141"/>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Comité Comunitario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Arial" panose="020B0604020202020204" pitchFamily="34" charset="0"/>
                          <a:cs typeface="Arial" panose="020B0604020202020204" pitchFamily="34" charset="0"/>
                        </a:rPr>
                        <a:t>Director de Desarrollo Social</a:t>
                      </a:r>
                    </a:p>
                    <a:p>
                      <a:pPr marL="0" indent="0"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Arial" panose="020B0604020202020204" pitchFamily="34" charset="0"/>
                          <a:cs typeface="Arial" panose="020B0604020202020204" pitchFamily="34" charset="0"/>
                        </a:rPr>
                        <a:t>Secretaría del Bienestar</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1991726662"/>
              </p:ext>
            </p:extLst>
          </p:nvPr>
        </p:nvGraphicFramePr>
        <p:xfrm>
          <a:off x="588222" y="1742013"/>
          <a:ext cx="5865111" cy="6954299"/>
        </p:xfrm>
        <a:graphic>
          <a:graphicData uri="http://schemas.openxmlformats.org/drawingml/2006/table">
            <a:tbl>
              <a:tblPr firstRow="1" bandRow="1">
                <a:tableStyleId>{F5AB1C69-6EDB-4FF4-983F-18BD219EF322}</a:tableStyleId>
              </a:tblPr>
              <a:tblGrid>
                <a:gridCol w="1932565">
                  <a:extLst>
                    <a:ext uri="{9D8B030D-6E8A-4147-A177-3AD203B41FA5}">
                      <a16:colId xmlns:a16="http://schemas.microsoft.com/office/drawing/2014/main" val="3531676926"/>
                    </a:ext>
                  </a:extLst>
                </a:gridCol>
                <a:gridCol w="2001354">
                  <a:extLst>
                    <a:ext uri="{9D8B030D-6E8A-4147-A177-3AD203B41FA5}">
                      <a16:colId xmlns:a16="http://schemas.microsoft.com/office/drawing/2014/main" val="4179167614"/>
                    </a:ext>
                  </a:extLst>
                </a:gridCol>
                <a:gridCol w="1931192">
                  <a:extLst>
                    <a:ext uri="{9D8B030D-6E8A-4147-A177-3AD203B41FA5}">
                      <a16:colId xmlns:a16="http://schemas.microsoft.com/office/drawing/2014/main" val="2350135489"/>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1074326" y="1771569"/>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Inicio</a:t>
            </a:r>
          </a:p>
        </p:txBody>
      </p:sp>
      <p:sp>
        <p:nvSpPr>
          <p:cNvPr id="17" name="Diagrama de flujo: proceso 16">
            <a:extLst>
              <a:ext uri="{FF2B5EF4-FFF2-40B4-BE49-F238E27FC236}">
                <a16:creationId xmlns:a16="http://schemas.microsoft.com/office/drawing/2014/main" id="{05704A2C-27C6-4347-9953-705FC5DF9B35}"/>
              </a:ext>
            </a:extLst>
          </p:cNvPr>
          <p:cNvSpPr/>
          <p:nvPr/>
        </p:nvSpPr>
        <p:spPr bwMode="auto">
          <a:xfrm>
            <a:off x="2786398" y="3137875"/>
            <a:ext cx="1670531" cy="694330"/>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latin typeface="Arial" panose="020B0604020202020204" pitchFamily="34" charset="0"/>
                <a:cs typeface="Arial" panose="020B0604020202020204" pitchFamily="34" charset="0"/>
              </a:rPr>
              <a:t>El expediente conformado se presenta ante la coordinación estatal de comedores comunitarios. </a:t>
            </a: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531526" y="2073321"/>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2106505" y="2221355"/>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4181729" y="2211502"/>
            <a:ext cx="242374" cy="215444"/>
          </a:xfrm>
          <a:prstGeom prst="rect">
            <a:avLst/>
          </a:prstGeom>
          <a:noFill/>
        </p:spPr>
        <p:txBody>
          <a:bodyPr wrap="none" rtlCol="0">
            <a:spAutoFit/>
          </a:bodyPr>
          <a:lstStyle/>
          <a:p>
            <a:r>
              <a:rPr lang="es-MX" sz="800" dirty="0"/>
              <a:t>2</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6092725" y="3842839"/>
            <a:ext cx="242374" cy="215444"/>
          </a:xfrm>
          <a:prstGeom prst="rect">
            <a:avLst/>
          </a:prstGeom>
          <a:noFill/>
        </p:spPr>
        <p:txBody>
          <a:bodyPr wrap="none" rtlCol="0">
            <a:spAutoFit/>
          </a:bodyPr>
          <a:lstStyle/>
          <a:p>
            <a:r>
              <a:rPr lang="es-MX" sz="800" dirty="0"/>
              <a:t>4</a:t>
            </a:r>
          </a:p>
        </p:txBody>
      </p:sp>
      <p:sp>
        <p:nvSpPr>
          <p:cNvPr id="60" name="CuadroTexto 59">
            <a:extLst>
              <a:ext uri="{FF2B5EF4-FFF2-40B4-BE49-F238E27FC236}">
                <a16:creationId xmlns:a16="http://schemas.microsoft.com/office/drawing/2014/main" id="{7350A997-A2DC-4DFC-B900-259A09EB1752}"/>
              </a:ext>
            </a:extLst>
          </p:cNvPr>
          <p:cNvSpPr txBox="1"/>
          <p:nvPr/>
        </p:nvSpPr>
        <p:spPr>
          <a:xfrm>
            <a:off x="4137795" y="4963862"/>
            <a:ext cx="269626" cy="215444"/>
          </a:xfrm>
          <a:prstGeom prst="rect">
            <a:avLst/>
          </a:prstGeom>
          <a:noFill/>
        </p:spPr>
        <p:txBody>
          <a:bodyPr wrap="square" rtlCol="0">
            <a:spAutoFit/>
          </a:bodyPr>
          <a:lstStyle/>
          <a:p>
            <a:r>
              <a:rPr lang="es-MX" sz="800" dirty="0"/>
              <a:t>6</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5565241" y="4702637"/>
            <a:ext cx="242374" cy="215444"/>
          </a:xfrm>
          <a:prstGeom prst="rect">
            <a:avLst/>
          </a:prstGeom>
          <a:noFill/>
        </p:spPr>
        <p:txBody>
          <a:bodyPr wrap="none" rtlCol="0">
            <a:spAutoFit/>
          </a:bodyPr>
          <a:lstStyle/>
          <a:p>
            <a:r>
              <a:rPr lang="es-MX" sz="800" dirty="0"/>
              <a:t>5</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1655164403"/>
              </p:ext>
            </p:extLst>
          </p:nvPr>
        </p:nvGraphicFramePr>
        <p:xfrm>
          <a:off x="5233298" y="8912203"/>
          <a:ext cx="1259577" cy="370840"/>
        </p:xfrm>
        <a:graphic>
          <a:graphicData uri="http://schemas.openxmlformats.org/drawingml/2006/table">
            <a:tbl>
              <a:tblPr firstRow="1" bandRow="1">
                <a:tableStyleId>{F5AB1C69-6EDB-4FF4-983F-18BD219EF322}</a:tableStyleId>
              </a:tblPr>
              <a:tblGrid>
                <a:gridCol w="1259577">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38 de 56</a:t>
                      </a:r>
                    </a:p>
                  </a:txBody>
                  <a:tcPr/>
                </a:tc>
                <a:extLst>
                  <a:ext uri="{0D108BD9-81ED-4DB2-BD59-A6C34878D82A}">
                    <a16:rowId xmlns:a16="http://schemas.microsoft.com/office/drawing/2014/main" val="2061326865"/>
                  </a:ext>
                </a:extLst>
              </a:tr>
            </a:tbl>
          </a:graphicData>
        </a:graphic>
      </p:graphicFrame>
      <p:sp>
        <p:nvSpPr>
          <p:cNvPr id="35" name="Diagrama de flujo: proceso 34">
            <a:extLst>
              <a:ext uri="{FF2B5EF4-FFF2-40B4-BE49-F238E27FC236}">
                <a16:creationId xmlns:a16="http://schemas.microsoft.com/office/drawing/2014/main" id="{5FE5481E-18F9-4AD8-AF10-F08FA6B15E25}"/>
              </a:ext>
            </a:extLst>
          </p:cNvPr>
          <p:cNvSpPr/>
          <p:nvPr/>
        </p:nvSpPr>
        <p:spPr bwMode="auto">
          <a:xfrm>
            <a:off x="2764066" y="2405370"/>
            <a:ext cx="1692865" cy="457175"/>
          </a:xfrm>
          <a:prstGeom prst="flowChartProcess">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es-MX" sz="1000" dirty="0">
                <a:solidFill>
                  <a:schemeClr val="tx1"/>
                </a:solidFill>
                <a:latin typeface="Arial" panose="020B0604020202020204" pitchFamily="34" charset="0"/>
                <a:cs typeface="Arial" panose="020B0604020202020204" pitchFamily="34" charset="0"/>
              </a:rPr>
              <a:t>Revisa documentación y arma expediente </a:t>
            </a:r>
            <a:endParaRPr lang="es-MX" sz="1000" dirty="0">
              <a:solidFill>
                <a:schemeClr val="tx1"/>
              </a:solidFill>
            </a:endParaRPr>
          </a:p>
        </p:txBody>
      </p:sp>
      <p:sp>
        <p:nvSpPr>
          <p:cNvPr id="86" name="CuadroTexto 85">
            <a:extLst>
              <a:ext uri="{FF2B5EF4-FFF2-40B4-BE49-F238E27FC236}">
                <a16:creationId xmlns:a16="http://schemas.microsoft.com/office/drawing/2014/main" id="{0EC0F741-C240-444E-AE2C-6CAA6AD22C1E}"/>
              </a:ext>
            </a:extLst>
          </p:cNvPr>
          <p:cNvSpPr txBox="1"/>
          <p:nvPr/>
        </p:nvSpPr>
        <p:spPr>
          <a:xfrm rot="10800000" flipV="1">
            <a:off x="4137795" y="2904981"/>
            <a:ext cx="319134" cy="215444"/>
          </a:xfrm>
          <a:prstGeom prst="rect">
            <a:avLst/>
          </a:prstGeom>
          <a:noFill/>
        </p:spPr>
        <p:txBody>
          <a:bodyPr wrap="square" rtlCol="0">
            <a:spAutoFit/>
          </a:bodyPr>
          <a:lstStyle/>
          <a:p>
            <a:r>
              <a:rPr lang="es-MX" sz="800" dirty="0"/>
              <a:t>3</a:t>
            </a:r>
          </a:p>
        </p:txBody>
      </p:sp>
      <p:cxnSp>
        <p:nvCxnSpPr>
          <p:cNvPr id="47" name="Conector recto de flecha 46">
            <a:extLst>
              <a:ext uri="{FF2B5EF4-FFF2-40B4-BE49-F238E27FC236}">
                <a16:creationId xmlns:a16="http://schemas.microsoft.com/office/drawing/2014/main" id="{DC97ACF8-C319-45FF-9613-AA34D69860BE}"/>
              </a:ext>
            </a:extLst>
          </p:cNvPr>
          <p:cNvCxnSpPr>
            <a:cxnSpLocks/>
          </p:cNvCxnSpPr>
          <p:nvPr/>
        </p:nvCxnSpPr>
        <p:spPr bwMode="auto">
          <a:xfrm>
            <a:off x="3611782" y="2862545"/>
            <a:ext cx="0" cy="26597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8" name="Diagrama de flujo: terminador 67">
            <a:extLst>
              <a:ext uri="{FF2B5EF4-FFF2-40B4-BE49-F238E27FC236}">
                <a16:creationId xmlns:a16="http://schemas.microsoft.com/office/drawing/2014/main" id="{F5203C7B-FE12-469E-BE7A-F6E45079C4F2}"/>
              </a:ext>
            </a:extLst>
          </p:cNvPr>
          <p:cNvSpPr/>
          <p:nvPr/>
        </p:nvSpPr>
        <p:spPr bwMode="auto">
          <a:xfrm>
            <a:off x="5233298" y="6225067"/>
            <a:ext cx="524805"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Fin</a:t>
            </a:r>
          </a:p>
        </p:txBody>
      </p:sp>
      <p:sp>
        <p:nvSpPr>
          <p:cNvPr id="110" name="Diagrama de flujo: documento 109">
            <a:extLst>
              <a:ext uri="{FF2B5EF4-FFF2-40B4-BE49-F238E27FC236}">
                <a16:creationId xmlns:a16="http://schemas.microsoft.com/office/drawing/2014/main" id="{68C665E5-DB5A-4D64-816E-E8C8CA457C7C}"/>
              </a:ext>
            </a:extLst>
          </p:cNvPr>
          <p:cNvSpPr/>
          <p:nvPr/>
        </p:nvSpPr>
        <p:spPr bwMode="auto">
          <a:xfrm>
            <a:off x="656012" y="2428535"/>
            <a:ext cx="1692867" cy="51838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panose="020B0604020202020204" pitchFamily="34" charset="0"/>
                <a:cs typeface="Arial" panose="020B0604020202020204" pitchFamily="34" charset="0"/>
              </a:rPr>
              <a:t>Solicitud de apertura para un comedor comunitario </a:t>
            </a:r>
            <a:endParaRPr lang="es-MX" dirty="0">
              <a:solidFill>
                <a:schemeClr val="tx1"/>
              </a:solidFill>
              <a:latin typeface="Arial" charset="0"/>
            </a:endParaRPr>
          </a:p>
        </p:txBody>
      </p:sp>
      <p:sp>
        <p:nvSpPr>
          <p:cNvPr id="6" name="Diagrama de flujo: documento 5">
            <a:extLst>
              <a:ext uri="{FF2B5EF4-FFF2-40B4-BE49-F238E27FC236}">
                <a16:creationId xmlns:a16="http://schemas.microsoft.com/office/drawing/2014/main" id="{B5DEEFA2-00EF-4E34-BD09-66ED4A2179B9}"/>
              </a:ext>
            </a:extLst>
          </p:cNvPr>
          <p:cNvSpPr/>
          <p:nvPr/>
        </p:nvSpPr>
        <p:spPr bwMode="auto">
          <a:xfrm>
            <a:off x="4572603" y="4067677"/>
            <a:ext cx="1846197" cy="41053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Recibe expediente y valida. </a:t>
            </a:r>
            <a:endParaRPr kumimoji="0" lang="es-MX" sz="1000" b="0" i="0" u="none" strike="noStrike" cap="none" normalizeH="0" baseline="0" dirty="0">
              <a:ln>
                <a:noFill/>
              </a:ln>
              <a:solidFill>
                <a:schemeClr val="tx1"/>
              </a:solidFill>
              <a:effectLst/>
              <a:latin typeface="Arial" charset="0"/>
            </a:endParaRPr>
          </a:p>
        </p:txBody>
      </p:sp>
      <p:sp>
        <p:nvSpPr>
          <p:cNvPr id="8" name="CuadroTexto 7">
            <a:extLst>
              <a:ext uri="{FF2B5EF4-FFF2-40B4-BE49-F238E27FC236}">
                <a16:creationId xmlns:a16="http://schemas.microsoft.com/office/drawing/2014/main" id="{FB9E2976-3C79-44CE-B392-0CEB08E31EB0}"/>
              </a:ext>
            </a:extLst>
          </p:cNvPr>
          <p:cNvSpPr txBox="1"/>
          <p:nvPr/>
        </p:nvSpPr>
        <p:spPr>
          <a:xfrm>
            <a:off x="4159854" y="5752699"/>
            <a:ext cx="242374" cy="215444"/>
          </a:xfrm>
          <a:prstGeom prst="rect">
            <a:avLst/>
          </a:prstGeom>
          <a:noFill/>
        </p:spPr>
        <p:txBody>
          <a:bodyPr wrap="none" rtlCol="0">
            <a:spAutoFit/>
          </a:bodyPr>
          <a:lstStyle/>
          <a:p>
            <a:r>
              <a:rPr lang="es-MX" sz="800" dirty="0"/>
              <a:t>7</a:t>
            </a:r>
          </a:p>
        </p:txBody>
      </p:sp>
      <p:sp>
        <p:nvSpPr>
          <p:cNvPr id="3" name="Diagrama de flujo: decisión 2">
            <a:extLst>
              <a:ext uri="{FF2B5EF4-FFF2-40B4-BE49-F238E27FC236}">
                <a16:creationId xmlns:a16="http://schemas.microsoft.com/office/drawing/2014/main" id="{7B685EA6-4A43-40B1-86A9-7AD63D138506}"/>
              </a:ext>
            </a:extLst>
          </p:cNvPr>
          <p:cNvSpPr/>
          <p:nvPr/>
        </p:nvSpPr>
        <p:spPr bwMode="auto">
          <a:xfrm>
            <a:off x="4777490" y="4839261"/>
            <a:ext cx="1436422" cy="975695"/>
          </a:xfrm>
          <a:prstGeom prst="flowChartDecision">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a:solidFill>
                  <a:schemeClr val="tx1"/>
                </a:solidFill>
                <a:latin typeface="Arial" charset="0"/>
              </a:rPr>
              <a:t>Notifica a la Dirección</a:t>
            </a:r>
            <a:endParaRPr kumimoji="0" lang="es-MX" sz="1000" b="0" i="0" u="none" strike="noStrike" cap="none" normalizeH="0" baseline="0">
              <a:ln>
                <a:noFill/>
              </a:ln>
              <a:solidFill>
                <a:schemeClr val="tx1"/>
              </a:solidFill>
              <a:effectLst/>
              <a:latin typeface="Arial" charset="0"/>
            </a:endParaRPr>
          </a:p>
        </p:txBody>
      </p:sp>
      <p:sp>
        <p:nvSpPr>
          <p:cNvPr id="33" name="Diagrama de flujo: documento 32">
            <a:extLst>
              <a:ext uri="{FF2B5EF4-FFF2-40B4-BE49-F238E27FC236}">
                <a16:creationId xmlns:a16="http://schemas.microsoft.com/office/drawing/2014/main" id="{BDC1CB2B-E697-4185-AEA0-6B84D2489125}"/>
              </a:ext>
            </a:extLst>
          </p:cNvPr>
          <p:cNvSpPr/>
          <p:nvPr/>
        </p:nvSpPr>
        <p:spPr bwMode="auto">
          <a:xfrm>
            <a:off x="2597678" y="5996721"/>
            <a:ext cx="1846197" cy="41053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Recibe expediente y valida. </a:t>
            </a:r>
            <a:endParaRPr kumimoji="0" lang="es-MX" sz="1000" b="0" i="0" u="none" strike="noStrike" cap="none" normalizeH="0" baseline="0" dirty="0">
              <a:ln>
                <a:noFill/>
              </a:ln>
              <a:solidFill>
                <a:schemeClr val="tx1"/>
              </a:solidFill>
              <a:effectLst/>
              <a:latin typeface="Arial" charset="0"/>
            </a:endParaRPr>
          </a:p>
        </p:txBody>
      </p:sp>
      <p:sp>
        <p:nvSpPr>
          <p:cNvPr id="36" name="Diagrama de flujo: documento 35">
            <a:extLst>
              <a:ext uri="{FF2B5EF4-FFF2-40B4-BE49-F238E27FC236}">
                <a16:creationId xmlns:a16="http://schemas.microsoft.com/office/drawing/2014/main" id="{EA7F1BE8-ECE1-4ED1-9A1E-1E3A16A8DAC0}"/>
              </a:ext>
            </a:extLst>
          </p:cNvPr>
          <p:cNvSpPr/>
          <p:nvPr/>
        </p:nvSpPr>
        <p:spPr bwMode="auto">
          <a:xfrm>
            <a:off x="2577906" y="5219163"/>
            <a:ext cx="1846197" cy="41053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Recibe expediente y valida. </a:t>
            </a:r>
            <a:endParaRPr kumimoji="0" lang="es-MX" sz="1000" b="0" i="0" u="none" strike="noStrike" cap="none" normalizeH="0" baseline="0" dirty="0">
              <a:ln>
                <a:noFill/>
              </a:ln>
              <a:solidFill>
                <a:schemeClr val="tx1"/>
              </a:solidFill>
              <a:effectLst/>
              <a:latin typeface="Arial" charset="0"/>
            </a:endParaRPr>
          </a:p>
        </p:txBody>
      </p:sp>
      <p:sp>
        <p:nvSpPr>
          <p:cNvPr id="38" name="Rectángulo 37">
            <a:extLst>
              <a:ext uri="{FF2B5EF4-FFF2-40B4-BE49-F238E27FC236}">
                <a16:creationId xmlns:a16="http://schemas.microsoft.com/office/drawing/2014/main" id="{1862EFCF-A8C1-4623-9F58-772DE2E0A62A}"/>
              </a:ext>
            </a:extLst>
          </p:cNvPr>
          <p:cNvSpPr/>
          <p:nvPr/>
        </p:nvSpPr>
        <p:spPr bwMode="auto">
          <a:xfrm>
            <a:off x="2838659" y="7350092"/>
            <a:ext cx="1324689" cy="560987"/>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Se Responsabiliza de vigilar la operatividad </a:t>
            </a:r>
            <a:endParaRPr kumimoji="0" lang="es-MX" sz="1000" b="0" i="0" u="none" strike="noStrike" cap="none" normalizeH="0" baseline="0" dirty="0">
              <a:ln>
                <a:noFill/>
              </a:ln>
              <a:solidFill>
                <a:schemeClr val="tx1"/>
              </a:solidFill>
              <a:effectLst/>
              <a:latin typeface="Arial" charset="0"/>
            </a:endParaRPr>
          </a:p>
        </p:txBody>
      </p:sp>
      <p:sp>
        <p:nvSpPr>
          <p:cNvPr id="39" name="Rectángulo 38">
            <a:extLst>
              <a:ext uri="{FF2B5EF4-FFF2-40B4-BE49-F238E27FC236}">
                <a16:creationId xmlns:a16="http://schemas.microsoft.com/office/drawing/2014/main" id="{09AD3792-1595-41F3-80A7-1CE2C6BAACDC}"/>
              </a:ext>
            </a:extLst>
          </p:cNvPr>
          <p:cNvSpPr/>
          <p:nvPr/>
        </p:nvSpPr>
        <p:spPr bwMode="auto">
          <a:xfrm>
            <a:off x="4572603" y="6991652"/>
            <a:ext cx="1697174" cy="301752"/>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Hace entrega del recurso </a:t>
            </a:r>
            <a:endParaRPr kumimoji="0" lang="es-MX" sz="1000" b="0" i="0" u="none" strike="noStrike" cap="none" normalizeH="0" baseline="0" dirty="0">
              <a:ln>
                <a:noFill/>
              </a:ln>
              <a:solidFill>
                <a:schemeClr val="tx1"/>
              </a:solidFill>
              <a:effectLst/>
              <a:latin typeface="Arial" charset="0"/>
            </a:endParaRPr>
          </a:p>
        </p:txBody>
      </p:sp>
      <p:cxnSp>
        <p:nvCxnSpPr>
          <p:cNvPr id="12" name="Conector recto de flecha 11">
            <a:extLst>
              <a:ext uri="{FF2B5EF4-FFF2-40B4-BE49-F238E27FC236}">
                <a16:creationId xmlns:a16="http://schemas.microsoft.com/office/drawing/2014/main" id="{3945401C-1CF9-49F1-902E-70FE712F337B}"/>
              </a:ext>
            </a:extLst>
          </p:cNvPr>
          <p:cNvCxnSpPr>
            <a:stCxn id="110" idx="3"/>
          </p:cNvCxnSpPr>
          <p:nvPr/>
        </p:nvCxnSpPr>
        <p:spPr bwMode="auto">
          <a:xfrm flipV="1">
            <a:off x="2348879" y="2687728"/>
            <a:ext cx="415187"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Conector recto 19">
            <a:extLst>
              <a:ext uri="{FF2B5EF4-FFF2-40B4-BE49-F238E27FC236}">
                <a16:creationId xmlns:a16="http://schemas.microsoft.com/office/drawing/2014/main" id="{89847E97-4146-4074-B625-ECC8DDA87464}"/>
              </a:ext>
            </a:extLst>
          </p:cNvPr>
          <p:cNvCxnSpPr>
            <a:stCxn id="17" idx="3"/>
          </p:cNvCxnSpPr>
          <p:nvPr/>
        </p:nvCxnSpPr>
        <p:spPr bwMode="auto">
          <a:xfrm>
            <a:off x="4456929" y="3485040"/>
            <a:ext cx="96426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Conector recto de flecha 21">
            <a:extLst>
              <a:ext uri="{FF2B5EF4-FFF2-40B4-BE49-F238E27FC236}">
                <a16:creationId xmlns:a16="http://schemas.microsoft.com/office/drawing/2014/main" id="{FAE99189-3574-4CF6-A7F4-64EB65CCFDD9}"/>
              </a:ext>
            </a:extLst>
          </p:cNvPr>
          <p:cNvCxnSpPr/>
          <p:nvPr/>
        </p:nvCxnSpPr>
        <p:spPr bwMode="auto">
          <a:xfrm>
            <a:off x="5421190" y="3485040"/>
            <a:ext cx="0" cy="58263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Conector recto de flecha 23">
            <a:extLst>
              <a:ext uri="{FF2B5EF4-FFF2-40B4-BE49-F238E27FC236}">
                <a16:creationId xmlns:a16="http://schemas.microsoft.com/office/drawing/2014/main" id="{43E05473-463A-4690-A0B7-FE8D6AFB36B4}"/>
              </a:ext>
            </a:extLst>
          </p:cNvPr>
          <p:cNvCxnSpPr>
            <a:stCxn id="6" idx="2"/>
            <a:endCxn id="3" idx="0"/>
          </p:cNvCxnSpPr>
          <p:nvPr/>
        </p:nvCxnSpPr>
        <p:spPr bwMode="auto">
          <a:xfrm flipH="1">
            <a:off x="5495701" y="4451070"/>
            <a:ext cx="1" cy="3881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Conector recto de flecha 26">
            <a:extLst>
              <a:ext uri="{FF2B5EF4-FFF2-40B4-BE49-F238E27FC236}">
                <a16:creationId xmlns:a16="http://schemas.microsoft.com/office/drawing/2014/main" id="{6C904A77-8E0D-4533-AC1A-858ACBA1238A}"/>
              </a:ext>
            </a:extLst>
          </p:cNvPr>
          <p:cNvCxnSpPr/>
          <p:nvPr/>
        </p:nvCxnSpPr>
        <p:spPr bwMode="auto">
          <a:xfrm flipH="1">
            <a:off x="4443875" y="5327108"/>
            <a:ext cx="33361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Conector recto de flecha 29">
            <a:extLst>
              <a:ext uri="{FF2B5EF4-FFF2-40B4-BE49-F238E27FC236}">
                <a16:creationId xmlns:a16="http://schemas.microsoft.com/office/drawing/2014/main" id="{C9A4873C-BA54-4CBA-830D-ED8F2DBFE737}"/>
              </a:ext>
            </a:extLst>
          </p:cNvPr>
          <p:cNvCxnSpPr>
            <a:endCxn id="68" idx="0"/>
          </p:cNvCxnSpPr>
          <p:nvPr/>
        </p:nvCxnSpPr>
        <p:spPr bwMode="auto">
          <a:xfrm>
            <a:off x="5495700" y="5814956"/>
            <a:ext cx="1" cy="41011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 name="Conector recto de flecha 39">
            <a:extLst>
              <a:ext uri="{FF2B5EF4-FFF2-40B4-BE49-F238E27FC236}">
                <a16:creationId xmlns:a16="http://schemas.microsoft.com/office/drawing/2014/main" id="{7E850156-D13A-4D7F-A05D-7D02E410C51C}"/>
              </a:ext>
            </a:extLst>
          </p:cNvPr>
          <p:cNvCxnSpPr>
            <a:stCxn id="36" idx="2"/>
          </p:cNvCxnSpPr>
          <p:nvPr/>
        </p:nvCxnSpPr>
        <p:spPr bwMode="auto">
          <a:xfrm flipH="1">
            <a:off x="3501003" y="5602556"/>
            <a:ext cx="2" cy="3941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4" name="Conector recto de flecha 43">
            <a:extLst>
              <a:ext uri="{FF2B5EF4-FFF2-40B4-BE49-F238E27FC236}">
                <a16:creationId xmlns:a16="http://schemas.microsoft.com/office/drawing/2014/main" id="{7CF7A634-4DFC-4EF4-B665-2A54A9298011}"/>
              </a:ext>
            </a:extLst>
          </p:cNvPr>
          <p:cNvCxnSpPr/>
          <p:nvPr/>
        </p:nvCxnSpPr>
        <p:spPr bwMode="auto">
          <a:xfrm>
            <a:off x="3520776" y="7076867"/>
            <a:ext cx="100999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5" name="Diagrama de flujo: terminador 44">
            <a:extLst>
              <a:ext uri="{FF2B5EF4-FFF2-40B4-BE49-F238E27FC236}">
                <a16:creationId xmlns:a16="http://schemas.microsoft.com/office/drawing/2014/main" id="{DF026DAF-804C-4E80-91EF-C78265ED97D9}"/>
              </a:ext>
            </a:extLst>
          </p:cNvPr>
          <p:cNvSpPr/>
          <p:nvPr/>
        </p:nvSpPr>
        <p:spPr bwMode="auto">
          <a:xfrm>
            <a:off x="3144411" y="8234626"/>
            <a:ext cx="752730" cy="285064"/>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Fin</a:t>
            </a:r>
          </a:p>
        </p:txBody>
      </p:sp>
      <p:cxnSp>
        <p:nvCxnSpPr>
          <p:cNvPr id="48" name="Conector recto 47">
            <a:extLst>
              <a:ext uri="{FF2B5EF4-FFF2-40B4-BE49-F238E27FC236}">
                <a16:creationId xmlns:a16="http://schemas.microsoft.com/office/drawing/2014/main" id="{934D4398-2FC3-4690-B366-4A9693C49904}"/>
              </a:ext>
            </a:extLst>
          </p:cNvPr>
          <p:cNvCxnSpPr>
            <a:stCxn id="39" idx="2"/>
          </p:cNvCxnSpPr>
          <p:nvPr/>
        </p:nvCxnSpPr>
        <p:spPr bwMode="auto">
          <a:xfrm>
            <a:off x="5421190" y="7293404"/>
            <a:ext cx="0" cy="45065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Conector recto de flecha 51">
            <a:extLst>
              <a:ext uri="{FF2B5EF4-FFF2-40B4-BE49-F238E27FC236}">
                <a16:creationId xmlns:a16="http://schemas.microsoft.com/office/drawing/2014/main" id="{68572B9F-A549-4EAC-8729-053975BB6984}"/>
              </a:ext>
            </a:extLst>
          </p:cNvPr>
          <p:cNvCxnSpPr>
            <a:cxnSpLocks/>
          </p:cNvCxnSpPr>
          <p:nvPr/>
        </p:nvCxnSpPr>
        <p:spPr bwMode="auto">
          <a:xfrm flipH="1">
            <a:off x="4181729" y="7710636"/>
            <a:ext cx="123946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2" name="Conector recto de flecha 61">
            <a:extLst>
              <a:ext uri="{FF2B5EF4-FFF2-40B4-BE49-F238E27FC236}">
                <a16:creationId xmlns:a16="http://schemas.microsoft.com/office/drawing/2014/main" id="{94332504-45CF-4986-A492-3696E100822D}"/>
              </a:ext>
            </a:extLst>
          </p:cNvPr>
          <p:cNvCxnSpPr>
            <a:cxnSpLocks/>
            <a:stCxn id="38" idx="2"/>
          </p:cNvCxnSpPr>
          <p:nvPr/>
        </p:nvCxnSpPr>
        <p:spPr bwMode="auto">
          <a:xfrm flipH="1">
            <a:off x="3501003" y="7911079"/>
            <a:ext cx="1" cy="2732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6" name="CuadroTexto 65">
            <a:extLst>
              <a:ext uri="{FF2B5EF4-FFF2-40B4-BE49-F238E27FC236}">
                <a16:creationId xmlns:a16="http://schemas.microsoft.com/office/drawing/2014/main" id="{B4E9950A-27BF-4CCA-A09E-0B8F6B14536A}"/>
              </a:ext>
            </a:extLst>
          </p:cNvPr>
          <p:cNvSpPr txBox="1"/>
          <p:nvPr/>
        </p:nvSpPr>
        <p:spPr>
          <a:xfrm>
            <a:off x="5948153" y="6775761"/>
            <a:ext cx="242374" cy="215444"/>
          </a:xfrm>
          <a:prstGeom prst="rect">
            <a:avLst/>
          </a:prstGeom>
          <a:noFill/>
        </p:spPr>
        <p:txBody>
          <a:bodyPr wrap="none" rtlCol="0">
            <a:spAutoFit/>
          </a:bodyPr>
          <a:lstStyle/>
          <a:p>
            <a:r>
              <a:rPr lang="es-MX" sz="800" dirty="0"/>
              <a:t>8</a:t>
            </a:r>
          </a:p>
        </p:txBody>
      </p:sp>
      <p:sp>
        <p:nvSpPr>
          <p:cNvPr id="67" name="CuadroTexto 66">
            <a:extLst>
              <a:ext uri="{FF2B5EF4-FFF2-40B4-BE49-F238E27FC236}">
                <a16:creationId xmlns:a16="http://schemas.microsoft.com/office/drawing/2014/main" id="{FD3B3CC2-A00C-45A5-9D66-48AD9626FEDF}"/>
              </a:ext>
            </a:extLst>
          </p:cNvPr>
          <p:cNvSpPr txBox="1"/>
          <p:nvPr/>
        </p:nvSpPr>
        <p:spPr>
          <a:xfrm>
            <a:off x="3920909" y="7178308"/>
            <a:ext cx="242374" cy="215444"/>
          </a:xfrm>
          <a:prstGeom prst="rect">
            <a:avLst/>
          </a:prstGeom>
          <a:noFill/>
        </p:spPr>
        <p:txBody>
          <a:bodyPr wrap="none" rtlCol="0">
            <a:spAutoFit/>
          </a:bodyPr>
          <a:lstStyle/>
          <a:p>
            <a:r>
              <a:rPr lang="es-MX" sz="800" dirty="0"/>
              <a:t>9</a:t>
            </a:r>
          </a:p>
        </p:txBody>
      </p:sp>
      <p:cxnSp>
        <p:nvCxnSpPr>
          <p:cNvPr id="70" name="Conector recto 69">
            <a:extLst>
              <a:ext uri="{FF2B5EF4-FFF2-40B4-BE49-F238E27FC236}">
                <a16:creationId xmlns:a16="http://schemas.microsoft.com/office/drawing/2014/main" id="{5D541539-B653-4EEE-8329-0B2653FAEAFD}"/>
              </a:ext>
            </a:extLst>
          </p:cNvPr>
          <p:cNvCxnSpPr>
            <a:stCxn id="33" idx="2"/>
          </p:cNvCxnSpPr>
          <p:nvPr/>
        </p:nvCxnSpPr>
        <p:spPr bwMode="auto">
          <a:xfrm flipH="1">
            <a:off x="3520776" y="6380114"/>
            <a:ext cx="1" cy="69675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207898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A5EE7609-046A-458F-B1AB-8FF52AF8C2FA}"/>
              </a:ext>
            </a:extLst>
          </p:cNvPr>
          <p:cNvSpPr txBox="1">
            <a:spLocks noChangeArrowheads="1"/>
          </p:cNvSpPr>
          <p:nvPr/>
        </p:nvSpPr>
        <p:spPr bwMode="auto">
          <a:xfrm>
            <a:off x="304800" y="1371600"/>
            <a:ext cx="6172200" cy="477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8000" tIns="45810" rIns="378000" bIns="45810">
            <a:spAutoFit/>
          </a:bodyPr>
          <a:lstStyle>
            <a:lvl1pPr defTabSz="915988" eaLnBrk="0" hangingPunct="0">
              <a:defRPr sz="1200">
                <a:solidFill>
                  <a:schemeClr val="tx1"/>
                </a:solidFill>
                <a:latin typeface="Arial" panose="020B0604020202020204" pitchFamily="34" charset="0"/>
              </a:defRPr>
            </a:lvl1pPr>
            <a:lvl2pPr marL="742950" indent="-285750" defTabSz="915988" eaLnBrk="0" hangingPunct="0">
              <a:defRPr sz="1200">
                <a:solidFill>
                  <a:schemeClr val="tx1"/>
                </a:solidFill>
                <a:latin typeface="Arial" panose="020B0604020202020204" pitchFamily="34" charset="0"/>
              </a:defRPr>
            </a:lvl2pPr>
            <a:lvl3pPr marL="1143000" indent="-228600" defTabSz="915988" eaLnBrk="0" hangingPunct="0">
              <a:defRPr sz="1200">
                <a:solidFill>
                  <a:schemeClr val="tx1"/>
                </a:solidFill>
                <a:latin typeface="Arial" panose="020B0604020202020204" pitchFamily="34" charset="0"/>
              </a:defRPr>
            </a:lvl3pPr>
            <a:lvl4pPr marL="1600200" indent="-228600" defTabSz="915988" eaLnBrk="0" hangingPunct="0">
              <a:defRPr sz="1200">
                <a:solidFill>
                  <a:schemeClr val="tx1"/>
                </a:solidFill>
                <a:latin typeface="Arial" panose="020B0604020202020204" pitchFamily="34" charset="0"/>
              </a:defRPr>
            </a:lvl4pPr>
            <a:lvl5pPr marL="2057400" indent="-228600" defTabSz="915988" eaLnBrk="0" hangingPunct="0">
              <a:defRPr sz="1200">
                <a:solidFill>
                  <a:schemeClr val="tx1"/>
                </a:solidFill>
                <a:latin typeface="Arial" panose="020B0604020202020204" pitchFamily="34" charset="0"/>
              </a:defRPr>
            </a:lvl5pPr>
            <a:lvl6pPr marL="2514600" indent="-228600" algn="ctr" defTabSz="915988"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defTabSz="915988"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defTabSz="915988"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defTabSz="915988"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s-MX" altLang="es-MX" sz="1400" b="1" dirty="0"/>
              <a:t>1.</a:t>
            </a:r>
          </a:p>
          <a:p>
            <a:pPr eaLnBrk="1" hangingPunct="1"/>
            <a:r>
              <a:rPr lang="es-MX" altLang="es-MX" sz="1400" b="1" dirty="0"/>
              <a:t>Introducción</a:t>
            </a:r>
          </a:p>
          <a:p>
            <a:pPr eaLnBrk="1" hangingPunct="1"/>
            <a:endParaRPr lang="es-MX" altLang="es-MX" b="1" dirty="0"/>
          </a:p>
          <a:p>
            <a:pPr algn="just" eaLnBrk="1" hangingPunct="1"/>
            <a:r>
              <a:rPr lang="es-ES" altLang="es-MX" dirty="0">
                <a:cs typeface="Times New Roman" panose="02020603050405020304" pitchFamily="18" charset="0"/>
              </a:rPr>
              <a:t>El presente manual es la versión detallada por escrito de los procedimientos a través de la descripción de los objetivos, funciones, autoridad y responsabilidad de los distintos puestos de trabajo a fin de mantener la estructura organizacional adecuada que permita realizar las funciones, así como las tareas administrativas especificas que se ejecutan en la Dirección de  Desarrollo Social del H. Ayuntamiento de Tlatlauquitepec.</a:t>
            </a:r>
          </a:p>
          <a:p>
            <a:pPr algn="just" eaLnBrk="1" hangingPunct="1"/>
            <a:r>
              <a:rPr lang="es-ES" altLang="es-MX" dirty="0">
                <a:cs typeface="Arial" panose="020B0604020202020204" pitchFamily="34" charset="0"/>
              </a:rPr>
              <a:t> </a:t>
            </a:r>
            <a:endParaRPr lang="es-ES" altLang="es-MX" dirty="0">
              <a:cs typeface="Times New Roman" panose="02020603050405020304" pitchFamily="18" charset="0"/>
            </a:endParaRPr>
          </a:p>
          <a:p>
            <a:pPr algn="just" eaLnBrk="1" hangingPunct="1"/>
            <a:r>
              <a:rPr lang="es-ES" altLang="es-MX" dirty="0">
                <a:cs typeface="Arial" panose="020B0604020202020204" pitchFamily="34" charset="0"/>
              </a:rPr>
              <a:t>La principal finalidad en su elaboración es que cuente con su propio manual de procedimientos a fin de proporcionar al personal y funcionarios encargados de la dirección, una visión completa de las diversas funciones y actividades que asume y desarrolla esta Unidad Responsable y al mismo tiempo ser un documento guía en la ejecución de las actividades que se realizan.</a:t>
            </a:r>
            <a:endParaRPr lang="es-ES" altLang="es-MX" dirty="0">
              <a:cs typeface="Times New Roman" panose="02020603050405020304" pitchFamily="18" charset="0"/>
            </a:endParaRPr>
          </a:p>
          <a:p>
            <a:pPr algn="just" eaLnBrk="1" hangingPunct="1"/>
            <a:r>
              <a:rPr lang="es-ES" altLang="es-MX" dirty="0">
                <a:cs typeface="Arial" panose="020B0604020202020204" pitchFamily="34" charset="0"/>
              </a:rPr>
              <a:t>  </a:t>
            </a:r>
            <a:endParaRPr lang="es-ES" altLang="es-MX" dirty="0">
              <a:cs typeface="Times New Roman" panose="02020603050405020304" pitchFamily="18" charset="0"/>
            </a:endParaRPr>
          </a:p>
          <a:p>
            <a:pPr algn="just" eaLnBrk="1" hangingPunct="1"/>
            <a:r>
              <a:rPr lang="es-ES" altLang="es-MX" dirty="0">
                <a:cs typeface="Arial" panose="020B0604020202020204" pitchFamily="34" charset="0"/>
              </a:rPr>
              <a:t>Para lograr el mejor cumplimiento de este documento se recomienda efectuar su revisión semestral a fin de incluir las adecuaciones que surjan de los avances en el proceso del ejercicio de Gobierno 2018-2021</a:t>
            </a:r>
            <a:endParaRPr lang="es-ES" altLang="es-MX" dirty="0">
              <a:cs typeface="Times New Roman" panose="02020603050405020304" pitchFamily="18" charset="0"/>
            </a:endParaRPr>
          </a:p>
          <a:p>
            <a:pPr algn="just" eaLnBrk="1" hangingPunct="1"/>
            <a:r>
              <a:rPr lang="es-ES" altLang="es-MX" dirty="0">
                <a:cs typeface="Arial" panose="020B0604020202020204" pitchFamily="34" charset="0"/>
              </a:rPr>
              <a:t> </a:t>
            </a:r>
            <a:endParaRPr lang="es-ES" altLang="es-MX" dirty="0">
              <a:cs typeface="Times New Roman" panose="02020603050405020304" pitchFamily="18" charset="0"/>
            </a:endParaRPr>
          </a:p>
          <a:p>
            <a:pPr algn="just" eaLnBrk="1" hangingPunct="1"/>
            <a:r>
              <a:rPr lang="es-ES" altLang="es-MX" dirty="0">
                <a:cs typeface="Arial" panose="020B0604020202020204" pitchFamily="34" charset="0"/>
              </a:rPr>
              <a:t>Este manual forma parte del activo fijo de la Dirección de Desarrollo Social, por consiguiente deberá permanecer en el centro de trabajo para efecto de consulta.</a:t>
            </a:r>
            <a:endParaRPr lang="es-MX" altLang="es-MX" dirty="0">
              <a:cs typeface="Arial" panose="020B0604020202020204" pitchFamily="34" charset="0"/>
            </a:endParaRPr>
          </a:p>
          <a:p>
            <a:pPr algn="just" eaLnBrk="1" hangingPunct="1"/>
            <a:endParaRPr lang="es-MX" altLang="es-MX" dirty="0"/>
          </a:p>
          <a:p>
            <a:pPr algn="just" eaLnBrk="1" hangingPunct="1">
              <a:lnSpc>
                <a:spcPct val="110000"/>
              </a:lnSpc>
            </a:pPr>
            <a:endParaRPr lang="es-MX" altLang="es-MX" dirty="0"/>
          </a:p>
        </p:txBody>
      </p:sp>
      <p:sp>
        <p:nvSpPr>
          <p:cNvPr id="5" name="Line 15">
            <a:extLst>
              <a:ext uri="{FF2B5EF4-FFF2-40B4-BE49-F238E27FC236}">
                <a16:creationId xmlns:a16="http://schemas.microsoft.com/office/drawing/2014/main" id="{20856DE5-A6A0-4C19-9AA4-D99B3DDE7B57}"/>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7">
            <a:extLst>
              <a:ext uri="{FF2B5EF4-FFF2-40B4-BE49-F238E27FC236}">
                <a16:creationId xmlns:a16="http://schemas.microsoft.com/office/drawing/2014/main" id="{21E7B7A1-AEF7-4B26-A3D8-1BD04E34227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4">
            <a:extLst>
              <a:ext uri="{FF2B5EF4-FFF2-40B4-BE49-F238E27FC236}">
                <a16:creationId xmlns:a16="http://schemas.microsoft.com/office/drawing/2014/main" id="{5D765BD1-871A-4FE7-9271-20D06C136984}"/>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6">
            <a:extLst>
              <a:ext uri="{FF2B5EF4-FFF2-40B4-BE49-F238E27FC236}">
                <a16:creationId xmlns:a16="http://schemas.microsoft.com/office/drawing/2014/main" id="{A364AA40-3CC0-4464-A216-9B16A844A59C}"/>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3B40F9B9-A186-49B5-BA32-32E50AE53E64}"/>
              </a:ext>
            </a:extLst>
          </p:cNvPr>
          <p:cNvGraphicFramePr>
            <a:graphicFrameLocks noGrp="1"/>
          </p:cNvGraphicFramePr>
          <p:nvPr>
            <p:extLst>
              <p:ext uri="{D42A27DB-BD31-4B8C-83A1-F6EECF244321}">
                <p14:modId xmlns:p14="http://schemas.microsoft.com/office/powerpoint/2010/main" val="2837762647"/>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3"/>
            <a:extLst>
              <a:ext uri="{FF2B5EF4-FFF2-40B4-BE49-F238E27FC236}">
                <a16:creationId xmlns:a16="http://schemas.microsoft.com/office/drawing/2014/main" id="{1A73F6DE-9618-4A83-B406-58A3310EF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22D23CEB-267B-4805-8095-7CFDF81A647D}"/>
              </a:ext>
            </a:extLst>
          </p:cNvPr>
          <p:cNvGraphicFramePr>
            <a:graphicFrameLocks noGrp="1"/>
          </p:cNvGraphicFramePr>
          <p:nvPr>
            <p:extLst>
              <p:ext uri="{D42A27DB-BD31-4B8C-83A1-F6EECF244321}">
                <p14:modId xmlns:p14="http://schemas.microsoft.com/office/powerpoint/2010/main" val="2585120539"/>
              </p:ext>
            </p:extLst>
          </p:nvPr>
        </p:nvGraphicFramePr>
        <p:xfrm>
          <a:off x="5232312" y="8806180"/>
          <a:ext cx="1152129" cy="370840"/>
        </p:xfrm>
        <a:graphic>
          <a:graphicData uri="http://schemas.openxmlformats.org/drawingml/2006/table">
            <a:tbl>
              <a:tblPr firstRow="1" bandRow="1">
                <a:tableStyleId>{F5AB1C69-6EDB-4FF4-983F-18BD219EF322}</a:tableStyleId>
              </a:tblPr>
              <a:tblGrid>
                <a:gridCol w="115212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 de 56</a:t>
                      </a:r>
                    </a:p>
                  </a:txBody>
                  <a:tcPr/>
                </a:tc>
                <a:extLst>
                  <a:ext uri="{0D108BD9-81ED-4DB2-BD59-A6C34878D82A}">
                    <a16:rowId xmlns:a16="http://schemas.microsoft.com/office/drawing/2014/main" val="2061326865"/>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48680" y="1445940"/>
            <a:ext cx="5904656" cy="830997"/>
          </a:xfrm>
          <a:prstGeom prst="rect">
            <a:avLst/>
          </a:prstGeom>
          <a:noFill/>
        </p:spPr>
        <p:txBody>
          <a:bodyPr wrap="square" rtlCol="0">
            <a:spAutoFit/>
          </a:bodyPr>
          <a:lstStyle/>
          <a:p>
            <a:r>
              <a:rPr lang="es-MX" b="1" dirty="0"/>
              <a:t>4.10. </a:t>
            </a:r>
          </a:p>
          <a:p>
            <a:endParaRPr lang="es-MX" b="1" dirty="0"/>
          </a:p>
          <a:p>
            <a:pPr algn="l"/>
            <a:r>
              <a:rPr lang="es-MX" b="1" dirty="0"/>
              <a:t>Nombre del procedimiento: Gestionar la Aplicación del Programa de Beneficio Social DICONSA.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3790003229"/>
              </p:ext>
            </p:extLst>
          </p:nvPr>
        </p:nvGraphicFramePr>
        <p:xfrm>
          <a:off x="433089" y="2648287"/>
          <a:ext cx="5915024" cy="768668"/>
        </p:xfrm>
        <a:graphic>
          <a:graphicData uri="http://schemas.openxmlformats.org/drawingml/2006/table">
            <a:tbl>
              <a:tblPr>
                <a:tableStyleId>{F5AB1C69-6EDB-4FF4-983F-18BD219EF322}</a:tableStyleId>
              </a:tblPr>
              <a:tblGrid>
                <a:gridCol w="2488052">
                  <a:extLst>
                    <a:ext uri="{9D8B030D-6E8A-4147-A177-3AD203B41FA5}">
                      <a16:colId xmlns:a16="http://schemas.microsoft.com/office/drawing/2014/main" val="2098473293"/>
                    </a:ext>
                  </a:extLst>
                </a:gridCol>
                <a:gridCol w="3426972">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200" dirty="0">
                          <a:effectLst/>
                          <a:latin typeface="Arial" panose="020B0604020202020204" pitchFamily="34" charset="0"/>
                          <a:cs typeface="Arial" panose="020B0604020202020204" pitchFamily="34" charset="0"/>
                        </a:rPr>
                        <a:t>Objetivo: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dirty="0">
                          <a:effectLst/>
                          <a:latin typeface="Arial" panose="020B0604020202020204" pitchFamily="34" charset="0"/>
                          <a:cs typeface="Arial" panose="020B0604020202020204" pitchFamily="34" charset="0"/>
                        </a:rPr>
                        <a:t>Que las familias que habitan en localidades rurales marginadas puedan comprar productos de la canasta básica a un mejor precio. </a:t>
                      </a:r>
                    </a:p>
                    <a:p>
                      <a:pPr algn="just">
                        <a:lnSpc>
                          <a:spcPct val="107000"/>
                        </a:lnSpc>
                        <a:spcAft>
                          <a:spcPts val="0"/>
                        </a:spcAft>
                      </a:pPr>
                      <a:r>
                        <a:rPr lang="es-MX" sz="1200" dirty="0">
                          <a:effectLst/>
                          <a:latin typeface="Arial" panose="020B0604020202020204" pitchFamily="34" charset="0"/>
                          <a:cs typeface="Arial" panose="020B0604020202020204" pitchFamily="34" charset="0"/>
                        </a:rPr>
                        <a:t>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1660230648"/>
              </p:ext>
            </p:extLst>
          </p:nvPr>
        </p:nvGraphicFramePr>
        <p:xfrm>
          <a:off x="482174" y="3906843"/>
          <a:ext cx="5915024" cy="1942910"/>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1820136">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Vivir en una zona de atención prioritaria con un mínimo de 200 y un máximo de 14,999 habitantes.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Deberá presentar una solicitud a DICONSA, o al Ayuntamiento.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 debe de contar con un local que cuente con infraestructura necesaria para que se instale la tienda. </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Los productos que se expenden, se deberán comprar en DICONSA.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3658628291"/>
              </p:ext>
            </p:extLst>
          </p:nvPr>
        </p:nvGraphicFramePr>
        <p:xfrm>
          <a:off x="5132812" y="8912203"/>
          <a:ext cx="1360064" cy="370840"/>
        </p:xfrm>
        <a:graphic>
          <a:graphicData uri="http://schemas.openxmlformats.org/drawingml/2006/table">
            <a:tbl>
              <a:tblPr firstRow="1" bandRow="1">
                <a:tableStyleId>{F5AB1C69-6EDB-4FF4-983F-18BD219EF322}</a:tableStyleId>
              </a:tblPr>
              <a:tblGrid>
                <a:gridCol w="1360064">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39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2203169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3549584177"/>
              </p:ext>
            </p:extLst>
          </p:nvPr>
        </p:nvGraphicFramePr>
        <p:xfrm>
          <a:off x="474628" y="1930833"/>
          <a:ext cx="5820407" cy="5935776"/>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475787">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 ante la Dirección el proyecto de apertura de tienda de consumo comunitario DICONSA </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 </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al interesado su proyecto, asesorando y recabando la documentación que requiere las líneas operativas de Estancias Infantiles</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Presenta expediente de solicitud de Apertura de tienda de consumo comunitario DICONSA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r>
                        <a:rPr lang="es-MX" sz="1200" dirty="0">
                          <a:latin typeface="Arial" panose="020B0604020202020204" pitchFamily="34" charset="0"/>
                          <a:cs typeface="Arial" panose="020B0604020202020204" pitchFamily="34" charset="0"/>
                        </a:rPr>
                        <a:t>Secretaría del Bienestar</a:t>
                      </a:r>
                    </a:p>
                  </a:txBody>
                  <a:tcPr marL="68580" marR="68580" marT="0" marB="0"/>
                </a:tc>
                <a:tc>
                  <a:txBody>
                    <a:bodyPr/>
                    <a:lstStyle/>
                    <a:p>
                      <a:r>
                        <a:rPr lang="es-MX" sz="1200" dirty="0">
                          <a:latin typeface="Arial" panose="020B0604020202020204" pitchFamily="34" charset="0"/>
                          <a:cs typeface="Arial" panose="020B0604020202020204" pitchFamily="34" charset="0"/>
                        </a:rPr>
                        <a:t>Recibe expediente y valora</a:t>
                      </a:r>
                    </a:p>
                  </a:txBody>
                  <a:tcPr marL="68580" marR="68580" marT="0" marB="0"/>
                </a:tc>
                <a:extLst>
                  <a:ext uri="{0D108BD9-81ED-4DB2-BD59-A6C34878D82A}">
                    <a16:rowId xmlns:a16="http://schemas.microsoft.com/office/drawing/2014/main" val="4175772796"/>
                  </a:ext>
                </a:extLst>
              </a:tr>
              <a:tr h="39318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Proporciona copia del expediente a la Dirección de Desarrollo Social</a:t>
                      </a:r>
                    </a:p>
                  </a:txBody>
                  <a:tcPr marL="68580" marR="68580" marT="0" marB="0"/>
                </a:tc>
                <a:extLst>
                  <a:ext uri="{0D108BD9-81ED-4DB2-BD59-A6C34878D82A}">
                    <a16:rowId xmlns:a16="http://schemas.microsoft.com/office/drawing/2014/main" val="1473386933"/>
                  </a:ext>
                </a:extLst>
              </a:tr>
              <a:tr h="21602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Dirección de Desarrollo Social </a:t>
                      </a:r>
                      <a:endParaRPr kumimoji="0" lang="es-MX"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s-MX" sz="1200" b="0" i="0" u="none" strike="noStrike" kern="1200" baseline="0" dirty="0" err="1">
                          <a:solidFill>
                            <a:schemeClr val="tx1"/>
                          </a:solidFill>
                          <a:latin typeface="Arial" panose="020B0604020202020204" pitchFamily="34" charset="0"/>
                          <a:ea typeface="+mn-ea"/>
                          <a:cs typeface="Arial" panose="020B0604020202020204" pitchFamily="34" charset="0"/>
                        </a:rPr>
                        <a:t>Concerta</a:t>
                      </a: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 una reunión con el Coordinador Estatal del programa, para programar la asamblea comunitaria. </a:t>
                      </a:r>
                    </a:p>
                  </a:txBody>
                  <a:tcPr marL="68580" marR="68580" marT="0" marB="0"/>
                </a:tc>
                <a:extLst>
                  <a:ext uri="{0D108BD9-81ED-4DB2-BD59-A6C34878D82A}">
                    <a16:rowId xmlns:a16="http://schemas.microsoft.com/office/drawing/2014/main" val="1863288757"/>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Dirección de Desarrollo Social </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Se programa una asamblea comunitaria en coordinación con la o el promotor de este programa, donde debe estar presente autoridad local, comité comunitario y población a recibir el beneficio. </a:t>
                      </a:r>
                    </a:p>
                  </a:txBody>
                  <a:tcPr marL="68580" marR="68580" marT="0" marB="0"/>
                </a:tc>
                <a:extLst>
                  <a:ext uri="{0D108BD9-81ED-4DB2-BD59-A6C34878D82A}">
                    <a16:rowId xmlns:a16="http://schemas.microsoft.com/office/drawing/2014/main" val="3905927076"/>
                  </a:ext>
                </a:extLst>
              </a:tr>
              <a:tr h="275135">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Secretaría del Bienestar</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Formará un comité responsable del control y vigilancia de la operatividad de la tienda DICONSA.</a:t>
                      </a:r>
                    </a:p>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Se dará el nombramiento al responsable de la tienda local DICONSA. </a:t>
                      </a:r>
                    </a:p>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Se integra el padrón de beneficiarios. </a:t>
                      </a:r>
                    </a:p>
                  </a:txBody>
                  <a:tcPr marL="68580" marR="68580" marT="0" marB="0"/>
                </a:tc>
                <a:extLst>
                  <a:ext uri="{0D108BD9-81ED-4DB2-BD59-A6C34878D82A}">
                    <a16:rowId xmlns:a16="http://schemas.microsoft.com/office/drawing/2014/main" val="3745070148"/>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tc>
                <a:tc>
                  <a:txBody>
                    <a:bodyPr/>
                    <a:lstStyle/>
                    <a:p>
                      <a:r>
                        <a:rPr lang="es-MX" sz="1200" dirty="0">
                          <a:latin typeface="Arial" panose="020B0604020202020204" pitchFamily="34" charset="0"/>
                          <a:cs typeface="Arial" panose="020B0604020202020204" pitchFamily="34" charset="0"/>
                        </a:rPr>
                        <a:t>Secretaría del Bienestar</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Entrega los recursos destinados para la operatividad del programa. </a:t>
                      </a:r>
                    </a:p>
                  </a:txBody>
                  <a:tcPr marL="68580" marR="68580" marT="0" marB="0"/>
                </a:tc>
                <a:extLst>
                  <a:ext uri="{0D108BD9-81ED-4DB2-BD59-A6C34878D82A}">
                    <a16:rowId xmlns:a16="http://schemas.microsoft.com/office/drawing/2014/main" val="3799473409"/>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Da seguimiento de la operatividad del programa. </a:t>
                      </a:r>
                    </a:p>
                  </a:txBody>
                  <a:tcPr marL="68580" marR="68580" marT="0" marB="0"/>
                </a:tc>
                <a:extLst>
                  <a:ext uri="{0D108BD9-81ED-4DB2-BD59-A6C34878D82A}">
                    <a16:rowId xmlns:a16="http://schemas.microsoft.com/office/drawing/2014/main" val="739785625"/>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461665"/>
          </a:xfrm>
          <a:prstGeom prst="rect">
            <a:avLst/>
          </a:prstGeom>
          <a:noFill/>
        </p:spPr>
        <p:txBody>
          <a:bodyPr wrap="square" rtlCol="0">
            <a:spAutoFit/>
          </a:bodyPr>
          <a:lstStyle/>
          <a:p>
            <a:pPr algn="l"/>
            <a:r>
              <a:rPr lang="es-MX" b="1" dirty="0"/>
              <a:t>Nombre del Procedimiento: Gestionar la Aplicación del Programa de Beneficio Social DICONSA.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2001319524"/>
              </p:ext>
            </p:extLst>
          </p:nvPr>
        </p:nvGraphicFramePr>
        <p:xfrm>
          <a:off x="5157192" y="8912203"/>
          <a:ext cx="1335683" cy="370840"/>
        </p:xfrm>
        <a:graphic>
          <a:graphicData uri="http://schemas.openxmlformats.org/drawingml/2006/table">
            <a:tbl>
              <a:tblPr firstRow="1" bandRow="1">
                <a:tableStyleId>{F5AB1C69-6EDB-4FF4-983F-18BD219EF322}</a:tableStyleId>
              </a:tblPr>
              <a:tblGrid>
                <a:gridCol w="1335683">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40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951217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3056365907"/>
              </p:ext>
            </p:extLst>
          </p:nvPr>
        </p:nvGraphicFramePr>
        <p:xfrm>
          <a:off x="548677" y="767832"/>
          <a:ext cx="5904656" cy="457200"/>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6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t>
                      </a:r>
                      <a:r>
                        <a:rPr lang="es-MX" sz="1200" dirty="0">
                          <a:solidFill>
                            <a:schemeClr val="tx1"/>
                          </a:solidFill>
                        </a:rPr>
                        <a:t> Gestionar la Aplicación del Programa de Beneficio Social DICONSA </a:t>
                      </a:r>
                      <a:endParaRPr lang="es-ES" sz="1200" dirty="0">
                        <a:solidFill>
                          <a:schemeClr val="tx1"/>
                        </a:solidFill>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ext uri="{D42A27DB-BD31-4B8C-83A1-F6EECF244321}">
                <p14:modId xmlns:p14="http://schemas.microsoft.com/office/powerpoint/2010/main" val="3585064965"/>
              </p:ext>
            </p:extLst>
          </p:nvPr>
        </p:nvGraphicFramePr>
        <p:xfrm>
          <a:off x="555434" y="1235579"/>
          <a:ext cx="5897899" cy="426720"/>
        </p:xfrm>
        <a:graphic>
          <a:graphicData uri="http://schemas.openxmlformats.org/drawingml/2006/table">
            <a:tbl>
              <a:tblPr firstRow="1" bandRow="1">
                <a:tableStyleId>{F5AB1C69-6EDB-4FF4-983F-18BD219EF322}</a:tableStyleId>
              </a:tblPr>
              <a:tblGrid>
                <a:gridCol w="1933736">
                  <a:extLst>
                    <a:ext uri="{9D8B030D-6E8A-4147-A177-3AD203B41FA5}">
                      <a16:colId xmlns:a16="http://schemas.microsoft.com/office/drawing/2014/main" val="3531676926"/>
                    </a:ext>
                  </a:extLst>
                </a:gridCol>
                <a:gridCol w="2030422">
                  <a:extLst>
                    <a:ext uri="{9D8B030D-6E8A-4147-A177-3AD203B41FA5}">
                      <a16:colId xmlns:a16="http://schemas.microsoft.com/office/drawing/2014/main" val="4179167614"/>
                    </a:ext>
                  </a:extLst>
                </a:gridCol>
                <a:gridCol w="1933741">
                  <a:extLst>
                    <a:ext uri="{9D8B030D-6E8A-4147-A177-3AD203B41FA5}">
                      <a16:colId xmlns:a16="http://schemas.microsoft.com/office/drawing/2014/main" val="245987141"/>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Interesado(a)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Arial" panose="020B0604020202020204" pitchFamily="34" charset="0"/>
                          <a:cs typeface="Arial" panose="020B0604020202020204" pitchFamily="34" charset="0"/>
                        </a:rPr>
                        <a:t>Director de Desarrollo Social</a:t>
                      </a:r>
                    </a:p>
                    <a:p>
                      <a:pPr marL="0" indent="0"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Arial" panose="020B0604020202020204" pitchFamily="34" charset="0"/>
                          <a:cs typeface="Arial" panose="020B0604020202020204" pitchFamily="34" charset="0"/>
                        </a:rPr>
                        <a:t>Secretaría del Bienestar</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1781574419"/>
              </p:ext>
            </p:extLst>
          </p:nvPr>
        </p:nvGraphicFramePr>
        <p:xfrm>
          <a:off x="588222" y="1742013"/>
          <a:ext cx="5865111" cy="6954299"/>
        </p:xfrm>
        <a:graphic>
          <a:graphicData uri="http://schemas.openxmlformats.org/drawingml/2006/table">
            <a:tbl>
              <a:tblPr firstRow="1" bandRow="1">
                <a:tableStyleId>{F5AB1C69-6EDB-4FF4-983F-18BD219EF322}</a:tableStyleId>
              </a:tblPr>
              <a:tblGrid>
                <a:gridCol w="1932565">
                  <a:extLst>
                    <a:ext uri="{9D8B030D-6E8A-4147-A177-3AD203B41FA5}">
                      <a16:colId xmlns:a16="http://schemas.microsoft.com/office/drawing/2014/main" val="3531676926"/>
                    </a:ext>
                  </a:extLst>
                </a:gridCol>
                <a:gridCol w="2001354">
                  <a:extLst>
                    <a:ext uri="{9D8B030D-6E8A-4147-A177-3AD203B41FA5}">
                      <a16:colId xmlns:a16="http://schemas.microsoft.com/office/drawing/2014/main" val="4179167614"/>
                    </a:ext>
                  </a:extLst>
                </a:gridCol>
                <a:gridCol w="1931192">
                  <a:extLst>
                    <a:ext uri="{9D8B030D-6E8A-4147-A177-3AD203B41FA5}">
                      <a16:colId xmlns:a16="http://schemas.microsoft.com/office/drawing/2014/main" val="2350135489"/>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1074326" y="1771569"/>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Inicio</a:t>
            </a: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531526" y="2073321"/>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2106505" y="2221355"/>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4165047" y="2594564"/>
            <a:ext cx="242374" cy="215444"/>
          </a:xfrm>
          <a:prstGeom prst="rect">
            <a:avLst/>
          </a:prstGeom>
          <a:noFill/>
        </p:spPr>
        <p:txBody>
          <a:bodyPr wrap="none" rtlCol="0">
            <a:spAutoFit/>
          </a:bodyPr>
          <a:lstStyle/>
          <a:p>
            <a:r>
              <a:rPr lang="es-MX" sz="800" dirty="0"/>
              <a:t>2</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6167360" y="3836184"/>
            <a:ext cx="242374" cy="215444"/>
          </a:xfrm>
          <a:prstGeom prst="rect">
            <a:avLst/>
          </a:prstGeom>
          <a:noFill/>
        </p:spPr>
        <p:txBody>
          <a:bodyPr wrap="none" rtlCol="0">
            <a:spAutoFit/>
          </a:bodyPr>
          <a:lstStyle/>
          <a:p>
            <a:r>
              <a:rPr lang="es-MX" sz="800" dirty="0"/>
              <a:t>4</a:t>
            </a:r>
          </a:p>
        </p:txBody>
      </p:sp>
      <p:sp>
        <p:nvSpPr>
          <p:cNvPr id="60" name="CuadroTexto 59">
            <a:extLst>
              <a:ext uri="{FF2B5EF4-FFF2-40B4-BE49-F238E27FC236}">
                <a16:creationId xmlns:a16="http://schemas.microsoft.com/office/drawing/2014/main" id="{7350A997-A2DC-4DFC-B900-259A09EB1752}"/>
              </a:ext>
            </a:extLst>
          </p:cNvPr>
          <p:cNvSpPr txBox="1"/>
          <p:nvPr/>
        </p:nvSpPr>
        <p:spPr>
          <a:xfrm>
            <a:off x="4137795" y="4963862"/>
            <a:ext cx="269626" cy="215444"/>
          </a:xfrm>
          <a:prstGeom prst="rect">
            <a:avLst/>
          </a:prstGeom>
          <a:noFill/>
        </p:spPr>
        <p:txBody>
          <a:bodyPr wrap="square" rtlCol="0">
            <a:spAutoFit/>
          </a:bodyPr>
          <a:lstStyle/>
          <a:p>
            <a:r>
              <a:rPr lang="es-MX" sz="800" dirty="0"/>
              <a:t>6</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2106505" y="4359411"/>
            <a:ext cx="242374" cy="215444"/>
          </a:xfrm>
          <a:prstGeom prst="rect">
            <a:avLst/>
          </a:prstGeom>
          <a:noFill/>
        </p:spPr>
        <p:txBody>
          <a:bodyPr wrap="none" rtlCol="0">
            <a:spAutoFit/>
          </a:bodyPr>
          <a:lstStyle/>
          <a:p>
            <a:r>
              <a:rPr lang="es-MX" sz="800" dirty="0"/>
              <a:t>5</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2013530979"/>
              </p:ext>
            </p:extLst>
          </p:nvPr>
        </p:nvGraphicFramePr>
        <p:xfrm>
          <a:off x="5157192" y="8912203"/>
          <a:ext cx="1335683" cy="370840"/>
        </p:xfrm>
        <a:graphic>
          <a:graphicData uri="http://schemas.openxmlformats.org/drawingml/2006/table">
            <a:tbl>
              <a:tblPr firstRow="1" bandRow="1">
                <a:tableStyleId>{F5AB1C69-6EDB-4FF4-983F-18BD219EF322}</a:tableStyleId>
              </a:tblPr>
              <a:tblGrid>
                <a:gridCol w="1335683">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41 de 56</a:t>
                      </a:r>
                    </a:p>
                  </a:txBody>
                  <a:tcPr/>
                </a:tc>
                <a:extLst>
                  <a:ext uri="{0D108BD9-81ED-4DB2-BD59-A6C34878D82A}">
                    <a16:rowId xmlns:a16="http://schemas.microsoft.com/office/drawing/2014/main" val="2061326865"/>
                  </a:ext>
                </a:extLst>
              </a:tr>
            </a:tbl>
          </a:graphicData>
        </a:graphic>
      </p:graphicFrame>
      <p:sp>
        <p:nvSpPr>
          <p:cNvPr id="86" name="CuadroTexto 85">
            <a:extLst>
              <a:ext uri="{FF2B5EF4-FFF2-40B4-BE49-F238E27FC236}">
                <a16:creationId xmlns:a16="http://schemas.microsoft.com/office/drawing/2014/main" id="{0EC0F741-C240-444E-AE2C-6CAA6AD22C1E}"/>
              </a:ext>
            </a:extLst>
          </p:cNvPr>
          <p:cNvSpPr txBox="1"/>
          <p:nvPr/>
        </p:nvSpPr>
        <p:spPr>
          <a:xfrm rot="10800000" flipV="1">
            <a:off x="2049161" y="3227324"/>
            <a:ext cx="319134" cy="215444"/>
          </a:xfrm>
          <a:prstGeom prst="rect">
            <a:avLst/>
          </a:prstGeom>
          <a:noFill/>
        </p:spPr>
        <p:txBody>
          <a:bodyPr wrap="square" rtlCol="0">
            <a:spAutoFit/>
          </a:bodyPr>
          <a:lstStyle/>
          <a:p>
            <a:r>
              <a:rPr lang="es-MX" sz="800" dirty="0"/>
              <a:t>3</a:t>
            </a:r>
          </a:p>
        </p:txBody>
      </p:sp>
      <p:sp>
        <p:nvSpPr>
          <p:cNvPr id="110" name="Diagrama de flujo: documento 109">
            <a:extLst>
              <a:ext uri="{FF2B5EF4-FFF2-40B4-BE49-F238E27FC236}">
                <a16:creationId xmlns:a16="http://schemas.microsoft.com/office/drawing/2014/main" id="{68C665E5-DB5A-4D64-816E-E8C8CA457C7C}"/>
              </a:ext>
            </a:extLst>
          </p:cNvPr>
          <p:cNvSpPr/>
          <p:nvPr/>
        </p:nvSpPr>
        <p:spPr bwMode="auto">
          <a:xfrm>
            <a:off x="656012" y="2428535"/>
            <a:ext cx="1692867" cy="51838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a:solidFill>
                  <a:schemeClr val="tx1"/>
                </a:solidFill>
                <a:latin typeface="Arial" panose="020B0604020202020204" pitchFamily="34" charset="0"/>
                <a:cs typeface="Arial" panose="020B0604020202020204" pitchFamily="34" charset="0"/>
              </a:rPr>
              <a:t>Presenta proyecto de apertura de tienda </a:t>
            </a:r>
            <a:endParaRPr lang="es-MX" dirty="0">
              <a:solidFill>
                <a:schemeClr val="tx1"/>
              </a:solidFill>
              <a:latin typeface="Arial" charset="0"/>
            </a:endParaRPr>
          </a:p>
        </p:txBody>
      </p:sp>
      <p:sp>
        <p:nvSpPr>
          <p:cNvPr id="6" name="Diagrama de flujo: documento 5">
            <a:extLst>
              <a:ext uri="{FF2B5EF4-FFF2-40B4-BE49-F238E27FC236}">
                <a16:creationId xmlns:a16="http://schemas.microsoft.com/office/drawing/2014/main" id="{B5DEEFA2-00EF-4E34-BD09-66ED4A2179B9}"/>
              </a:ext>
            </a:extLst>
          </p:cNvPr>
          <p:cNvSpPr/>
          <p:nvPr/>
        </p:nvSpPr>
        <p:spPr bwMode="auto">
          <a:xfrm>
            <a:off x="4563537" y="4042602"/>
            <a:ext cx="1846197" cy="41053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Recibe expediente y valida. </a:t>
            </a:r>
            <a:endParaRPr kumimoji="0" lang="es-MX" sz="1000" b="0" i="0" u="none" strike="noStrike" cap="none" normalizeH="0" baseline="0" dirty="0">
              <a:ln>
                <a:noFill/>
              </a:ln>
              <a:solidFill>
                <a:schemeClr val="tx1"/>
              </a:solidFill>
              <a:effectLst/>
              <a:latin typeface="Arial" charset="0"/>
            </a:endParaRPr>
          </a:p>
        </p:txBody>
      </p:sp>
      <p:sp>
        <p:nvSpPr>
          <p:cNvPr id="8" name="CuadroTexto 7">
            <a:extLst>
              <a:ext uri="{FF2B5EF4-FFF2-40B4-BE49-F238E27FC236}">
                <a16:creationId xmlns:a16="http://schemas.microsoft.com/office/drawing/2014/main" id="{FB9E2976-3C79-44CE-B392-0CEB08E31EB0}"/>
              </a:ext>
            </a:extLst>
          </p:cNvPr>
          <p:cNvSpPr txBox="1"/>
          <p:nvPr/>
        </p:nvSpPr>
        <p:spPr>
          <a:xfrm>
            <a:off x="4093932" y="5517447"/>
            <a:ext cx="242374" cy="215444"/>
          </a:xfrm>
          <a:prstGeom prst="rect">
            <a:avLst/>
          </a:prstGeom>
          <a:noFill/>
        </p:spPr>
        <p:txBody>
          <a:bodyPr wrap="none" rtlCol="0">
            <a:spAutoFit/>
          </a:bodyPr>
          <a:lstStyle/>
          <a:p>
            <a:r>
              <a:rPr lang="es-MX" sz="800" dirty="0"/>
              <a:t>7</a:t>
            </a:r>
          </a:p>
        </p:txBody>
      </p:sp>
      <p:sp>
        <p:nvSpPr>
          <p:cNvPr id="33" name="Diagrama de flujo: documento 32">
            <a:extLst>
              <a:ext uri="{FF2B5EF4-FFF2-40B4-BE49-F238E27FC236}">
                <a16:creationId xmlns:a16="http://schemas.microsoft.com/office/drawing/2014/main" id="{BDC1CB2B-E697-4185-AEA0-6B84D2489125}"/>
              </a:ext>
            </a:extLst>
          </p:cNvPr>
          <p:cNvSpPr/>
          <p:nvPr/>
        </p:nvSpPr>
        <p:spPr bwMode="auto">
          <a:xfrm>
            <a:off x="2597678" y="5738043"/>
            <a:ext cx="1809744" cy="41053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Programa una asamblea comunitaria </a:t>
            </a:r>
            <a:endParaRPr kumimoji="0" lang="es-MX" sz="1000" b="0" i="0" u="none" strike="noStrike" cap="none" normalizeH="0" baseline="0" dirty="0">
              <a:ln>
                <a:noFill/>
              </a:ln>
              <a:solidFill>
                <a:schemeClr val="tx1"/>
              </a:solidFill>
              <a:effectLst/>
              <a:latin typeface="Arial" charset="0"/>
            </a:endParaRPr>
          </a:p>
        </p:txBody>
      </p:sp>
      <p:sp>
        <p:nvSpPr>
          <p:cNvPr id="36" name="Diagrama de flujo: documento 35">
            <a:extLst>
              <a:ext uri="{FF2B5EF4-FFF2-40B4-BE49-F238E27FC236}">
                <a16:creationId xmlns:a16="http://schemas.microsoft.com/office/drawing/2014/main" id="{EA7F1BE8-ECE1-4ED1-9A1E-1E3A16A8DAC0}"/>
              </a:ext>
            </a:extLst>
          </p:cNvPr>
          <p:cNvSpPr/>
          <p:nvPr/>
        </p:nvSpPr>
        <p:spPr bwMode="auto">
          <a:xfrm>
            <a:off x="685092" y="4585419"/>
            <a:ext cx="1692867" cy="41053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Proporciona copia de expediente </a:t>
            </a:r>
            <a:endParaRPr kumimoji="0" lang="es-MX" sz="1000" b="0" i="0" u="none" strike="noStrike" cap="none" normalizeH="0" baseline="0" dirty="0">
              <a:ln>
                <a:noFill/>
              </a:ln>
              <a:solidFill>
                <a:schemeClr val="tx1"/>
              </a:solidFill>
              <a:effectLst/>
              <a:latin typeface="Arial" charset="0"/>
            </a:endParaRPr>
          </a:p>
        </p:txBody>
      </p:sp>
      <p:sp>
        <p:nvSpPr>
          <p:cNvPr id="38" name="Rectángulo 37">
            <a:extLst>
              <a:ext uri="{FF2B5EF4-FFF2-40B4-BE49-F238E27FC236}">
                <a16:creationId xmlns:a16="http://schemas.microsoft.com/office/drawing/2014/main" id="{1862EFCF-A8C1-4623-9F58-772DE2E0A62A}"/>
              </a:ext>
            </a:extLst>
          </p:cNvPr>
          <p:cNvSpPr/>
          <p:nvPr/>
        </p:nvSpPr>
        <p:spPr bwMode="auto">
          <a:xfrm>
            <a:off x="4563537" y="6831412"/>
            <a:ext cx="1809744" cy="560987"/>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Entrega los Recursos destinados para la operatividad del programa </a:t>
            </a:r>
            <a:endParaRPr kumimoji="0" lang="es-MX" sz="1000" b="0" i="0" u="none" strike="noStrike" cap="none" normalizeH="0" baseline="0" dirty="0">
              <a:ln>
                <a:noFill/>
              </a:ln>
              <a:solidFill>
                <a:schemeClr val="tx1"/>
              </a:solidFill>
              <a:effectLst/>
              <a:latin typeface="Arial" charset="0"/>
            </a:endParaRPr>
          </a:p>
        </p:txBody>
      </p:sp>
      <p:sp>
        <p:nvSpPr>
          <p:cNvPr id="39" name="Rectángulo 38">
            <a:extLst>
              <a:ext uri="{FF2B5EF4-FFF2-40B4-BE49-F238E27FC236}">
                <a16:creationId xmlns:a16="http://schemas.microsoft.com/office/drawing/2014/main" id="{09AD3792-1595-41F3-80A7-1CE2C6BAACDC}"/>
              </a:ext>
            </a:extLst>
          </p:cNvPr>
          <p:cNvSpPr/>
          <p:nvPr/>
        </p:nvSpPr>
        <p:spPr bwMode="auto">
          <a:xfrm>
            <a:off x="2652416" y="5054374"/>
            <a:ext cx="1697174" cy="410534"/>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Agenda una reunión con coordinador </a:t>
            </a:r>
            <a:endParaRPr kumimoji="0" lang="es-MX" sz="1000" b="0" i="0" u="none" strike="noStrike" cap="none" normalizeH="0" baseline="0" dirty="0">
              <a:ln>
                <a:noFill/>
              </a:ln>
              <a:solidFill>
                <a:schemeClr val="tx1"/>
              </a:solidFill>
              <a:effectLst/>
              <a:latin typeface="Arial" charset="0"/>
            </a:endParaRPr>
          </a:p>
        </p:txBody>
      </p:sp>
      <p:sp>
        <p:nvSpPr>
          <p:cNvPr id="45" name="Diagrama de flujo: terminador 44">
            <a:extLst>
              <a:ext uri="{FF2B5EF4-FFF2-40B4-BE49-F238E27FC236}">
                <a16:creationId xmlns:a16="http://schemas.microsoft.com/office/drawing/2014/main" id="{DF026DAF-804C-4E80-91EF-C78265ED97D9}"/>
              </a:ext>
            </a:extLst>
          </p:cNvPr>
          <p:cNvSpPr/>
          <p:nvPr/>
        </p:nvSpPr>
        <p:spPr bwMode="auto">
          <a:xfrm>
            <a:off x="3144410" y="8319704"/>
            <a:ext cx="752730" cy="285064"/>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Fin</a:t>
            </a:r>
          </a:p>
        </p:txBody>
      </p:sp>
      <p:sp>
        <p:nvSpPr>
          <p:cNvPr id="66" name="CuadroTexto 65">
            <a:extLst>
              <a:ext uri="{FF2B5EF4-FFF2-40B4-BE49-F238E27FC236}">
                <a16:creationId xmlns:a16="http://schemas.microsoft.com/office/drawing/2014/main" id="{B4E9950A-27BF-4CCA-A09E-0B8F6B14536A}"/>
              </a:ext>
            </a:extLst>
          </p:cNvPr>
          <p:cNvSpPr txBox="1"/>
          <p:nvPr/>
        </p:nvSpPr>
        <p:spPr>
          <a:xfrm>
            <a:off x="6093453" y="5943051"/>
            <a:ext cx="242374" cy="215444"/>
          </a:xfrm>
          <a:prstGeom prst="rect">
            <a:avLst/>
          </a:prstGeom>
          <a:noFill/>
        </p:spPr>
        <p:txBody>
          <a:bodyPr wrap="none" rtlCol="0">
            <a:spAutoFit/>
          </a:bodyPr>
          <a:lstStyle/>
          <a:p>
            <a:r>
              <a:rPr lang="es-MX" sz="800" dirty="0"/>
              <a:t>8</a:t>
            </a:r>
          </a:p>
        </p:txBody>
      </p:sp>
      <p:sp>
        <p:nvSpPr>
          <p:cNvPr id="67" name="CuadroTexto 66">
            <a:extLst>
              <a:ext uri="{FF2B5EF4-FFF2-40B4-BE49-F238E27FC236}">
                <a16:creationId xmlns:a16="http://schemas.microsoft.com/office/drawing/2014/main" id="{FD3B3CC2-A00C-45A5-9D66-48AD9626FEDF}"/>
              </a:ext>
            </a:extLst>
          </p:cNvPr>
          <p:cNvSpPr txBox="1"/>
          <p:nvPr/>
        </p:nvSpPr>
        <p:spPr>
          <a:xfrm>
            <a:off x="6083756" y="6590636"/>
            <a:ext cx="242374" cy="215444"/>
          </a:xfrm>
          <a:prstGeom prst="rect">
            <a:avLst/>
          </a:prstGeom>
          <a:noFill/>
        </p:spPr>
        <p:txBody>
          <a:bodyPr wrap="none" rtlCol="0">
            <a:spAutoFit/>
          </a:bodyPr>
          <a:lstStyle/>
          <a:p>
            <a:r>
              <a:rPr lang="es-MX" sz="800" dirty="0"/>
              <a:t>9</a:t>
            </a:r>
          </a:p>
        </p:txBody>
      </p:sp>
      <p:sp>
        <p:nvSpPr>
          <p:cNvPr id="42" name="Diagrama de flujo: documento 41">
            <a:extLst>
              <a:ext uri="{FF2B5EF4-FFF2-40B4-BE49-F238E27FC236}">
                <a16:creationId xmlns:a16="http://schemas.microsoft.com/office/drawing/2014/main" id="{8F16AC11-FC20-4A0F-94DC-F6BB916D311B}"/>
              </a:ext>
            </a:extLst>
          </p:cNvPr>
          <p:cNvSpPr/>
          <p:nvPr/>
        </p:nvSpPr>
        <p:spPr bwMode="auto">
          <a:xfrm>
            <a:off x="2674342" y="2816659"/>
            <a:ext cx="1692867" cy="51838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panose="020B0604020202020204" pitchFamily="34" charset="0"/>
                <a:cs typeface="Arial" panose="020B0604020202020204" pitchFamily="34" charset="0"/>
              </a:rPr>
              <a:t>Revisa proyecto y recaba documentación</a:t>
            </a:r>
            <a:endParaRPr lang="es-MX" dirty="0">
              <a:solidFill>
                <a:schemeClr val="tx1"/>
              </a:solidFill>
              <a:latin typeface="Arial" charset="0"/>
            </a:endParaRPr>
          </a:p>
        </p:txBody>
      </p:sp>
      <p:sp>
        <p:nvSpPr>
          <p:cNvPr id="43" name="Diagrama de flujo: documento 42">
            <a:extLst>
              <a:ext uri="{FF2B5EF4-FFF2-40B4-BE49-F238E27FC236}">
                <a16:creationId xmlns:a16="http://schemas.microsoft.com/office/drawing/2014/main" id="{C3B9719C-DF88-4E53-A993-E42EA029C812}"/>
              </a:ext>
            </a:extLst>
          </p:cNvPr>
          <p:cNvSpPr/>
          <p:nvPr/>
        </p:nvSpPr>
        <p:spPr bwMode="auto">
          <a:xfrm>
            <a:off x="685092" y="3455772"/>
            <a:ext cx="1692867" cy="51838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panose="020B0604020202020204" pitchFamily="34" charset="0"/>
                <a:cs typeface="Arial" panose="020B0604020202020204" pitchFamily="34" charset="0"/>
              </a:rPr>
              <a:t>Presenta expediente de solicitud</a:t>
            </a:r>
            <a:endParaRPr lang="es-MX" dirty="0">
              <a:solidFill>
                <a:schemeClr val="tx1"/>
              </a:solidFill>
              <a:latin typeface="Arial" charset="0"/>
            </a:endParaRPr>
          </a:p>
        </p:txBody>
      </p:sp>
      <p:sp>
        <p:nvSpPr>
          <p:cNvPr id="51" name="Diagrama de flujo: documento 50">
            <a:extLst>
              <a:ext uri="{FF2B5EF4-FFF2-40B4-BE49-F238E27FC236}">
                <a16:creationId xmlns:a16="http://schemas.microsoft.com/office/drawing/2014/main" id="{7E41FE2D-5B87-42CF-8C1C-5344C938EFAF}"/>
              </a:ext>
            </a:extLst>
          </p:cNvPr>
          <p:cNvSpPr/>
          <p:nvPr/>
        </p:nvSpPr>
        <p:spPr bwMode="auto">
          <a:xfrm>
            <a:off x="4563537" y="6154770"/>
            <a:ext cx="1809744" cy="41053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Formará un comité responsable </a:t>
            </a:r>
            <a:endParaRPr kumimoji="0" lang="es-MX" sz="1000" b="0" i="0" u="none" strike="noStrike" cap="none" normalizeH="0" baseline="0" dirty="0">
              <a:ln>
                <a:noFill/>
              </a:ln>
              <a:solidFill>
                <a:schemeClr val="tx1"/>
              </a:solidFill>
              <a:effectLst/>
              <a:latin typeface="Arial" charset="0"/>
            </a:endParaRPr>
          </a:p>
        </p:txBody>
      </p:sp>
      <p:sp>
        <p:nvSpPr>
          <p:cNvPr id="53" name="Rectángulo 52">
            <a:extLst>
              <a:ext uri="{FF2B5EF4-FFF2-40B4-BE49-F238E27FC236}">
                <a16:creationId xmlns:a16="http://schemas.microsoft.com/office/drawing/2014/main" id="{4CD17104-A6DF-4C67-A8F2-1A9C9A8B3370}"/>
              </a:ext>
            </a:extLst>
          </p:cNvPr>
          <p:cNvSpPr/>
          <p:nvPr/>
        </p:nvSpPr>
        <p:spPr bwMode="auto">
          <a:xfrm>
            <a:off x="2597678" y="7441827"/>
            <a:ext cx="1809744" cy="560987"/>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Da seguimiento de la operatividad del programa </a:t>
            </a:r>
            <a:endParaRPr kumimoji="0" lang="es-MX" sz="1000" b="0" i="0" u="none" strike="noStrike" cap="none" normalizeH="0" baseline="0" dirty="0">
              <a:ln>
                <a:noFill/>
              </a:ln>
              <a:solidFill>
                <a:schemeClr val="tx1"/>
              </a:solidFill>
              <a:effectLst/>
              <a:latin typeface="Arial" charset="0"/>
            </a:endParaRPr>
          </a:p>
        </p:txBody>
      </p:sp>
      <p:cxnSp>
        <p:nvCxnSpPr>
          <p:cNvPr id="14" name="Conector recto 13">
            <a:extLst>
              <a:ext uri="{FF2B5EF4-FFF2-40B4-BE49-F238E27FC236}">
                <a16:creationId xmlns:a16="http://schemas.microsoft.com/office/drawing/2014/main" id="{D85344EE-BA1A-4C7D-AEC3-1AE5EBBDEDBE}"/>
              </a:ext>
            </a:extLst>
          </p:cNvPr>
          <p:cNvCxnSpPr>
            <a:cxnSpLocks/>
          </p:cNvCxnSpPr>
          <p:nvPr/>
        </p:nvCxnSpPr>
        <p:spPr bwMode="auto">
          <a:xfrm>
            <a:off x="2368295" y="2574665"/>
            <a:ext cx="1171896" cy="99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Conector recto de flecha 18">
            <a:extLst>
              <a:ext uri="{FF2B5EF4-FFF2-40B4-BE49-F238E27FC236}">
                <a16:creationId xmlns:a16="http://schemas.microsoft.com/office/drawing/2014/main" id="{586ADABE-AF3A-4BB2-A5F6-11617FF7B254}"/>
              </a:ext>
            </a:extLst>
          </p:cNvPr>
          <p:cNvCxnSpPr>
            <a:endCxn id="42" idx="0"/>
          </p:cNvCxnSpPr>
          <p:nvPr/>
        </p:nvCxnSpPr>
        <p:spPr bwMode="auto">
          <a:xfrm>
            <a:off x="3520775" y="2584633"/>
            <a:ext cx="1" cy="2320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 name="Conector recto 27">
            <a:extLst>
              <a:ext uri="{FF2B5EF4-FFF2-40B4-BE49-F238E27FC236}">
                <a16:creationId xmlns:a16="http://schemas.microsoft.com/office/drawing/2014/main" id="{A6A67B1F-8AB5-458E-8F39-5E927D73D5EF}"/>
              </a:ext>
            </a:extLst>
          </p:cNvPr>
          <p:cNvCxnSpPr>
            <a:cxnSpLocks/>
            <a:stCxn id="42" idx="2"/>
          </p:cNvCxnSpPr>
          <p:nvPr/>
        </p:nvCxnSpPr>
        <p:spPr bwMode="auto">
          <a:xfrm>
            <a:off x="3520776" y="3300775"/>
            <a:ext cx="0" cy="40395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Conector recto de flecha 31">
            <a:extLst>
              <a:ext uri="{FF2B5EF4-FFF2-40B4-BE49-F238E27FC236}">
                <a16:creationId xmlns:a16="http://schemas.microsoft.com/office/drawing/2014/main" id="{5657E7CA-C9C5-4F5E-8CD0-A8C756F18437}"/>
              </a:ext>
            </a:extLst>
          </p:cNvPr>
          <p:cNvCxnSpPr/>
          <p:nvPr/>
        </p:nvCxnSpPr>
        <p:spPr bwMode="auto">
          <a:xfrm flipH="1" flipV="1">
            <a:off x="2377959" y="3704733"/>
            <a:ext cx="1142816" cy="102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 name="Conector recto 56">
            <a:extLst>
              <a:ext uri="{FF2B5EF4-FFF2-40B4-BE49-F238E27FC236}">
                <a16:creationId xmlns:a16="http://schemas.microsoft.com/office/drawing/2014/main" id="{509BDDFD-60A1-497F-9D1F-1FD589D7207C}"/>
              </a:ext>
            </a:extLst>
          </p:cNvPr>
          <p:cNvCxnSpPr>
            <a:stCxn id="43" idx="2"/>
          </p:cNvCxnSpPr>
          <p:nvPr/>
        </p:nvCxnSpPr>
        <p:spPr bwMode="auto">
          <a:xfrm flipH="1">
            <a:off x="1531525" y="3939888"/>
            <a:ext cx="1" cy="30798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Conector recto de flecha 63">
            <a:extLst>
              <a:ext uri="{FF2B5EF4-FFF2-40B4-BE49-F238E27FC236}">
                <a16:creationId xmlns:a16="http://schemas.microsoft.com/office/drawing/2014/main" id="{036BF4DE-B5DB-4B79-8AFD-E7062AE05A5A}"/>
              </a:ext>
            </a:extLst>
          </p:cNvPr>
          <p:cNvCxnSpPr/>
          <p:nvPr/>
        </p:nvCxnSpPr>
        <p:spPr bwMode="auto">
          <a:xfrm flipV="1">
            <a:off x="1531525" y="4247550"/>
            <a:ext cx="3032012" cy="3285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1" name="Conector recto 70">
            <a:extLst>
              <a:ext uri="{FF2B5EF4-FFF2-40B4-BE49-F238E27FC236}">
                <a16:creationId xmlns:a16="http://schemas.microsoft.com/office/drawing/2014/main" id="{25284C8D-AC27-4559-8DD2-91BEB5BAAC05}"/>
              </a:ext>
            </a:extLst>
          </p:cNvPr>
          <p:cNvCxnSpPr>
            <a:stCxn id="6" idx="2"/>
          </p:cNvCxnSpPr>
          <p:nvPr/>
        </p:nvCxnSpPr>
        <p:spPr bwMode="auto">
          <a:xfrm flipH="1">
            <a:off x="5486635" y="4425995"/>
            <a:ext cx="1" cy="3360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Conector recto de flecha 76">
            <a:extLst>
              <a:ext uri="{FF2B5EF4-FFF2-40B4-BE49-F238E27FC236}">
                <a16:creationId xmlns:a16="http://schemas.microsoft.com/office/drawing/2014/main" id="{E286EF28-0649-4867-B1DB-3F8B9F538A48}"/>
              </a:ext>
            </a:extLst>
          </p:cNvPr>
          <p:cNvCxnSpPr/>
          <p:nvPr/>
        </p:nvCxnSpPr>
        <p:spPr bwMode="auto">
          <a:xfrm flipH="1">
            <a:off x="2377959" y="4790686"/>
            <a:ext cx="309045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9" name="Conector recto 78">
            <a:extLst>
              <a:ext uri="{FF2B5EF4-FFF2-40B4-BE49-F238E27FC236}">
                <a16:creationId xmlns:a16="http://schemas.microsoft.com/office/drawing/2014/main" id="{CDA759A0-75C2-40CB-94E0-E6163538B1A9}"/>
              </a:ext>
            </a:extLst>
          </p:cNvPr>
          <p:cNvCxnSpPr/>
          <p:nvPr/>
        </p:nvCxnSpPr>
        <p:spPr bwMode="auto">
          <a:xfrm>
            <a:off x="1531525" y="4995953"/>
            <a:ext cx="0" cy="31807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Conector recto de flecha 80">
            <a:extLst>
              <a:ext uri="{FF2B5EF4-FFF2-40B4-BE49-F238E27FC236}">
                <a16:creationId xmlns:a16="http://schemas.microsoft.com/office/drawing/2014/main" id="{41ADA7A8-09C5-4D73-BB9D-CEED4FC231E1}"/>
              </a:ext>
            </a:extLst>
          </p:cNvPr>
          <p:cNvCxnSpPr/>
          <p:nvPr/>
        </p:nvCxnSpPr>
        <p:spPr bwMode="auto">
          <a:xfrm>
            <a:off x="1531525" y="5314032"/>
            <a:ext cx="10661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3" name="Conector recto de flecha 82">
            <a:extLst>
              <a:ext uri="{FF2B5EF4-FFF2-40B4-BE49-F238E27FC236}">
                <a16:creationId xmlns:a16="http://schemas.microsoft.com/office/drawing/2014/main" id="{CD3F6625-793A-4CF1-ADAE-E05B28BF1C82}"/>
              </a:ext>
            </a:extLst>
          </p:cNvPr>
          <p:cNvCxnSpPr>
            <a:cxnSpLocks/>
            <a:stCxn id="39" idx="2"/>
            <a:endCxn id="33" idx="0"/>
          </p:cNvCxnSpPr>
          <p:nvPr/>
        </p:nvCxnSpPr>
        <p:spPr bwMode="auto">
          <a:xfrm>
            <a:off x="3501003" y="5464908"/>
            <a:ext cx="1547" cy="27313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7" name="Conector recto 86">
            <a:extLst>
              <a:ext uri="{FF2B5EF4-FFF2-40B4-BE49-F238E27FC236}">
                <a16:creationId xmlns:a16="http://schemas.microsoft.com/office/drawing/2014/main" id="{A2D94E0A-3723-44EC-A5F1-1C9B701F53AC}"/>
              </a:ext>
            </a:extLst>
          </p:cNvPr>
          <p:cNvCxnSpPr/>
          <p:nvPr/>
        </p:nvCxnSpPr>
        <p:spPr bwMode="auto">
          <a:xfrm>
            <a:off x="4407421" y="5943051"/>
            <a:ext cx="9333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 name="Conector recto de flecha 88">
            <a:extLst>
              <a:ext uri="{FF2B5EF4-FFF2-40B4-BE49-F238E27FC236}">
                <a16:creationId xmlns:a16="http://schemas.microsoft.com/office/drawing/2014/main" id="{72951C90-0135-4F80-8353-E73BF19AC9EE}"/>
              </a:ext>
            </a:extLst>
          </p:cNvPr>
          <p:cNvCxnSpPr/>
          <p:nvPr/>
        </p:nvCxnSpPr>
        <p:spPr bwMode="auto">
          <a:xfrm>
            <a:off x="5340746" y="5943051"/>
            <a:ext cx="0" cy="205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3" name="Conector recto de flecha 92">
            <a:extLst>
              <a:ext uri="{FF2B5EF4-FFF2-40B4-BE49-F238E27FC236}">
                <a16:creationId xmlns:a16="http://schemas.microsoft.com/office/drawing/2014/main" id="{408A0BA0-51F6-42DA-8391-772EFDA851FB}"/>
              </a:ext>
            </a:extLst>
          </p:cNvPr>
          <p:cNvCxnSpPr>
            <a:stCxn id="51" idx="2"/>
          </p:cNvCxnSpPr>
          <p:nvPr/>
        </p:nvCxnSpPr>
        <p:spPr bwMode="auto">
          <a:xfrm>
            <a:off x="5468409" y="6538163"/>
            <a:ext cx="0" cy="26791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5" name="Conector recto 94">
            <a:extLst>
              <a:ext uri="{FF2B5EF4-FFF2-40B4-BE49-F238E27FC236}">
                <a16:creationId xmlns:a16="http://schemas.microsoft.com/office/drawing/2014/main" id="{096E7A83-41F1-42C6-89DD-9D34879FECDA}"/>
              </a:ext>
            </a:extLst>
          </p:cNvPr>
          <p:cNvCxnSpPr/>
          <p:nvPr/>
        </p:nvCxnSpPr>
        <p:spPr bwMode="auto">
          <a:xfrm>
            <a:off x="5468409" y="7441827"/>
            <a:ext cx="0" cy="2804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Conector recto de flecha 96">
            <a:extLst>
              <a:ext uri="{FF2B5EF4-FFF2-40B4-BE49-F238E27FC236}">
                <a16:creationId xmlns:a16="http://schemas.microsoft.com/office/drawing/2014/main" id="{E09BC025-8712-43BC-BC65-FFE3489D3976}"/>
              </a:ext>
            </a:extLst>
          </p:cNvPr>
          <p:cNvCxnSpPr/>
          <p:nvPr/>
        </p:nvCxnSpPr>
        <p:spPr bwMode="auto">
          <a:xfrm flipH="1">
            <a:off x="4407421" y="7722320"/>
            <a:ext cx="106098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1" name="Conector recto de flecha 100">
            <a:extLst>
              <a:ext uri="{FF2B5EF4-FFF2-40B4-BE49-F238E27FC236}">
                <a16:creationId xmlns:a16="http://schemas.microsoft.com/office/drawing/2014/main" id="{736CFB86-C3A2-486C-AE85-984DAE89AC3B}"/>
              </a:ext>
            </a:extLst>
          </p:cNvPr>
          <p:cNvCxnSpPr/>
          <p:nvPr/>
        </p:nvCxnSpPr>
        <p:spPr bwMode="auto">
          <a:xfrm>
            <a:off x="3520775" y="8002814"/>
            <a:ext cx="0" cy="31689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3" name="CuadroTexto 102">
            <a:extLst>
              <a:ext uri="{FF2B5EF4-FFF2-40B4-BE49-F238E27FC236}">
                <a16:creationId xmlns:a16="http://schemas.microsoft.com/office/drawing/2014/main" id="{3BC2E312-8588-46DE-9DF9-B685F01CD590}"/>
              </a:ext>
            </a:extLst>
          </p:cNvPr>
          <p:cNvSpPr txBox="1"/>
          <p:nvPr/>
        </p:nvSpPr>
        <p:spPr>
          <a:xfrm>
            <a:off x="4077395" y="7226383"/>
            <a:ext cx="300082" cy="215444"/>
          </a:xfrm>
          <a:prstGeom prst="rect">
            <a:avLst/>
          </a:prstGeom>
          <a:noFill/>
        </p:spPr>
        <p:txBody>
          <a:bodyPr wrap="none" rtlCol="0">
            <a:spAutoFit/>
          </a:bodyPr>
          <a:lstStyle/>
          <a:p>
            <a:r>
              <a:rPr lang="es-MX" sz="800" dirty="0"/>
              <a:t>10</a:t>
            </a:r>
          </a:p>
        </p:txBody>
      </p:sp>
    </p:spTree>
    <p:extLst>
      <p:ext uri="{BB962C8B-B14F-4D97-AF65-F5344CB8AC3E}">
        <p14:creationId xmlns:p14="http://schemas.microsoft.com/office/powerpoint/2010/main" val="2047421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48680" y="1445940"/>
            <a:ext cx="5904656" cy="830997"/>
          </a:xfrm>
          <a:prstGeom prst="rect">
            <a:avLst/>
          </a:prstGeom>
          <a:noFill/>
        </p:spPr>
        <p:txBody>
          <a:bodyPr wrap="square" rtlCol="0">
            <a:spAutoFit/>
          </a:bodyPr>
          <a:lstStyle/>
          <a:p>
            <a:r>
              <a:rPr lang="es-MX" b="1" dirty="0"/>
              <a:t>4.11. </a:t>
            </a:r>
          </a:p>
          <a:p>
            <a:endParaRPr lang="es-MX" b="1" dirty="0"/>
          </a:p>
          <a:p>
            <a:pPr algn="l"/>
            <a:r>
              <a:rPr lang="es-MX" b="1" dirty="0"/>
              <a:t>Nombre del procedimiento: Gestionar la Aplicación del Programa de Beneficio Social LICONSA.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1561481349"/>
              </p:ext>
            </p:extLst>
          </p:nvPr>
        </p:nvGraphicFramePr>
        <p:xfrm>
          <a:off x="433089" y="2648287"/>
          <a:ext cx="5915024" cy="572961"/>
        </p:xfrm>
        <a:graphic>
          <a:graphicData uri="http://schemas.openxmlformats.org/drawingml/2006/table">
            <a:tbl>
              <a:tblPr>
                <a:tableStyleId>{F5AB1C69-6EDB-4FF4-983F-18BD219EF322}</a:tableStyleId>
              </a:tblPr>
              <a:tblGrid>
                <a:gridCol w="2488052">
                  <a:extLst>
                    <a:ext uri="{9D8B030D-6E8A-4147-A177-3AD203B41FA5}">
                      <a16:colId xmlns:a16="http://schemas.microsoft.com/office/drawing/2014/main" val="2098473293"/>
                    </a:ext>
                  </a:extLst>
                </a:gridCol>
                <a:gridCol w="3426972">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200" dirty="0">
                          <a:effectLst/>
                          <a:latin typeface="Arial" panose="020B0604020202020204" pitchFamily="34" charset="0"/>
                          <a:cs typeface="Arial" panose="020B0604020202020204" pitchFamily="34" charset="0"/>
                        </a:rPr>
                        <a:t>Objetivo: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dirty="0">
                          <a:effectLst/>
                          <a:latin typeface="Arial" panose="020B0604020202020204" pitchFamily="34" charset="0"/>
                          <a:cs typeface="Arial" panose="020B0604020202020204" pitchFamily="34" charset="0"/>
                        </a:rPr>
                        <a:t>Permitir el consumo le leche de calidad a bajo precio.  </a:t>
                      </a:r>
                    </a:p>
                    <a:p>
                      <a:pPr algn="just">
                        <a:lnSpc>
                          <a:spcPct val="107000"/>
                        </a:lnSpc>
                        <a:spcAft>
                          <a:spcPts val="0"/>
                        </a:spcAft>
                      </a:pPr>
                      <a:r>
                        <a:rPr lang="es-MX" sz="1200" dirty="0">
                          <a:effectLst/>
                          <a:latin typeface="Arial" panose="020B0604020202020204" pitchFamily="34" charset="0"/>
                          <a:cs typeface="Arial" panose="020B0604020202020204" pitchFamily="34" charset="0"/>
                        </a:rPr>
                        <a:t>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1048762288"/>
              </p:ext>
            </p:extLst>
          </p:nvPr>
        </p:nvGraphicFramePr>
        <p:xfrm>
          <a:off x="482174" y="3906843"/>
          <a:ext cx="5915024" cy="2530031"/>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1820136">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Vivir en una zona de atención prioritaria con más de 2,500 habitantes.</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Contar con un padrón mínimo de 300 beneficiarios para leche líquida y 200 para leche en polvo en localidades de menos de 2,500 habitantes deberá existir un padrón mínimo de 100 beneficiarios</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Deberá hacer una solicitud de apertura ante la Secretaría del Bienestar o el Ayuntamiento, contar con un local que cumpla con toda la infraestructura para que se instale la lechería y que tenga acceso de vialidad que permita la descarga del producto.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3894493999"/>
              </p:ext>
            </p:extLst>
          </p:nvPr>
        </p:nvGraphicFramePr>
        <p:xfrm>
          <a:off x="5181006" y="8912203"/>
          <a:ext cx="1311870" cy="370840"/>
        </p:xfrm>
        <a:graphic>
          <a:graphicData uri="http://schemas.openxmlformats.org/drawingml/2006/table">
            <a:tbl>
              <a:tblPr firstRow="1" bandRow="1">
                <a:tableStyleId>{F5AB1C69-6EDB-4FF4-983F-18BD219EF322}</a:tableStyleId>
              </a:tblPr>
              <a:tblGrid>
                <a:gridCol w="1311870">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42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328155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592301043"/>
              </p:ext>
            </p:extLst>
          </p:nvPr>
        </p:nvGraphicFramePr>
        <p:xfrm>
          <a:off x="474628" y="1930833"/>
          <a:ext cx="5820407" cy="6118656"/>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475787">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Presenta ante la Dirección el proyecto de apertura de una lechería LICONSA</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 </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al interesado su proyecto, asesorando y recabando la documentación que requiere las líneas operativas de LICONSA. </a:t>
                      </a:r>
                    </a:p>
                  </a:txBody>
                  <a:tcPr marL="68580" marR="68580" marT="0" marB="0"/>
                </a:tc>
                <a:extLst>
                  <a:ext uri="{0D108BD9-81ED-4DB2-BD59-A6C34878D82A}">
                    <a16:rowId xmlns:a16="http://schemas.microsoft.com/office/drawing/2014/main" val="3935992432"/>
                  </a:ext>
                </a:extLst>
              </a:tr>
              <a:tr h="21030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Presenta expediente de solicitud de Apertura de tienda de lechería LICONSA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r>
                        <a:rPr lang="es-MX" sz="1200" dirty="0">
                          <a:latin typeface="Arial" panose="020B0604020202020204" pitchFamily="34" charset="0"/>
                          <a:cs typeface="Arial" panose="020B0604020202020204" pitchFamily="34" charset="0"/>
                        </a:rPr>
                        <a:t>Secretaría del Bienestar</a:t>
                      </a:r>
                    </a:p>
                  </a:txBody>
                  <a:tcPr marL="68580" marR="68580" marT="0" marB="0"/>
                </a:tc>
                <a:tc>
                  <a:txBody>
                    <a:bodyPr/>
                    <a:lstStyle/>
                    <a:p>
                      <a:r>
                        <a:rPr lang="es-MX" sz="1200" dirty="0">
                          <a:latin typeface="Arial" panose="020B0604020202020204" pitchFamily="34" charset="0"/>
                          <a:cs typeface="Arial" panose="020B0604020202020204" pitchFamily="34" charset="0"/>
                        </a:rPr>
                        <a:t>Recibe expediente y valora</a:t>
                      </a:r>
                    </a:p>
                  </a:txBody>
                  <a:tcPr marL="68580" marR="68580" marT="0" marB="0"/>
                </a:tc>
                <a:extLst>
                  <a:ext uri="{0D108BD9-81ED-4DB2-BD59-A6C34878D82A}">
                    <a16:rowId xmlns:a16="http://schemas.microsoft.com/office/drawing/2014/main" val="4175772796"/>
                  </a:ext>
                </a:extLst>
              </a:tr>
              <a:tr h="39318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Interesado(a)</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Proporciona copia del expediente a la Dirección de Desarrollo Social</a:t>
                      </a:r>
                    </a:p>
                  </a:txBody>
                  <a:tcPr marL="68580" marR="68580" marT="0" marB="0"/>
                </a:tc>
                <a:extLst>
                  <a:ext uri="{0D108BD9-81ED-4DB2-BD59-A6C34878D82A}">
                    <a16:rowId xmlns:a16="http://schemas.microsoft.com/office/drawing/2014/main" val="1473386933"/>
                  </a:ext>
                </a:extLst>
              </a:tr>
              <a:tr h="21602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Dirección de Desarrollo Social </a:t>
                      </a:r>
                      <a:endParaRPr kumimoji="0" lang="es-MX"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s-MX" sz="1200" b="0" i="0" u="none" strike="noStrike" kern="1200" baseline="0" dirty="0" err="1">
                          <a:solidFill>
                            <a:schemeClr val="tx1"/>
                          </a:solidFill>
                          <a:latin typeface="Arial" panose="020B0604020202020204" pitchFamily="34" charset="0"/>
                          <a:ea typeface="+mn-ea"/>
                          <a:cs typeface="Arial" panose="020B0604020202020204" pitchFamily="34" charset="0"/>
                        </a:rPr>
                        <a:t>Concerta</a:t>
                      </a: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 una reunión con el Coordinador Estatal del programa, para programar la asamblea comunitaria. </a:t>
                      </a:r>
                    </a:p>
                  </a:txBody>
                  <a:tcPr marL="68580" marR="68580" marT="0" marB="0"/>
                </a:tc>
                <a:extLst>
                  <a:ext uri="{0D108BD9-81ED-4DB2-BD59-A6C34878D82A}">
                    <a16:rowId xmlns:a16="http://schemas.microsoft.com/office/drawing/2014/main" val="1863288757"/>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Dirección de Desarrollo Social </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Se programa una asamblea comunitaria en coordinación con la o el promotor de este programa, donde debe estar presente autoridad local, comité comunitario y población a recibir el beneficio. </a:t>
                      </a:r>
                    </a:p>
                  </a:txBody>
                  <a:tcPr marL="68580" marR="68580" marT="0" marB="0"/>
                </a:tc>
                <a:extLst>
                  <a:ext uri="{0D108BD9-81ED-4DB2-BD59-A6C34878D82A}">
                    <a16:rowId xmlns:a16="http://schemas.microsoft.com/office/drawing/2014/main" val="3905927076"/>
                  </a:ext>
                </a:extLst>
              </a:tr>
              <a:tr h="275135">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Secretaría del Bienestar</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Formará un comité responsable del control y vigilancia de la operatividad de la lechería LICONSA.</a:t>
                      </a:r>
                    </a:p>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Se dará el nombramiento al responsable de la lechería LICONSA. </a:t>
                      </a:r>
                    </a:p>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Se integra el padrón de beneficiarios. </a:t>
                      </a:r>
                    </a:p>
                  </a:txBody>
                  <a:tcPr marL="68580" marR="68580" marT="0" marB="0"/>
                </a:tc>
                <a:extLst>
                  <a:ext uri="{0D108BD9-81ED-4DB2-BD59-A6C34878D82A}">
                    <a16:rowId xmlns:a16="http://schemas.microsoft.com/office/drawing/2014/main" val="3745070148"/>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tc>
                <a:tc>
                  <a:txBody>
                    <a:bodyPr/>
                    <a:lstStyle/>
                    <a:p>
                      <a:r>
                        <a:rPr lang="es-MX" sz="1200" dirty="0">
                          <a:latin typeface="Arial" panose="020B0604020202020204" pitchFamily="34" charset="0"/>
                          <a:cs typeface="Arial" panose="020B0604020202020204" pitchFamily="34" charset="0"/>
                        </a:rPr>
                        <a:t>Secretaría del Bienestar</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Entrega los recursos destinados para la operatividad del programa. </a:t>
                      </a:r>
                    </a:p>
                  </a:txBody>
                  <a:tcPr marL="68580" marR="68580" marT="0" marB="0"/>
                </a:tc>
                <a:extLst>
                  <a:ext uri="{0D108BD9-81ED-4DB2-BD59-A6C34878D82A}">
                    <a16:rowId xmlns:a16="http://schemas.microsoft.com/office/drawing/2014/main" val="3799473409"/>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Dirección de Desarrollo Social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Da seguimiento de la operatividad del programa. </a:t>
                      </a:r>
                    </a:p>
                  </a:txBody>
                  <a:tcPr marL="68580" marR="68580" marT="0" marB="0"/>
                </a:tc>
                <a:extLst>
                  <a:ext uri="{0D108BD9-81ED-4DB2-BD59-A6C34878D82A}">
                    <a16:rowId xmlns:a16="http://schemas.microsoft.com/office/drawing/2014/main" val="739785625"/>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461665"/>
          </a:xfrm>
          <a:prstGeom prst="rect">
            <a:avLst/>
          </a:prstGeom>
          <a:noFill/>
        </p:spPr>
        <p:txBody>
          <a:bodyPr wrap="square" rtlCol="0">
            <a:spAutoFit/>
          </a:bodyPr>
          <a:lstStyle/>
          <a:p>
            <a:pPr algn="l"/>
            <a:r>
              <a:rPr lang="es-MX" b="1" dirty="0"/>
              <a:t>Nombre del Procedimiento:  Gestionar la Aplicación del Programa de Beneficio Social LICONSA.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3480217472"/>
              </p:ext>
            </p:extLst>
          </p:nvPr>
        </p:nvGraphicFramePr>
        <p:xfrm>
          <a:off x="5013176" y="8912203"/>
          <a:ext cx="1479699" cy="370840"/>
        </p:xfrm>
        <a:graphic>
          <a:graphicData uri="http://schemas.openxmlformats.org/drawingml/2006/table">
            <a:tbl>
              <a:tblPr firstRow="1" bandRow="1">
                <a:tableStyleId>{F5AB1C69-6EDB-4FF4-983F-18BD219EF322}</a:tableStyleId>
              </a:tblPr>
              <a:tblGrid>
                <a:gridCol w="147969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43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92847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C836BC-831F-4F09-A1F6-5EB67C3FE59B}"/>
              </a:ext>
            </a:extLst>
          </p:cNvPr>
          <p:cNvGraphicFramePr>
            <a:graphicFrameLocks noGrp="1"/>
          </p:cNvGraphicFramePr>
          <p:nvPr>
            <p:extLst>
              <p:ext uri="{D42A27DB-BD31-4B8C-83A1-F6EECF244321}">
                <p14:modId xmlns:p14="http://schemas.microsoft.com/office/powerpoint/2010/main" val="1295963710"/>
              </p:ext>
            </p:extLst>
          </p:nvPr>
        </p:nvGraphicFramePr>
        <p:xfrm>
          <a:off x="548677" y="767832"/>
          <a:ext cx="5904656" cy="457200"/>
        </p:xfrm>
        <a:graphic>
          <a:graphicData uri="http://schemas.openxmlformats.org/drawingml/2006/table">
            <a:tbl>
              <a:tblPr firstRow="1" bandRow="1">
                <a:tableStyleId>{F5AB1C69-6EDB-4FF4-983F-18BD219EF322}</a:tableStyleId>
              </a:tblPr>
              <a:tblGrid>
                <a:gridCol w="5904656">
                  <a:extLst>
                    <a:ext uri="{9D8B030D-6E8A-4147-A177-3AD203B41FA5}">
                      <a16:colId xmlns:a16="http://schemas.microsoft.com/office/drawing/2014/main" val="3334706208"/>
                    </a:ext>
                  </a:extLst>
                </a:gridCol>
              </a:tblGrid>
              <a:tr h="36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Diagrama de Flujo: </a:t>
                      </a:r>
                      <a:r>
                        <a:rPr lang="es-MX" sz="1200" dirty="0">
                          <a:solidFill>
                            <a:schemeClr val="tx1"/>
                          </a:solidFill>
                        </a:rPr>
                        <a:t> Gestionar la Aplicación del Programa de Beneficio Social LICONSA </a:t>
                      </a:r>
                      <a:endParaRPr lang="es-ES" sz="1200" dirty="0">
                        <a:solidFill>
                          <a:schemeClr val="tx1"/>
                        </a:solidFill>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8583136"/>
                  </a:ext>
                </a:extLst>
              </a:tr>
            </a:tbl>
          </a:graphicData>
        </a:graphic>
      </p:graphicFrame>
      <p:graphicFrame>
        <p:nvGraphicFramePr>
          <p:cNvPr id="5" name="Tabla 4">
            <a:extLst>
              <a:ext uri="{FF2B5EF4-FFF2-40B4-BE49-F238E27FC236}">
                <a16:creationId xmlns:a16="http://schemas.microsoft.com/office/drawing/2014/main" id="{6F0BB9C4-5657-45CD-A235-2137DE7C08DE}"/>
              </a:ext>
            </a:extLst>
          </p:cNvPr>
          <p:cNvGraphicFramePr>
            <a:graphicFrameLocks noGrp="1"/>
          </p:cNvGraphicFramePr>
          <p:nvPr>
            <p:extLst/>
          </p:nvPr>
        </p:nvGraphicFramePr>
        <p:xfrm>
          <a:off x="555434" y="1235579"/>
          <a:ext cx="5897899" cy="426720"/>
        </p:xfrm>
        <a:graphic>
          <a:graphicData uri="http://schemas.openxmlformats.org/drawingml/2006/table">
            <a:tbl>
              <a:tblPr firstRow="1" bandRow="1">
                <a:tableStyleId>{F5AB1C69-6EDB-4FF4-983F-18BD219EF322}</a:tableStyleId>
              </a:tblPr>
              <a:tblGrid>
                <a:gridCol w="1933736">
                  <a:extLst>
                    <a:ext uri="{9D8B030D-6E8A-4147-A177-3AD203B41FA5}">
                      <a16:colId xmlns:a16="http://schemas.microsoft.com/office/drawing/2014/main" val="3531676926"/>
                    </a:ext>
                  </a:extLst>
                </a:gridCol>
                <a:gridCol w="2030422">
                  <a:extLst>
                    <a:ext uri="{9D8B030D-6E8A-4147-A177-3AD203B41FA5}">
                      <a16:colId xmlns:a16="http://schemas.microsoft.com/office/drawing/2014/main" val="4179167614"/>
                    </a:ext>
                  </a:extLst>
                </a:gridCol>
                <a:gridCol w="1933741">
                  <a:extLst>
                    <a:ext uri="{9D8B030D-6E8A-4147-A177-3AD203B41FA5}">
                      <a16:colId xmlns:a16="http://schemas.microsoft.com/office/drawing/2014/main" val="245987141"/>
                    </a:ext>
                  </a:extLst>
                </a:gridCol>
              </a:tblGrid>
              <a:tr h="266963">
                <a:tc>
                  <a:txBody>
                    <a:bodyPr/>
                    <a:lstStyle/>
                    <a:p>
                      <a:pPr algn="ctr"/>
                      <a:r>
                        <a:rPr lang="es-MX" sz="1100" b="0" dirty="0">
                          <a:solidFill>
                            <a:schemeClr val="tx1"/>
                          </a:solidFill>
                          <a:latin typeface="Arial" panose="020B0604020202020204" pitchFamily="34" charset="0"/>
                          <a:cs typeface="Arial" panose="020B0604020202020204" pitchFamily="34" charset="0"/>
                        </a:rPr>
                        <a:t>Interesado(a)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Arial" panose="020B0604020202020204" pitchFamily="34" charset="0"/>
                          <a:cs typeface="Arial" panose="020B0604020202020204" pitchFamily="34" charset="0"/>
                        </a:rPr>
                        <a:t>Director de Desarrollo Social</a:t>
                      </a:r>
                    </a:p>
                    <a:p>
                      <a:pPr marL="0" indent="0"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Arial" panose="020B0604020202020204" pitchFamily="34" charset="0"/>
                          <a:cs typeface="Arial" panose="020B0604020202020204" pitchFamily="34" charset="0"/>
                        </a:rPr>
                        <a:t>Secretaría del Bienestar</a:t>
                      </a:r>
                    </a:p>
                    <a:p>
                      <a:pPr algn="ctr"/>
                      <a:endParaRPr lang="es-MX"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graphicFrame>
        <p:nvGraphicFramePr>
          <p:cNvPr id="15" name="Tabla 14">
            <a:extLst>
              <a:ext uri="{FF2B5EF4-FFF2-40B4-BE49-F238E27FC236}">
                <a16:creationId xmlns:a16="http://schemas.microsoft.com/office/drawing/2014/main" id="{D9CBC886-DE9D-4727-8D24-6C79FD8D63D1}"/>
              </a:ext>
            </a:extLst>
          </p:cNvPr>
          <p:cNvGraphicFramePr>
            <a:graphicFrameLocks noGrp="1"/>
          </p:cNvGraphicFramePr>
          <p:nvPr>
            <p:extLst>
              <p:ext uri="{D42A27DB-BD31-4B8C-83A1-F6EECF244321}">
                <p14:modId xmlns:p14="http://schemas.microsoft.com/office/powerpoint/2010/main" val="763916843"/>
              </p:ext>
            </p:extLst>
          </p:nvPr>
        </p:nvGraphicFramePr>
        <p:xfrm>
          <a:off x="588222" y="1742013"/>
          <a:ext cx="5865111" cy="6954299"/>
        </p:xfrm>
        <a:graphic>
          <a:graphicData uri="http://schemas.openxmlformats.org/drawingml/2006/table">
            <a:tbl>
              <a:tblPr firstRow="1" bandRow="1">
                <a:tableStyleId>{F5AB1C69-6EDB-4FF4-983F-18BD219EF322}</a:tableStyleId>
              </a:tblPr>
              <a:tblGrid>
                <a:gridCol w="1932565">
                  <a:extLst>
                    <a:ext uri="{9D8B030D-6E8A-4147-A177-3AD203B41FA5}">
                      <a16:colId xmlns:a16="http://schemas.microsoft.com/office/drawing/2014/main" val="3531676926"/>
                    </a:ext>
                  </a:extLst>
                </a:gridCol>
                <a:gridCol w="2001354">
                  <a:extLst>
                    <a:ext uri="{9D8B030D-6E8A-4147-A177-3AD203B41FA5}">
                      <a16:colId xmlns:a16="http://schemas.microsoft.com/office/drawing/2014/main" val="4179167614"/>
                    </a:ext>
                  </a:extLst>
                </a:gridCol>
                <a:gridCol w="1931192">
                  <a:extLst>
                    <a:ext uri="{9D8B030D-6E8A-4147-A177-3AD203B41FA5}">
                      <a16:colId xmlns:a16="http://schemas.microsoft.com/office/drawing/2014/main" val="2350135489"/>
                    </a:ext>
                  </a:extLst>
                </a:gridCol>
              </a:tblGrid>
              <a:tr h="6954299">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66552"/>
                  </a:ext>
                </a:extLst>
              </a:tr>
            </a:tbl>
          </a:graphicData>
        </a:graphic>
      </p:graphicFrame>
      <p:sp>
        <p:nvSpPr>
          <p:cNvPr id="9" name="Diagrama de flujo: terminador 8">
            <a:extLst>
              <a:ext uri="{FF2B5EF4-FFF2-40B4-BE49-F238E27FC236}">
                <a16:creationId xmlns:a16="http://schemas.microsoft.com/office/drawing/2014/main" id="{0A4A838F-CE03-4360-A07D-F04D70640D42}"/>
              </a:ext>
            </a:extLst>
          </p:cNvPr>
          <p:cNvSpPr/>
          <p:nvPr/>
        </p:nvSpPr>
        <p:spPr bwMode="auto">
          <a:xfrm>
            <a:off x="1074326" y="1771569"/>
            <a:ext cx="914400" cy="301752"/>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Inicio</a:t>
            </a:r>
          </a:p>
        </p:txBody>
      </p:sp>
      <p:cxnSp>
        <p:nvCxnSpPr>
          <p:cNvPr id="25" name="Conector recto de flecha 24">
            <a:extLst>
              <a:ext uri="{FF2B5EF4-FFF2-40B4-BE49-F238E27FC236}">
                <a16:creationId xmlns:a16="http://schemas.microsoft.com/office/drawing/2014/main" id="{42BFA1D8-2F92-4D6E-8A4D-DB5221DA683F}"/>
              </a:ext>
            </a:extLst>
          </p:cNvPr>
          <p:cNvCxnSpPr>
            <a:cxnSpLocks/>
          </p:cNvCxnSpPr>
          <p:nvPr/>
        </p:nvCxnSpPr>
        <p:spPr bwMode="auto">
          <a:xfrm>
            <a:off x="1531526" y="2073321"/>
            <a:ext cx="0" cy="32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CuadroTexto 54">
            <a:extLst>
              <a:ext uri="{FF2B5EF4-FFF2-40B4-BE49-F238E27FC236}">
                <a16:creationId xmlns:a16="http://schemas.microsoft.com/office/drawing/2014/main" id="{C5D463C6-A0F7-44F7-B74C-ADD0ABA1C190}"/>
              </a:ext>
            </a:extLst>
          </p:cNvPr>
          <p:cNvSpPr txBox="1"/>
          <p:nvPr/>
        </p:nvSpPr>
        <p:spPr>
          <a:xfrm>
            <a:off x="2106505" y="2221355"/>
            <a:ext cx="242374" cy="215444"/>
          </a:xfrm>
          <a:prstGeom prst="rect">
            <a:avLst/>
          </a:prstGeom>
          <a:noFill/>
        </p:spPr>
        <p:txBody>
          <a:bodyPr wrap="none" rtlCol="0">
            <a:spAutoFit/>
          </a:bodyPr>
          <a:lstStyle/>
          <a:p>
            <a:r>
              <a:rPr lang="es-MX" sz="800" dirty="0"/>
              <a:t>1</a:t>
            </a:r>
          </a:p>
        </p:txBody>
      </p:sp>
      <p:sp>
        <p:nvSpPr>
          <p:cNvPr id="56" name="CuadroTexto 55">
            <a:extLst>
              <a:ext uri="{FF2B5EF4-FFF2-40B4-BE49-F238E27FC236}">
                <a16:creationId xmlns:a16="http://schemas.microsoft.com/office/drawing/2014/main" id="{F2A2EF5A-D2F8-46E1-AAB7-43B73AD206D3}"/>
              </a:ext>
            </a:extLst>
          </p:cNvPr>
          <p:cNvSpPr txBox="1"/>
          <p:nvPr/>
        </p:nvSpPr>
        <p:spPr>
          <a:xfrm>
            <a:off x="4165047" y="2594564"/>
            <a:ext cx="242374" cy="215444"/>
          </a:xfrm>
          <a:prstGeom prst="rect">
            <a:avLst/>
          </a:prstGeom>
          <a:noFill/>
        </p:spPr>
        <p:txBody>
          <a:bodyPr wrap="none" rtlCol="0">
            <a:spAutoFit/>
          </a:bodyPr>
          <a:lstStyle/>
          <a:p>
            <a:r>
              <a:rPr lang="es-MX" sz="800" dirty="0"/>
              <a:t>2</a:t>
            </a:r>
          </a:p>
        </p:txBody>
      </p:sp>
      <p:sp>
        <p:nvSpPr>
          <p:cNvPr id="59" name="CuadroTexto 58">
            <a:extLst>
              <a:ext uri="{FF2B5EF4-FFF2-40B4-BE49-F238E27FC236}">
                <a16:creationId xmlns:a16="http://schemas.microsoft.com/office/drawing/2014/main" id="{D888F304-B3C8-49E3-A191-73F3D7296210}"/>
              </a:ext>
            </a:extLst>
          </p:cNvPr>
          <p:cNvSpPr txBox="1"/>
          <p:nvPr/>
        </p:nvSpPr>
        <p:spPr>
          <a:xfrm>
            <a:off x="6167360" y="3836184"/>
            <a:ext cx="242374" cy="215444"/>
          </a:xfrm>
          <a:prstGeom prst="rect">
            <a:avLst/>
          </a:prstGeom>
          <a:noFill/>
        </p:spPr>
        <p:txBody>
          <a:bodyPr wrap="none" rtlCol="0">
            <a:spAutoFit/>
          </a:bodyPr>
          <a:lstStyle/>
          <a:p>
            <a:r>
              <a:rPr lang="es-MX" sz="800" dirty="0"/>
              <a:t>4</a:t>
            </a:r>
          </a:p>
        </p:txBody>
      </p:sp>
      <p:sp>
        <p:nvSpPr>
          <p:cNvPr id="60" name="CuadroTexto 59">
            <a:extLst>
              <a:ext uri="{FF2B5EF4-FFF2-40B4-BE49-F238E27FC236}">
                <a16:creationId xmlns:a16="http://schemas.microsoft.com/office/drawing/2014/main" id="{7350A997-A2DC-4DFC-B900-259A09EB1752}"/>
              </a:ext>
            </a:extLst>
          </p:cNvPr>
          <p:cNvSpPr txBox="1"/>
          <p:nvPr/>
        </p:nvSpPr>
        <p:spPr>
          <a:xfrm>
            <a:off x="4137795" y="4963862"/>
            <a:ext cx="269626" cy="215444"/>
          </a:xfrm>
          <a:prstGeom prst="rect">
            <a:avLst/>
          </a:prstGeom>
          <a:noFill/>
        </p:spPr>
        <p:txBody>
          <a:bodyPr wrap="square" rtlCol="0">
            <a:spAutoFit/>
          </a:bodyPr>
          <a:lstStyle/>
          <a:p>
            <a:r>
              <a:rPr lang="es-MX" sz="800" dirty="0"/>
              <a:t>6</a:t>
            </a:r>
          </a:p>
        </p:txBody>
      </p:sp>
      <p:sp>
        <p:nvSpPr>
          <p:cNvPr id="65" name="CuadroTexto 64">
            <a:extLst>
              <a:ext uri="{FF2B5EF4-FFF2-40B4-BE49-F238E27FC236}">
                <a16:creationId xmlns:a16="http://schemas.microsoft.com/office/drawing/2014/main" id="{75DF6D7E-6102-40C7-9E9D-65316A0C2007}"/>
              </a:ext>
            </a:extLst>
          </p:cNvPr>
          <p:cNvSpPr txBox="1"/>
          <p:nvPr/>
        </p:nvSpPr>
        <p:spPr>
          <a:xfrm>
            <a:off x="2106505" y="4359411"/>
            <a:ext cx="242374" cy="215444"/>
          </a:xfrm>
          <a:prstGeom prst="rect">
            <a:avLst/>
          </a:prstGeom>
          <a:noFill/>
        </p:spPr>
        <p:txBody>
          <a:bodyPr wrap="none" rtlCol="0">
            <a:spAutoFit/>
          </a:bodyPr>
          <a:lstStyle/>
          <a:p>
            <a:r>
              <a:rPr lang="es-MX" sz="800" dirty="0"/>
              <a:t>5</a:t>
            </a:r>
          </a:p>
        </p:txBody>
      </p:sp>
      <p:pic>
        <p:nvPicPr>
          <p:cNvPr id="49" name="Picture 2077" descr="Resultado de imagen para ayuntamiento de tlatlauquitepec">
            <a:hlinkClick r:id="rId2"/>
            <a:extLst>
              <a:ext uri="{FF2B5EF4-FFF2-40B4-BE49-F238E27FC236}">
                <a16:creationId xmlns:a16="http://schemas.microsoft.com/office/drawing/2014/main" id="{8F414887-28F1-4C47-B21D-A96C0F62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67" y="154189"/>
            <a:ext cx="1329865" cy="5607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67A34F0B-9C80-4F3C-8D2C-9AAB4F8B3A58}"/>
              </a:ext>
            </a:extLst>
          </p:cNvPr>
          <p:cNvGraphicFramePr>
            <a:graphicFrameLocks noGrp="1"/>
          </p:cNvGraphicFramePr>
          <p:nvPr>
            <p:extLst>
              <p:ext uri="{D42A27DB-BD31-4B8C-83A1-F6EECF244321}">
                <p14:modId xmlns:p14="http://schemas.microsoft.com/office/powerpoint/2010/main" val="2013127318"/>
              </p:ext>
            </p:extLst>
          </p:nvPr>
        </p:nvGraphicFramePr>
        <p:xfrm>
          <a:off x="5229200" y="8912203"/>
          <a:ext cx="1263675" cy="370840"/>
        </p:xfrm>
        <a:graphic>
          <a:graphicData uri="http://schemas.openxmlformats.org/drawingml/2006/table">
            <a:tbl>
              <a:tblPr firstRow="1" bandRow="1">
                <a:tableStyleId>{F5AB1C69-6EDB-4FF4-983F-18BD219EF322}</a:tableStyleId>
              </a:tblPr>
              <a:tblGrid>
                <a:gridCol w="1263675">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44 de 56</a:t>
                      </a:r>
                    </a:p>
                  </a:txBody>
                  <a:tcPr/>
                </a:tc>
                <a:extLst>
                  <a:ext uri="{0D108BD9-81ED-4DB2-BD59-A6C34878D82A}">
                    <a16:rowId xmlns:a16="http://schemas.microsoft.com/office/drawing/2014/main" val="2061326865"/>
                  </a:ext>
                </a:extLst>
              </a:tr>
            </a:tbl>
          </a:graphicData>
        </a:graphic>
      </p:graphicFrame>
      <p:sp>
        <p:nvSpPr>
          <p:cNvPr id="86" name="CuadroTexto 85">
            <a:extLst>
              <a:ext uri="{FF2B5EF4-FFF2-40B4-BE49-F238E27FC236}">
                <a16:creationId xmlns:a16="http://schemas.microsoft.com/office/drawing/2014/main" id="{0EC0F741-C240-444E-AE2C-6CAA6AD22C1E}"/>
              </a:ext>
            </a:extLst>
          </p:cNvPr>
          <p:cNvSpPr txBox="1"/>
          <p:nvPr/>
        </p:nvSpPr>
        <p:spPr>
          <a:xfrm rot="10800000" flipV="1">
            <a:off x="2049161" y="3227324"/>
            <a:ext cx="319134" cy="215444"/>
          </a:xfrm>
          <a:prstGeom prst="rect">
            <a:avLst/>
          </a:prstGeom>
          <a:noFill/>
        </p:spPr>
        <p:txBody>
          <a:bodyPr wrap="square" rtlCol="0">
            <a:spAutoFit/>
          </a:bodyPr>
          <a:lstStyle/>
          <a:p>
            <a:r>
              <a:rPr lang="es-MX" sz="800" dirty="0"/>
              <a:t>3</a:t>
            </a:r>
          </a:p>
        </p:txBody>
      </p:sp>
      <p:sp>
        <p:nvSpPr>
          <p:cNvPr id="110" name="Diagrama de flujo: documento 109">
            <a:extLst>
              <a:ext uri="{FF2B5EF4-FFF2-40B4-BE49-F238E27FC236}">
                <a16:creationId xmlns:a16="http://schemas.microsoft.com/office/drawing/2014/main" id="{68C665E5-DB5A-4D64-816E-E8C8CA457C7C}"/>
              </a:ext>
            </a:extLst>
          </p:cNvPr>
          <p:cNvSpPr/>
          <p:nvPr/>
        </p:nvSpPr>
        <p:spPr bwMode="auto">
          <a:xfrm>
            <a:off x="656012" y="2428535"/>
            <a:ext cx="1692867" cy="51838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panose="020B0604020202020204" pitchFamily="34" charset="0"/>
                <a:cs typeface="Arial" panose="020B0604020202020204" pitchFamily="34" charset="0"/>
              </a:rPr>
              <a:t>Presenta proyecto de apertura de lechería</a:t>
            </a:r>
            <a:endParaRPr lang="es-MX" dirty="0">
              <a:solidFill>
                <a:schemeClr val="tx1"/>
              </a:solidFill>
              <a:latin typeface="Arial" charset="0"/>
            </a:endParaRPr>
          </a:p>
        </p:txBody>
      </p:sp>
      <p:sp>
        <p:nvSpPr>
          <p:cNvPr id="6" name="Diagrama de flujo: documento 5">
            <a:extLst>
              <a:ext uri="{FF2B5EF4-FFF2-40B4-BE49-F238E27FC236}">
                <a16:creationId xmlns:a16="http://schemas.microsoft.com/office/drawing/2014/main" id="{B5DEEFA2-00EF-4E34-BD09-66ED4A2179B9}"/>
              </a:ext>
            </a:extLst>
          </p:cNvPr>
          <p:cNvSpPr/>
          <p:nvPr/>
        </p:nvSpPr>
        <p:spPr bwMode="auto">
          <a:xfrm>
            <a:off x="4563537" y="4042602"/>
            <a:ext cx="1846197" cy="41053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Recibe expediente y valida. </a:t>
            </a:r>
            <a:endParaRPr kumimoji="0" lang="es-MX" sz="1000" b="0" i="0" u="none" strike="noStrike" cap="none" normalizeH="0" baseline="0" dirty="0">
              <a:ln>
                <a:noFill/>
              </a:ln>
              <a:solidFill>
                <a:schemeClr val="tx1"/>
              </a:solidFill>
              <a:effectLst/>
              <a:latin typeface="Arial" charset="0"/>
            </a:endParaRPr>
          </a:p>
        </p:txBody>
      </p:sp>
      <p:sp>
        <p:nvSpPr>
          <p:cNvPr id="8" name="CuadroTexto 7">
            <a:extLst>
              <a:ext uri="{FF2B5EF4-FFF2-40B4-BE49-F238E27FC236}">
                <a16:creationId xmlns:a16="http://schemas.microsoft.com/office/drawing/2014/main" id="{FB9E2976-3C79-44CE-B392-0CEB08E31EB0}"/>
              </a:ext>
            </a:extLst>
          </p:cNvPr>
          <p:cNvSpPr txBox="1"/>
          <p:nvPr/>
        </p:nvSpPr>
        <p:spPr>
          <a:xfrm>
            <a:off x="4093932" y="5517447"/>
            <a:ext cx="242374" cy="215444"/>
          </a:xfrm>
          <a:prstGeom prst="rect">
            <a:avLst/>
          </a:prstGeom>
          <a:noFill/>
        </p:spPr>
        <p:txBody>
          <a:bodyPr wrap="none" rtlCol="0">
            <a:spAutoFit/>
          </a:bodyPr>
          <a:lstStyle/>
          <a:p>
            <a:r>
              <a:rPr lang="es-MX" sz="800" dirty="0"/>
              <a:t>7</a:t>
            </a:r>
          </a:p>
        </p:txBody>
      </p:sp>
      <p:sp>
        <p:nvSpPr>
          <p:cNvPr id="33" name="Diagrama de flujo: documento 32">
            <a:extLst>
              <a:ext uri="{FF2B5EF4-FFF2-40B4-BE49-F238E27FC236}">
                <a16:creationId xmlns:a16="http://schemas.microsoft.com/office/drawing/2014/main" id="{BDC1CB2B-E697-4185-AEA0-6B84D2489125}"/>
              </a:ext>
            </a:extLst>
          </p:cNvPr>
          <p:cNvSpPr/>
          <p:nvPr/>
        </p:nvSpPr>
        <p:spPr bwMode="auto">
          <a:xfrm>
            <a:off x="2597678" y="5738043"/>
            <a:ext cx="1809744" cy="41053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Programa una asamblea comunitaria </a:t>
            </a:r>
            <a:endParaRPr kumimoji="0" lang="es-MX" sz="1000" b="0" i="0" u="none" strike="noStrike" cap="none" normalizeH="0" baseline="0" dirty="0">
              <a:ln>
                <a:noFill/>
              </a:ln>
              <a:solidFill>
                <a:schemeClr val="tx1"/>
              </a:solidFill>
              <a:effectLst/>
              <a:latin typeface="Arial" charset="0"/>
            </a:endParaRPr>
          </a:p>
        </p:txBody>
      </p:sp>
      <p:sp>
        <p:nvSpPr>
          <p:cNvPr id="36" name="Diagrama de flujo: documento 35">
            <a:extLst>
              <a:ext uri="{FF2B5EF4-FFF2-40B4-BE49-F238E27FC236}">
                <a16:creationId xmlns:a16="http://schemas.microsoft.com/office/drawing/2014/main" id="{EA7F1BE8-ECE1-4ED1-9A1E-1E3A16A8DAC0}"/>
              </a:ext>
            </a:extLst>
          </p:cNvPr>
          <p:cNvSpPr/>
          <p:nvPr/>
        </p:nvSpPr>
        <p:spPr bwMode="auto">
          <a:xfrm>
            <a:off x="685092" y="4585419"/>
            <a:ext cx="1692867" cy="41053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Proporciona copia de expediente </a:t>
            </a:r>
            <a:endParaRPr kumimoji="0" lang="es-MX" sz="1000" b="0" i="0" u="none" strike="noStrike" cap="none" normalizeH="0" baseline="0" dirty="0">
              <a:ln>
                <a:noFill/>
              </a:ln>
              <a:solidFill>
                <a:schemeClr val="tx1"/>
              </a:solidFill>
              <a:effectLst/>
              <a:latin typeface="Arial" charset="0"/>
            </a:endParaRPr>
          </a:p>
        </p:txBody>
      </p:sp>
      <p:sp>
        <p:nvSpPr>
          <p:cNvPr id="38" name="Rectángulo 37">
            <a:extLst>
              <a:ext uri="{FF2B5EF4-FFF2-40B4-BE49-F238E27FC236}">
                <a16:creationId xmlns:a16="http://schemas.microsoft.com/office/drawing/2014/main" id="{1862EFCF-A8C1-4623-9F58-772DE2E0A62A}"/>
              </a:ext>
            </a:extLst>
          </p:cNvPr>
          <p:cNvSpPr/>
          <p:nvPr/>
        </p:nvSpPr>
        <p:spPr bwMode="auto">
          <a:xfrm>
            <a:off x="4563537" y="6831412"/>
            <a:ext cx="1809744" cy="560987"/>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Entrega los Recursos destinados para la operatividad del programa </a:t>
            </a:r>
            <a:endParaRPr kumimoji="0" lang="es-MX" sz="1000" b="0" i="0" u="none" strike="noStrike" cap="none" normalizeH="0" baseline="0" dirty="0">
              <a:ln>
                <a:noFill/>
              </a:ln>
              <a:solidFill>
                <a:schemeClr val="tx1"/>
              </a:solidFill>
              <a:effectLst/>
              <a:latin typeface="Arial" charset="0"/>
            </a:endParaRPr>
          </a:p>
        </p:txBody>
      </p:sp>
      <p:sp>
        <p:nvSpPr>
          <p:cNvPr id="39" name="Rectángulo 38">
            <a:extLst>
              <a:ext uri="{FF2B5EF4-FFF2-40B4-BE49-F238E27FC236}">
                <a16:creationId xmlns:a16="http://schemas.microsoft.com/office/drawing/2014/main" id="{09AD3792-1595-41F3-80A7-1CE2C6BAACDC}"/>
              </a:ext>
            </a:extLst>
          </p:cNvPr>
          <p:cNvSpPr/>
          <p:nvPr/>
        </p:nvSpPr>
        <p:spPr bwMode="auto">
          <a:xfrm>
            <a:off x="2652416" y="5054374"/>
            <a:ext cx="1697174" cy="410534"/>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Agenda una reunión con coordinador </a:t>
            </a:r>
            <a:endParaRPr kumimoji="0" lang="es-MX" sz="1000" b="0" i="0" u="none" strike="noStrike" cap="none" normalizeH="0" baseline="0" dirty="0">
              <a:ln>
                <a:noFill/>
              </a:ln>
              <a:solidFill>
                <a:schemeClr val="tx1"/>
              </a:solidFill>
              <a:effectLst/>
              <a:latin typeface="Arial" charset="0"/>
            </a:endParaRPr>
          </a:p>
        </p:txBody>
      </p:sp>
      <p:sp>
        <p:nvSpPr>
          <p:cNvPr id="45" name="Diagrama de flujo: terminador 44">
            <a:extLst>
              <a:ext uri="{FF2B5EF4-FFF2-40B4-BE49-F238E27FC236}">
                <a16:creationId xmlns:a16="http://schemas.microsoft.com/office/drawing/2014/main" id="{DF026DAF-804C-4E80-91EF-C78265ED97D9}"/>
              </a:ext>
            </a:extLst>
          </p:cNvPr>
          <p:cNvSpPr/>
          <p:nvPr/>
        </p:nvSpPr>
        <p:spPr bwMode="auto">
          <a:xfrm>
            <a:off x="3144410" y="8319704"/>
            <a:ext cx="752730" cy="285064"/>
          </a:xfrm>
          <a:prstGeom prst="flowChartTerminator">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a:ln>
                  <a:noFill/>
                </a:ln>
                <a:solidFill>
                  <a:schemeClr val="tx1"/>
                </a:solidFill>
                <a:effectLst/>
                <a:latin typeface="Arial" charset="0"/>
              </a:rPr>
              <a:t>Fin</a:t>
            </a:r>
          </a:p>
        </p:txBody>
      </p:sp>
      <p:sp>
        <p:nvSpPr>
          <p:cNvPr id="66" name="CuadroTexto 65">
            <a:extLst>
              <a:ext uri="{FF2B5EF4-FFF2-40B4-BE49-F238E27FC236}">
                <a16:creationId xmlns:a16="http://schemas.microsoft.com/office/drawing/2014/main" id="{B4E9950A-27BF-4CCA-A09E-0B8F6B14536A}"/>
              </a:ext>
            </a:extLst>
          </p:cNvPr>
          <p:cNvSpPr txBox="1"/>
          <p:nvPr/>
        </p:nvSpPr>
        <p:spPr>
          <a:xfrm>
            <a:off x="6093453" y="5943051"/>
            <a:ext cx="242374" cy="215444"/>
          </a:xfrm>
          <a:prstGeom prst="rect">
            <a:avLst/>
          </a:prstGeom>
          <a:noFill/>
        </p:spPr>
        <p:txBody>
          <a:bodyPr wrap="none" rtlCol="0">
            <a:spAutoFit/>
          </a:bodyPr>
          <a:lstStyle/>
          <a:p>
            <a:r>
              <a:rPr lang="es-MX" sz="800" dirty="0"/>
              <a:t>8</a:t>
            </a:r>
          </a:p>
        </p:txBody>
      </p:sp>
      <p:sp>
        <p:nvSpPr>
          <p:cNvPr id="67" name="CuadroTexto 66">
            <a:extLst>
              <a:ext uri="{FF2B5EF4-FFF2-40B4-BE49-F238E27FC236}">
                <a16:creationId xmlns:a16="http://schemas.microsoft.com/office/drawing/2014/main" id="{FD3B3CC2-A00C-45A5-9D66-48AD9626FEDF}"/>
              </a:ext>
            </a:extLst>
          </p:cNvPr>
          <p:cNvSpPr txBox="1"/>
          <p:nvPr/>
        </p:nvSpPr>
        <p:spPr>
          <a:xfrm>
            <a:off x="6083756" y="6590636"/>
            <a:ext cx="242374" cy="215444"/>
          </a:xfrm>
          <a:prstGeom prst="rect">
            <a:avLst/>
          </a:prstGeom>
          <a:noFill/>
        </p:spPr>
        <p:txBody>
          <a:bodyPr wrap="none" rtlCol="0">
            <a:spAutoFit/>
          </a:bodyPr>
          <a:lstStyle/>
          <a:p>
            <a:r>
              <a:rPr lang="es-MX" sz="800" dirty="0"/>
              <a:t>9</a:t>
            </a:r>
          </a:p>
        </p:txBody>
      </p:sp>
      <p:sp>
        <p:nvSpPr>
          <p:cNvPr id="42" name="Diagrama de flujo: documento 41">
            <a:extLst>
              <a:ext uri="{FF2B5EF4-FFF2-40B4-BE49-F238E27FC236}">
                <a16:creationId xmlns:a16="http://schemas.microsoft.com/office/drawing/2014/main" id="{8F16AC11-FC20-4A0F-94DC-F6BB916D311B}"/>
              </a:ext>
            </a:extLst>
          </p:cNvPr>
          <p:cNvSpPr/>
          <p:nvPr/>
        </p:nvSpPr>
        <p:spPr bwMode="auto">
          <a:xfrm>
            <a:off x="2674342" y="2816659"/>
            <a:ext cx="1692867" cy="51838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panose="020B0604020202020204" pitchFamily="34" charset="0"/>
                <a:cs typeface="Arial" panose="020B0604020202020204" pitchFamily="34" charset="0"/>
              </a:rPr>
              <a:t>Revisa proyecto y recaba documentación</a:t>
            </a:r>
            <a:endParaRPr lang="es-MX" dirty="0">
              <a:solidFill>
                <a:schemeClr val="tx1"/>
              </a:solidFill>
              <a:latin typeface="Arial" charset="0"/>
            </a:endParaRPr>
          </a:p>
        </p:txBody>
      </p:sp>
      <p:sp>
        <p:nvSpPr>
          <p:cNvPr id="43" name="Diagrama de flujo: documento 42">
            <a:extLst>
              <a:ext uri="{FF2B5EF4-FFF2-40B4-BE49-F238E27FC236}">
                <a16:creationId xmlns:a16="http://schemas.microsoft.com/office/drawing/2014/main" id="{C3B9719C-DF88-4E53-A993-E42EA029C812}"/>
              </a:ext>
            </a:extLst>
          </p:cNvPr>
          <p:cNvSpPr/>
          <p:nvPr/>
        </p:nvSpPr>
        <p:spPr bwMode="auto">
          <a:xfrm>
            <a:off x="685092" y="3455772"/>
            <a:ext cx="1692867" cy="518387"/>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panose="020B0604020202020204" pitchFamily="34" charset="0"/>
                <a:cs typeface="Arial" panose="020B0604020202020204" pitchFamily="34" charset="0"/>
              </a:rPr>
              <a:t>Presenta expediente de solicitud</a:t>
            </a:r>
            <a:endParaRPr lang="es-MX" dirty="0">
              <a:solidFill>
                <a:schemeClr val="tx1"/>
              </a:solidFill>
              <a:latin typeface="Arial" charset="0"/>
            </a:endParaRPr>
          </a:p>
        </p:txBody>
      </p:sp>
      <p:sp>
        <p:nvSpPr>
          <p:cNvPr id="51" name="Diagrama de flujo: documento 50">
            <a:extLst>
              <a:ext uri="{FF2B5EF4-FFF2-40B4-BE49-F238E27FC236}">
                <a16:creationId xmlns:a16="http://schemas.microsoft.com/office/drawing/2014/main" id="{7E41FE2D-5B87-42CF-8C1C-5344C938EFAF}"/>
              </a:ext>
            </a:extLst>
          </p:cNvPr>
          <p:cNvSpPr/>
          <p:nvPr/>
        </p:nvSpPr>
        <p:spPr bwMode="auto">
          <a:xfrm>
            <a:off x="4563537" y="6154770"/>
            <a:ext cx="1809744" cy="410534"/>
          </a:xfrm>
          <a:prstGeom prst="flowChartDocumen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Formará un comité responsable </a:t>
            </a:r>
            <a:endParaRPr kumimoji="0" lang="es-MX" sz="1000" b="0" i="0" u="none" strike="noStrike" cap="none" normalizeH="0" baseline="0" dirty="0">
              <a:ln>
                <a:noFill/>
              </a:ln>
              <a:solidFill>
                <a:schemeClr val="tx1"/>
              </a:solidFill>
              <a:effectLst/>
              <a:latin typeface="Arial" charset="0"/>
            </a:endParaRPr>
          </a:p>
        </p:txBody>
      </p:sp>
      <p:sp>
        <p:nvSpPr>
          <p:cNvPr id="53" name="Rectángulo 52">
            <a:extLst>
              <a:ext uri="{FF2B5EF4-FFF2-40B4-BE49-F238E27FC236}">
                <a16:creationId xmlns:a16="http://schemas.microsoft.com/office/drawing/2014/main" id="{4CD17104-A6DF-4C67-A8F2-1A9C9A8B3370}"/>
              </a:ext>
            </a:extLst>
          </p:cNvPr>
          <p:cNvSpPr/>
          <p:nvPr/>
        </p:nvSpPr>
        <p:spPr bwMode="auto">
          <a:xfrm>
            <a:off x="2597678" y="7441827"/>
            <a:ext cx="1809744" cy="560987"/>
          </a:xfrm>
          <a:prstGeom prst="rect">
            <a:avLst/>
          </a:prstGeom>
          <a:ln w="31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s-MX" sz="1000" dirty="0">
                <a:solidFill>
                  <a:schemeClr val="tx1"/>
                </a:solidFill>
                <a:latin typeface="Arial" charset="0"/>
              </a:rPr>
              <a:t>Da seguimiento de la operatividad del programa </a:t>
            </a:r>
            <a:endParaRPr kumimoji="0" lang="es-MX" sz="1000" b="0" i="0" u="none" strike="noStrike" cap="none" normalizeH="0" baseline="0" dirty="0">
              <a:ln>
                <a:noFill/>
              </a:ln>
              <a:solidFill>
                <a:schemeClr val="tx1"/>
              </a:solidFill>
              <a:effectLst/>
              <a:latin typeface="Arial" charset="0"/>
            </a:endParaRPr>
          </a:p>
        </p:txBody>
      </p:sp>
      <p:cxnSp>
        <p:nvCxnSpPr>
          <p:cNvPr id="14" name="Conector recto 13">
            <a:extLst>
              <a:ext uri="{FF2B5EF4-FFF2-40B4-BE49-F238E27FC236}">
                <a16:creationId xmlns:a16="http://schemas.microsoft.com/office/drawing/2014/main" id="{D85344EE-BA1A-4C7D-AEC3-1AE5EBBDEDBE}"/>
              </a:ext>
            </a:extLst>
          </p:cNvPr>
          <p:cNvCxnSpPr>
            <a:cxnSpLocks/>
          </p:cNvCxnSpPr>
          <p:nvPr/>
        </p:nvCxnSpPr>
        <p:spPr bwMode="auto">
          <a:xfrm>
            <a:off x="2368295" y="2574665"/>
            <a:ext cx="1171896" cy="99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Conector recto de flecha 18">
            <a:extLst>
              <a:ext uri="{FF2B5EF4-FFF2-40B4-BE49-F238E27FC236}">
                <a16:creationId xmlns:a16="http://schemas.microsoft.com/office/drawing/2014/main" id="{586ADABE-AF3A-4BB2-A5F6-11617FF7B254}"/>
              </a:ext>
            </a:extLst>
          </p:cNvPr>
          <p:cNvCxnSpPr>
            <a:endCxn id="42" idx="0"/>
          </p:cNvCxnSpPr>
          <p:nvPr/>
        </p:nvCxnSpPr>
        <p:spPr bwMode="auto">
          <a:xfrm>
            <a:off x="3520775" y="2584633"/>
            <a:ext cx="1" cy="2320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 name="Conector recto 27">
            <a:extLst>
              <a:ext uri="{FF2B5EF4-FFF2-40B4-BE49-F238E27FC236}">
                <a16:creationId xmlns:a16="http://schemas.microsoft.com/office/drawing/2014/main" id="{A6A67B1F-8AB5-458E-8F39-5E927D73D5EF}"/>
              </a:ext>
            </a:extLst>
          </p:cNvPr>
          <p:cNvCxnSpPr>
            <a:cxnSpLocks/>
            <a:stCxn id="42" idx="2"/>
          </p:cNvCxnSpPr>
          <p:nvPr/>
        </p:nvCxnSpPr>
        <p:spPr bwMode="auto">
          <a:xfrm>
            <a:off x="3520776" y="3300775"/>
            <a:ext cx="0" cy="40395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Conector recto de flecha 31">
            <a:extLst>
              <a:ext uri="{FF2B5EF4-FFF2-40B4-BE49-F238E27FC236}">
                <a16:creationId xmlns:a16="http://schemas.microsoft.com/office/drawing/2014/main" id="{5657E7CA-C9C5-4F5E-8CD0-A8C756F18437}"/>
              </a:ext>
            </a:extLst>
          </p:cNvPr>
          <p:cNvCxnSpPr/>
          <p:nvPr/>
        </p:nvCxnSpPr>
        <p:spPr bwMode="auto">
          <a:xfrm flipH="1" flipV="1">
            <a:off x="2377959" y="3704733"/>
            <a:ext cx="1142816" cy="102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 name="Conector recto 56">
            <a:extLst>
              <a:ext uri="{FF2B5EF4-FFF2-40B4-BE49-F238E27FC236}">
                <a16:creationId xmlns:a16="http://schemas.microsoft.com/office/drawing/2014/main" id="{509BDDFD-60A1-497F-9D1F-1FD589D7207C}"/>
              </a:ext>
            </a:extLst>
          </p:cNvPr>
          <p:cNvCxnSpPr>
            <a:stCxn id="43" idx="2"/>
          </p:cNvCxnSpPr>
          <p:nvPr/>
        </p:nvCxnSpPr>
        <p:spPr bwMode="auto">
          <a:xfrm flipH="1">
            <a:off x="1531525" y="3939888"/>
            <a:ext cx="1" cy="30798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Conector recto de flecha 63">
            <a:extLst>
              <a:ext uri="{FF2B5EF4-FFF2-40B4-BE49-F238E27FC236}">
                <a16:creationId xmlns:a16="http://schemas.microsoft.com/office/drawing/2014/main" id="{036BF4DE-B5DB-4B79-8AFD-E7062AE05A5A}"/>
              </a:ext>
            </a:extLst>
          </p:cNvPr>
          <p:cNvCxnSpPr/>
          <p:nvPr/>
        </p:nvCxnSpPr>
        <p:spPr bwMode="auto">
          <a:xfrm flipV="1">
            <a:off x="1531525" y="4247550"/>
            <a:ext cx="3032012" cy="3285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1" name="Conector recto 70">
            <a:extLst>
              <a:ext uri="{FF2B5EF4-FFF2-40B4-BE49-F238E27FC236}">
                <a16:creationId xmlns:a16="http://schemas.microsoft.com/office/drawing/2014/main" id="{25284C8D-AC27-4559-8DD2-91BEB5BAAC05}"/>
              </a:ext>
            </a:extLst>
          </p:cNvPr>
          <p:cNvCxnSpPr>
            <a:stCxn id="6" idx="2"/>
          </p:cNvCxnSpPr>
          <p:nvPr/>
        </p:nvCxnSpPr>
        <p:spPr bwMode="auto">
          <a:xfrm flipH="1">
            <a:off x="5486635" y="4425995"/>
            <a:ext cx="1" cy="3360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Conector recto de flecha 76">
            <a:extLst>
              <a:ext uri="{FF2B5EF4-FFF2-40B4-BE49-F238E27FC236}">
                <a16:creationId xmlns:a16="http://schemas.microsoft.com/office/drawing/2014/main" id="{E286EF28-0649-4867-B1DB-3F8B9F538A48}"/>
              </a:ext>
            </a:extLst>
          </p:cNvPr>
          <p:cNvCxnSpPr/>
          <p:nvPr/>
        </p:nvCxnSpPr>
        <p:spPr bwMode="auto">
          <a:xfrm flipH="1">
            <a:off x="2377959" y="4790686"/>
            <a:ext cx="309045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9" name="Conector recto 78">
            <a:extLst>
              <a:ext uri="{FF2B5EF4-FFF2-40B4-BE49-F238E27FC236}">
                <a16:creationId xmlns:a16="http://schemas.microsoft.com/office/drawing/2014/main" id="{CDA759A0-75C2-40CB-94E0-E6163538B1A9}"/>
              </a:ext>
            </a:extLst>
          </p:cNvPr>
          <p:cNvCxnSpPr/>
          <p:nvPr/>
        </p:nvCxnSpPr>
        <p:spPr bwMode="auto">
          <a:xfrm>
            <a:off x="1531525" y="4995953"/>
            <a:ext cx="0" cy="31807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Conector recto de flecha 80">
            <a:extLst>
              <a:ext uri="{FF2B5EF4-FFF2-40B4-BE49-F238E27FC236}">
                <a16:creationId xmlns:a16="http://schemas.microsoft.com/office/drawing/2014/main" id="{41ADA7A8-09C5-4D73-BB9D-CEED4FC231E1}"/>
              </a:ext>
            </a:extLst>
          </p:cNvPr>
          <p:cNvCxnSpPr/>
          <p:nvPr/>
        </p:nvCxnSpPr>
        <p:spPr bwMode="auto">
          <a:xfrm>
            <a:off x="1531525" y="5314032"/>
            <a:ext cx="106615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3" name="Conector recto de flecha 82">
            <a:extLst>
              <a:ext uri="{FF2B5EF4-FFF2-40B4-BE49-F238E27FC236}">
                <a16:creationId xmlns:a16="http://schemas.microsoft.com/office/drawing/2014/main" id="{CD3F6625-793A-4CF1-ADAE-E05B28BF1C82}"/>
              </a:ext>
            </a:extLst>
          </p:cNvPr>
          <p:cNvCxnSpPr>
            <a:cxnSpLocks/>
            <a:stCxn id="39" idx="2"/>
            <a:endCxn id="33" idx="0"/>
          </p:cNvCxnSpPr>
          <p:nvPr/>
        </p:nvCxnSpPr>
        <p:spPr bwMode="auto">
          <a:xfrm>
            <a:off x="3501003" y="5464908"/>
            <a:ext cx="1547" cy="27313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7" name="Conector recto 86">
            <a:extLst>
              <a:ext uri="{FF2B5EF4-FFF2-40B4-BE49-F238E27FC236}">
                <a16:creationId xmlns:a16="http://schemas.microsoft.com/office/drawing/2014/main" id="{A2D94E0A-3723-44EC-A5F1-1C9B701F53AC}"/>
              </a:ext>
            </a:extLst>
          </p:cNvPr>
          <p:cNvCxnSpPr/>
          <p:nvPr/>
        </p:nvCxnSpPr>
        <p:spPr bwMode="auto">
          <a:xfrm>
            <a:off x="4407421" y="5943051"/>
            <a:ext cx="9333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 name="Conector recto de flecha 88">
            <a:extLst>
              <a:ext uri="{FF2B5EF4-FFF2-40B4-BE49-F238E27FC236}">
                <a16:creationId xmlns:a16="http://schemas.microsoft.com/office/drawing/2014/main" id="{72951C90-0135-4F80-8353-E73BF19AC9EE}"/>
              </a:ext>
            </a:extLst>
          </p:cNvPr>
          <p:cNvCxnSpPr/>
          <p:nvPr/>
        </p:nvCxnSpPr>
        <p:spPr bwMode="auto">
          <a:xfrm>
            <a:off x="5340746" y="5943051"/>
            <a:ext cx="0" cy="205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3" name="Conector recto de flecha 92">
            <a:extLst>
              <a:ext uri="{FF2B5EF4-FFF2-40B4-BE49-F238E27FC236}">
                <a16:creationId xmlns:a16="http://schemas.microsoft.com/office/drawing/2014/main" id="{408A0BA0-51F6-42DA-8391-772EFDA851FB}"/>
              </a:ext>
            </a:extLst>
          </p:cNvPr>
          <p:cNvCxnSpPr>
            <a:stCxn id="51" idx="2"/>
          </p:cNvCxnSpPr>
          <p:nvPr/>
        </p:nvCxnSpPr>
        <p:spPr bwMode="auto">
          <a:xfrm>
            <a:off x="5468409" y="6538163"/>
            <a:ext cx="0" cy="26791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5" name="Conector recto 94">
            <a:extLst>
              <a:ext uri="{FF2B5EF4-FFF2-40B4-BE49-F238E27FC236}">
                <a16:creationId xmlns:a16="http://schemas.microsoft.com/office/drawing/2014/main" id="{096E7A83-41F1-42C6-89DD-9D34879FECDA}"/>
              </a:ext>
            </a:extLst>
          </p:cNvPr>
          <p:cNvCxnSpPr/>
          <p:nvPr/>
        </p:nvCxnSpPr>
        <p:spPr bwMode="auto">
          <a:xfrm>
            <a:off x="5468409" y="7441827"/>
            <a:ext cx="0" cy="2804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Conector recto de flecha 96">
            <a:extLst>
              <a:ext uri="{FF2B5EF4-FFF2-40B4-BE49-F238E27FC236}">
                <a16:creationId xmlns:a16="http://schemas.microsoft.com/office/drawing/2014/main" id="{E09BC025-8712-43BC-BC65-FFE3489D3976}"/>
              </a:ext>
            </a:extLst>
          </p:cNvPr>
          <p:cNvCxnSpPr/>
          <p:nvPr/>
        </p:nvCxnSpPr>
        <p:spPr bwMode="auto">
          <a:xfrm flipH="1">
            <a:off x="4407421" y="7722320"/>
            <a:ext cx="106098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1" name="Conector recto de flecha 100">
            <a:extLst>
              <a:ext uri="{FF2B5EF4-FFF2-40B4-BE49-F238E27FC236}">
                <a16:creationId xmlns:a16="http://schemas.microsoft.com/office/drawing/2014/main" id="{736CFB86-C3A2-486C-AE85-984DAE89AC3B}"/>
              </a:ext>
            </a:extLst>
          </p:cNvPr>
          <p:cNvCxnSpPr/>
          <p:nvPr/>
        </p:nvCxnSpPr>
        <p:spPr bwMode="auto">
          <a:xfrm>
            <a:off x="3520775" y="8002814"/>
            <a:ext cx="0" cy="31689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 name="CuadroTexto 1">
            <a:extLst>
              <a:ext uri="{FF2B5EF4-FFF2-40B4-BE49-F238E27FC236}">
                <a16:creationId xmlns:a16="http://schemas.microsoft.com/office/drawing/2014/main" id="{2DF6A5F8-4DF7-47C2-848D-1CD036C71FC9}"/>
              </a:ext>
            </a:extLst>
          </p:cNvPr>
          <p:cNvSpPr txBox="1"/>
          <p:nvPr/>
        </p:nvSpPr>
        <p:spPr>
          <a:xfrm>
            <a:off x="4049508" y="7240715"/>
            <a:ext cx="300082" cy="215444"/>
          </a:xfrm>
          <a:prstGeom prst="rect">
            <a:avLst/>
          </a:prstGeom>
          <a:noFill/>
        </p:spPr>
        <p:txBody>
          <a:bodyPr wrap="none" rtlCol="0">
            <a:spAutoFit/>
          </a:bodyPr>
          <a:lstStyle/>
          <a:p>
            <a:r>
              <a:rPr lang="es-MX" sz="800" dirty="0"/>
              <a:t>10</a:t>
            </a:r>
          </a:p>
        </p:txBody>
      </p:sp>
    </p:spTree>
    <p:extLst>
      <p:ext uri="{BB962C8B-B14F-4D97-AF65-F5344CB8AC3E}">
        <p14:creationId xmlns:p14="http://schemas.microsoft.com/office/powerpoint/2010/main" val="728735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Line 17">
            <a:extLst>
              <a:ext uri="{FF2B5EF4-FFF2-40B4-BE49-F238E27FC236}">
                <a16:creationId xmlns:a16="http://schemas.microsoft.com/office/drawing/2014/main" id="{CCC65B19-3D39-4595-B43F-3F8B72C4C58A}"/>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4">
            <a:extLst>
              <a:ext uri="{FF2B5EF4-FFF2-40B4-BE49-F238E27FC236}">
                <a16:creationId xmlns:a16="http://schemas.microsoft.com/office/drawing/2014/main" id="{4252BA1A-442A-4C96-BAA8-0C7A64931180}"/>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5">
            <a:extLst>
              <a:ext uri="{FF2B5EF4-FFF2-40B4-BE49-F238E27FC236}">
                <a16:creationId xmlns:a16="http://schemas.microsoft.com/office/drawing/2014/main" id="{3DB75DBF-EC42-49C4-90FF-91E2513FA22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6">
            <a:extLst>
              <a:ext uri="{FF2B5EF4-FFF2-40B4-BE49-F238E27FC236}">
                <a16:creationId xmlns:a16="http://schemas.microsoft.com/office/drawing/2014/main" id="{40A4A71D-5214-47A7-9160-74CB26C05B29}"/>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 name="CuadroTexto 1">
            <a:extLst>
              <a:ext uri="{FF2B5EF4-FFF2-40B4-BE49-F238E27FC236}">
                <a16:creationId xmlns:a16="http://schemas.microsoft.com/office/drawing/2014/main" id="{EC5DCBCE-53F0-4411-B2FC-E8E67258317A}"/>
              </a:ext>
            </a:extLst>
          </p:cNvPr>
          <p:cNvSpPr txBox="1"/>
          <p:nvPr/>
        </p:nvSpPr>
        <p:spPr>
          <a:xfrm>
            <a:off x="2929173" y="3390156"/>
            <a:ext cx="1193981" cy="523220"/>
          </a:xfrm>
          <a:prstGeom prst="rect">
            <a:avLst/>
          </a:prstGeom>
          <a:noFill/>
        </p:spPr>
        <p:txBody>
          <a:bodyPr wrap="none" rtlCol="0">
            <a:spAutoFit/>
          </a:bodyPr>
          <a:lstStyle/>
          <a:p>
            <a:r>
              <a:rPr lang="es-MX" sz="1400" b="1" dirty="0"/>
              <a:t>5.</a:t>
            </a:r>
          </a:p>
          <a:p>
            <a:r>
              <a:rPr lang="es-MX" sz="1400" b="1" dirty="0"/>
              <a:t>FORMATOS</a:t>
            </a:r>
          </a:p>
        </p:txBody>
      </p:sp>
      <p:graphicFrame>
        <p:nvGraphicFramePr>
          <p:cNvPr id="7" name="Tabla 6">
            <a:extLst>
              <a:ext uri="{FF2B5EF4-FFF2-40B4-BE49-F238E27FC236}">
                <a16:creationId xmlns:a16="http://schemas.microsoft.com/office/drawing/2014/main" id="{1B1FF094-004E-45EB-9757-55956564F1BD}"/>
              </a:ext>
            </a:extLst>
          </p:cNvPr>
          <p:cNvGraphicFramePr>
            <a:graphicFrameLocks noGrp="1"/>
          </p:cNvGraphicFramePr>
          <p:nvPr>
            <p:extLst>
              <p:ext uri="{D42A27DB-BD31-4B8C-83A1-F6EECF244321}">
                <p14:modId xmlns:p14="http://schemas.microsoft.com/office/powerpoint/2010/main" val="2830948695"/>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2DEADEC9-4D2F-4E20-85D0-4C00551A9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42F85283-D1DD-458A-B0DC-7B1E93453CB8}"/>
              </a:ext>
            </a:extLst>
          </p:cNvPr>
          <p:cNvGraphicFramePr>
            <a:graphicFrameLocks noGrp="1"/>
          </p:cNvGraphicFramePr>
          <p:nvPr>
            <p:extLst>
              <p:ext uri="{D42A27DB-BD31-4B8C-83A1-F6EECF244321}">
                <p14:modId xmlns:p14="http://schemas.microsoft.com/office/powerpoint/2010/main" val="581945939"/>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45 de 56</a:t>
                      </a:r>
                    </a:p>
                  </a:txBody>
                  <a:tcPr/>
                </a:tc>
                <a:extLst>
                  <a:ext uri="{0D108BD9-81ED-4DB2-BD59-A6C34878D82A}">
                    <a16:rowId xmlns:a16="http://schemas.microsoft.com/office/drawing/2014/main" val="2061326865"/>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7">
            <a:extLst>
              <a:ext uri="{FF2B5EF4-FFF2-40B4-BE49-F238E27FC236}">
                <a16:creationId xmlns:a16="http://schemas.microsoft.com/office/drawing/2014/main" id="{A79EF67A-5205-4B21-9DC6-5402340BAB99}"/>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3" name="Line 14">
            <a:extLst>
              <a:ext uri="{FF2B5EF4-FFF2-40B4-BE49-F238E27FC236}">
                <a16:creationId xmlns:a16="http://schemas.microsoft.com/office/drawing/2014/main" id="{12696186-CEAE-4F1A-B6DB-3947147CEA0C}"/>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5">
            <a:extLst>
              <a:ext uri="{FF2B5EF4-FFF2-40B4-BE49-F238E27FC236}">
                <a16:creationId xmlns:a16="http://schemas.microsoft.com/office/drawing/2014/main" id="{92AED935-04E8-4C6C-B7D8-81A493EC0060}"/>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6">
            <a:extLst>
              <a:ext uri="{FF2B5EF4-FFF2-40B4-BE49-F238E27FC236}">
                <a16:creationId xmlns:a16="http://schemas.microsoft.com/office/drawing/2014/main" id="{F740A42D-BFC7-4EC0-A7A0-CAB0328E2EB7}"/>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7" name="Tabla 6">
            <a:extLst>
              <a:ext uri="{FF2B5EF4-FFF2-40B4-BE49-F238E27FC236}">
                <a16:creationId xmlns:a16="http://schemas.microsoft.com/office/drawing/2014/main" id="{131D9A27-DBDB-454B-AC49-C2FC8880AFDF}"/>
              </a:ext>
            </a:extLst>
          </p:cNvPr>
          <p:cNvGraphicFramePr>
            <a:graphicFrameLocks noGrp="1"/>
          </p:cNvGraphicFramePr>
          <p:nvPr>
            <p:extLst>
              <p:ext uri="{D42A27DB-BD31-4B8C-83A1-F6EECF244321}">
                <p14:modId xmlns:p14="http://schemas.microsoft.com/office/powerpoint/2010/main" val="235273968"/>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B00B3200-7FE0-4BC6-B53D-9EA5F8B32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F3520C19-5466-47ED-ABA1-AB402FBF3352}"/>
              </a:ext>
            </a:extLst>
          </p:cNvPr>
          <p:cNvGraphicFramePr>
            <a:graphicFrameLocks noGrp="1"/>
          </p:cNvGraphicFramePr>
          <p:nvPr>
            <p:extLst>
              <p:ext uri="{D42A27DB-BD31-4B8C-83A1-F6EECF244321}">
                <p14:modId xmlns:p14="http://schemas.microsoft.com/office/powerpoint/2010/main" val="85966702"/>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46 de 56</a:t>
                      </a:r>
                    </a:p>
                  </a:txBody>
                  <a:tcPr/>
                </a:tc>
                <a:extLst>
                  <a:ext uri="{0D108BD9-81ED-4DB2-BD59-A6C34878D82A}">
                    <a16:rowId xmlns:a16="http://schemas.microsoft.com/office/drawing/2014/main" val="2061326865"/>
                  </a:ext>
                </a:extLst>
              </a:tr>
            </a:tbl>
          </a:graphicData>
        </a:graphic>
      </p:graphicFrame>
      <p:sp>
        <p:nvSpPr>
          <p:cNvPr id="10" name="Rectángulo 9">
            <a:extLst>
              <a:ext uri="{FF2B5EF4-FFF2-40B4-BE49-F238E27FC236}">
                <a16:creationId xmlns:a16="http://schemas.microsoft.com/office/drawing/2014/main" id="{157BC5EC-F89D-49AF-A13C-EEC77E8CAD20}"/>
              </a:ext>
            </a:extLst>
          </p:cNvPr>
          <p:cNvSpPr/>
          <p:nvPr/>
        </p:nvSpPr>
        <p:spPr>
          <a:xfrm>
            <a:off x="706349" y="1500813"/>
            <a:ext cx="5630463" cy="5632311"/>
          </a:xfrm>
          <a:prstGeom prst="rect">
            <a:avLst/>
          </a:prstGeom>
        </p:spPr>
        <p:txBody>
          <a:bodyPr wrap="square">
            <a:spAutoFit/>
          </a:bodyPr>
          <a:lstStyle/>
          <a:p>
            <a:r>
              <a:rPr lang="es-MX" b="1" dirty="0"/>
              <a:t> Formatos </a:t>
            </a:r>
          </a:p>
          <a:p>
            <a:pPr algn="just"/>
            <a:r>
              <a:rPr lang="es-MX" dirty="0"/>
              <a:t> </a:t>
            </a:r>
          </a:p>
          <a:p>
            <a:pPr algn="just"/>
            <a:r>
              <a:rPr lang="es-MX" dirty="0"/>
              <a:t>Los  formatos de solicitud para afiliación a los programas de beneficio Social, se aplican a través De la Secretaria del Bienestar, por lo que están a disposición del público en general en la página de internet.</a:t>
            </a:r>
          </a:p>
          <a:p>
            <a:pPr algn="just"/>
            <a:endParaRPr lang="es-MX" dirty="0"/>
          </a:p>
          <a:p>
            <a:pPr algn="just"/>
            <a:r>
              <a:rPr lang="es-MX" dirty="0"/>
              <a:t> http://www.microrregiones.gob.mx/ </a:t>
            </a:r>
          </a:p>
          <a:p>
            <a:pPr algn="just"/>
            <a:endParaRPr lang="es-MX" dirty="0"/>
          </a:p>
          <a:p>
            <a:pPr algn="just"/>
            <a:r>
              <a:rPr lang="es-MX" dirty="0"/>
              <a:t>DOCUMENTOS UMR 2019</a:t>
            </a:r>
          </a:p>
          <a:p>
            <a:pPr algn="just"/>
            <a:endParaRPr lang="es-MX" dirty="0"/>
          </a:p>
          <a:p>
            <a:pPr algn="just"/>
            <a:r>
              <a:rPr lang="es-MX" dirty="0"/>
              <a:t>Declaratoria de Zonas de Atención Prioritaria 2019</a:t>
            </a:r>
          </a:p>
          <a:p>
            <a:pPr algn="just"/>
            <a:r>
              <a:rPr lang="es-MX" dirty="0"/>
              <a:t>Reglas de Operación PDZP 2019</a:t>
            </a:r>
          </a:p>
          <a:p>
            <a:pPr algn="just"/>
            <a:r>
              <a:rPr lang="es-MX" dirty="0"/>
              <a:t>Modificaciones a las Reglas de Operación</a:t>
            </a:r>
          </a:p>
          <a:p>
            <a:pPr algn="just"/>
            <a:r>
              <a:rPr lang="es-MX" dirty="0"/>
              <a:t>Anexo 2. Formato PDZP-A-CC Convenio de Concertación Tipo</a:t>
            </a:r>
          </a:p>
          <a:p>
            <a:pPr algn="just"/>
            <a:r>
              <a:rPr lang="es-MX" dirty="0"/>
              <a:t>Anexo 3. Formato PDZP-A-AC Acuerdo de Concertación Tipo</a:t>
            </a:r>
          </a:p>
          <a:p>
            <a:pPr algn="just"/>
            <a:r>
              <a:rPr lang="es-MX" dirty="0"/>
              <a:t>Anexo 3. Formato PDZP-A-CCA Acuerdo Tipo </a:t>
            </a:r>
          </a:p>
          <a:p>
            <a:pPr algn="just"/>
            <a:r>
              <a:rPr lang="es-MX" dirty="0"/>
              <a:t>Anexo 4. Flujograma de Mecanismos de Selección</a:t>
            </a:r>
          </a:p>
          <a:p>
            <a:pPr algn="just"/>
            <a:r>
              <a:rPr lang="es-MX" dirty="0"/>
              <a:t> Anexo 5. Formato PDZP-B Reporte de Avance Físico-Financiero</a:t>
            </a:r>
          </a:p>
          <a:p>
            <a:pPr algn="just"/>
            <a:r>
              <a:rPr lang="es-MX" dirty="0"/>
              <a:t> Anexo 6. Formato PDZP-C Acta Entrega-Recepción</a:t>
            </a:r>
          </a:p>
          <a:p>
            <a:pPr algn="just"/>
            <a:r>
              <a:rPr lang="es-MX" dirty="0"/>
              <a:t> Anexo 7. Matriz de Indicadores para Resultados (MIR)</a:t>
            </a:r>
          </a:p>
          <a:p>
            <a:pPr algn="just"/>
            <a:r>
              <a:rPr lang="es-MX" dirty="0"/>
              <a:t> Anexo 8. Cuestionario Único de Información Socioeconómica (CUIS)</a:t>
            </a:r>
          </a:p>
          <a:p>
            <a:pPr algn="just"/>
            <a:r>
              <a:rPr lang="es-MX" dirty="0"/>
              <a:t> Anexo 9. Cuestionario Complementario (CC)</a:t>
            </a:r>
          </a:p>
          <a:p>
            <a:pPr algn="just"/>
            <a:r>
              <a:rPr lang="es-MX" dirty="0"/>
              <a:t> Anexo 10. Cuestionario Único de Obras y Servicios (CUOS) Modificaciones a las Reglas de Operación </a:t>
            </a:r>
          </a:p>
          <a:p>
            <a:pPr algn="just"/>
            <a:r>
              <a:rPr lang="es-MX" dirty="0"/>
              <a:t> </a:t>
            </a:r>
          </a:p>
          <a:p>
            <a:pPr algn="just"/>
            <a:r>
              <a:rPr lang="es-MX" dirty="0"/>
              <a:t> </a:t>
            </a:r>
          </a:p>
          <a:p>
            <a:pPr algn="just"/>
            <a:r>
              <a:rPr lang="es-MX" dirty="0"/>
              <a:t>Nota: el llenado de los mismos es solo competencia de esta Dirección cuando él o la Ciudadana así lo solicite. </a:t>
            </a:r>
          </a:p>
          <a:p>
            <a:pPr algn="just"/>
            <a:r>
              <a:rPr lang="es-MX" dirty="0"/>
              <a:t> </a:t>
            </a:r>
          </a:p>
          <a:p>
            <a:pPr algn="just"/>
            <a:r>
              <a:rPr lang="es-MX" dirty="0"/>
              <a:t> </a:t>
            </a:r>
          </a:p>
        </p:txBody>
      </p:sp>
    </p:spTree>
    <p:extLst>
      <p:ext uri="{BB962C8B-B14F-4D97-AF65-F5344CB8AC3E}">
        <p14:creationId xmlns:p14="http://schemas.microsoft.com/office/powerpoint/2010/main" val="4139062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7">
            <a:extLst>
              <a:ext uri="{FF2B5EF4-FFF2-40B4-BE49-F238E27FC236}">
                <a16:creationId xmlns:a16="http://schemas.microsoft.com/office/drawing/2014/main" id="{5D4A03CC-EF3C-44BE-82A4-F3D14BD3693B}"/>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3" name="Line 14">
            <a:extLst>
              <a:ext uri="{FF2B5EF4-FFF2-40B4-BE49-F238E27FC236}">
                <a16:creationId xmlns:a16="http://schemas.microsoft.com/office/drawing/2014/main" id="{F4880CFC-9DC3-473C-90A4-00B04FE06F19}"/>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5">
            <a:extLst>
              <a:ext uri="{FF2B5EF4-FFF2-40B4-BE49-F238E27FC236}">
                <a16:creationId xmlns:a16="http://schemas.microsoft.com/office/drawing/2014/main" id="{F4DBFE2D-D12E-43C0-BC7B-D73F055E763F}"/>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6">
            <a:extLst>
              <a:ext uri="{FF2B5EF4-FFF2-40B4-BE49-F238E27FC236}">
                <a16:creationId xmlns:a16="http://schemas.microsoft.com/office/drawing/2014/main" id="{9FBBC917-80FA-4CF3-B3C3-6D054E322BE0}"/>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7" name="Tabla 6">
            <a:extLst>
              <a:ext uri="{FF2B5EF4-FFF2-40B4-BE49-F238E27FC236}">
                <a16:creationId xmlns:a16="http://schemas.microsoft.com/office/drawing/2014/main" id="{8E34B6AD-FD95-4902-A564-1ADEE404390E}"/>
              </a:ext>
            </a:extLst>
          </p:cNvPr>
          <p:cNvGraphicFramePr>
            <a:graphicFrameLocks noGrp="1"/>
          </p:cNvGraphicFramePr>
          <p:nvPr>
            <p:extLst>
              <p:ext uri="{D42A27DB-BD31-4B8C-83A1-F6EECF244321}">
                <p14:modId xmlns:p14="http://schemas.microsoft.com/office/powerpoint/2010/main" val="2253249888"/>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C1E0B1CE-2735-4A8C-986D-5ECA862FA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4472BD9A-4BE4-4508-9C51-ED1897B6CE08}"/>
              </a:ext>
            </a:extLst>
          </p:cNvPr>
          <p:cNvGraphicFramePr>
            <a:graphicFrameLocks noGrp="1"/>
          </p:cNvGraphicFramePr>
          <p:nvPr>
            <p:extLst>
              <p:ext uri="{D42A27DB-BD31-4B8C-83A1-F6EECF244321}">
                <p14:modId xmlns:p14="http://schemas.microsoft.com/office/powerpoint/2010/main" val="2497988596"/>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47 de 56</a:t>
                      </a:r>
                    </a:p>
                  </a:txBody>
                  <a:tcPr/>
                </a:tc>
                <a:extLst>
                  <a:ext uri="{0D108BD9-81ED-4DB2-BD59-A6C34878D82A}">
                    <a16:rowId xmlns:a16="http://schemas.microsoft.com/office/drawing/2014/main" val="2061326865"/>
                  </a:ext>
                </a:extLst>
              </a:tr>
            </a:tbl>
          </a:graphicData>
        </a:graphic>
      </p:graphicFrame>
      <p:pic>
        <p:nvPicPr>
          <p:cNvPr id="18" name="Imagen 17" descr="Imagen que contiene periódico, texto&#10;&#10;Descripción generada automáticamente">
            <a:extLst>
              <a:ext uri="{FF2B5EF4-FFF2-40B4-BE49-F238E27FC236}">
                <a16:creationId xmlns:a16="http://schemas.microsoft.com/office/drawing/2014/main" id="{839138C0-07F8-4F95-8187-2EB07E5B0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195" y="1447797"/>
            <a:ext cx="5010849" cy="3658111"/>
          </a:xfrm>
          <a:prstGeom prst="rect">
            <a:avLst/>
          </a:prstGeom>
        </p:spPr>
      </p:pic>
      <p:pic>
        <p:nvPicPr>
          <p:cNvPr id="20" name="Imagen 19" descr="Imagen que contiene texto&#10;&#10;Descripción generada automáticamente">
            <a:extLst>
              <a:ext uri="{FF2B5EF4-FFF2-40B4-BE49-F238E27FC236}">
                <a16:creationId xmlns:a16="http://schemas.microsoft.com/office/drawing/2014/main" id="{EFA25AB8-18FB-4FA8-94A3-D73C39B69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625" y="5037534"/>
            <a:ext cx="5344271" cy="3391373"/>
          </a:xfrm>
          <a:prstGeom prst="rect">
            <a:avLst/>
          </a:prstGeom>
        </p:spPr>
      </p:pic>
    </p:spTree>
    <p:extLst>
      <p:ext uri="{BB962C8B-B14F-4D97-AF65-F5344CB8AC3E}">
        <p14:creationId xmlns:p14="http://schemas.microsoft.com/office/powerpoint/2010/main" val="3757313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7">
            <a:extLst>
              <a:ext uri="{FF2B5EF4-FFF2-40B4-BE49-F238E27FC236}">
                <a16:creationId xmlns:a16="http://schemas.microsoft.com/office/drawing/2014/main" id="{9FB117BA-B03B-46D3-8E3B-82FCDBBBBA03}"/>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3" name="Line 14">
            <a:extLst>
              <a:ext uri="{FF2B5EF4-FFF2-40B4-BE49-F238E27FC236}">
                <a16:creationId xmlns:a16="http://schemas.microsoft.com/office/drawing/2014/main" id="{8038EE77-FF36-4BDD-B4FE-1BBB648A6E02}"/>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5">
            <a:extLst>
              <a:ext uri="{FF2B5EF4-FFF2-40B4-BE49-F238E27FC236}">
                <a16:creationId xmlns:a16="http://schemas.microsoft.com/office/drawing/2014/main" id="{874D1148-B2B1-44CF-9FC2-2D7557C2C86E}"/>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6">
            <a:extLst>
              <a:ext uri="{FF2B5EF4-FFF2-40B4-BE49-F238E27FC236}">
                <a16:creationId xmlns:a16="http://schemas.microsoft.com/office/drawing/2014/main" id="{32778422-0C49-48F0-9ACE-D873CDAB794C}"/>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7" name="Tabla 6">
            <a:extLst>
              <a:ext uri="{FF2B5EF4-FFF2-40B4-BE49-F238E27FC236}">
                <a16:creationId xmlns:a16="http://schemas.microsoft.com/office/drawing/2014/main" id="{7E1F5934-36AF-44E7-9A13-0720685EBE53}"/>
              </a:ext>
            </a:extLst>
          </p:cNvPr>
          <p:cNvGraphicFramePr>
            <a:graphicFrameLocks noGrp="1"/>
          </p:cNvGraphicFramePr>
          <p:nvPr>
            <p:extLst>
              <p:ext uri="{D42A27DB-BD31-4B8C-83A1-F6EECF244321}">
                <p14:modId xmlns:p14="http://schemas.microsoft.com/office/powerpoint/2010/main" val="2253249888"/>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ACCBBF91-9F00-4518-9F85-DCCFA3AD7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C710720D-1A55-4E05-A31C-82DF1DBC16CE}"/>
              </a:ext>
            </a:extLst>
          </p:cNvPr>
          <p:cNvGraphicFramePr>
            <a:graphicFrameLocks noGrp="1"/>
          </p:cNvGraphicFramePr>
          <p:nvPr>
            <p:extLst>
              <p:ext uri="{D42A27DB-BD31-4B8C-83A1-F6EECF244321}">
                <p14:modId xmlns:p14="http://schemas.microsoft.com/office/powerpoint/2010/main" val="4005288810"/>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48 de 56</a:t>
                      </a:r>
                    </a:p>
                  </a:txBody>
                  <a:tcPr/>
                </a:tc>
                <a:extLst>
                  <a:ext uri="{0D108BD9-81ED-4DB2-BD59-A6C34878D82A}">
                    <a16:rowId xmlns:a16="http://schemas.microsoft.com/office/drawing/2014/main" val="2061326865"/>
                  </a:ext>
                </a:extLst>
              </a:tr>
            </a:tbl>
          </a:graphicData>
        </a:graphic>
      </p:graphicFrame>
      <p:pic>
        <p:nvPicPr>
          <p:cNvPr id="11" name="Imagen 10">
            <a:extLst>
              <a:ext uri="{FF2B5EF4-FFF2-40B4-BE49-F238E27FC236}">
                <a16:creationId xmlns:a16="http://schemas.microsoft.com/office/drawing/2014/main" id="{83A3AF01-3D3C-4CE8-A869-E1515F734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812" y="1225077"/>
            <a:ext cx="5020376" cy="3467584"/>
          </a:xfrm>
          <a:prstGeom prst="rect">
            <a:avLst/>
          </a:prstGeom>
        </p:spPr>
      </p:pic>
      <p:pic>
        <p:nvPicPr>
          <p:cNvPr id="13" name="Imagen 12" descr="Imagen que contiene texto&#10;&#10;Descripción generada automáticamente">
            <a:extLst>
              <a:ext uri="{FF2B5EF4-FFF2-40B4-BE49-F238E27FC236}">
                <a16:creationId xmlns:a16="http://schemas.microsoft.com/office/drawing/2014/main" id="{FF0B92EF-FE9A-4633-BA32-903633D2E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726" y="4776247"/>
            <a:ext cx="4610743" cy="3381847"/>
          </a:xfrm>
          <a:prstGeom prst="rect">
            <a:avLst/>
          </a:prstGeom>
        </p:spPr>
      </p:pic>
    </p:spTree>
    <p:extLst>
      <p:ext uri="{BB962C8B-B14F-4D97-AF65-F5344CB8AC3E}">
        <p14:creationId xmlns:p14="http://schemas.microsoft.com/office/powerpoint/2010/main" val="254474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Text Box 5">
            <a:extLst>
              <a:ext uri="{FF2B5EF4-FFF2-40B4-BE49-F238E27FC236}">
                <a16:creationId xmlns:a16="http://schemas.microsoft.com/office/drawing/2014/main" id="{7ED089B5-F246-411B-89E6-EF4D959915B6}"/>
              </a:ext>
            </a:extLst>
          </p:cNvPr>
          <p:cNvSpPr txBox="1">
            <a:spLocks noChangeArrowheads="1"/>
          </p:cNvSpPr>
          <p:nvPr/>
        </p:nvSpPr>
        <p:spPr bwMode="auto">
          <a:xfrm>
            <a:off x="1291389" y="1316274"/>
            <a:ext cx="4294272" cy="15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78000" tIns="45810" rIns="378000" bIns="45810">
            <a:spAutoFit/>
          </a:bodyPr>
          <a:lstStyle>
            <a:lvl1pPr defTabSz="915988" eaLnBrk="0" hangingPunct="0">
              <a:defRPr sz="1200">
                <a:solidFill>
                  <a:schemeClr val="tx1"/>
                </a:solidFill>
                <a:latin typeface="Arial" panose="020B0604020202020204" pitchFamily="34" charset="0"/>
              </a:defRPr>
            </a:lvl1pPr>
            <a:lvl2pPr marL="742950" indent="-285750" defTabSz="915988" eaLnBrk="0" hangingPunct="0">
              <a:defRPr sz="1200">
                <a:solidFill>
                  <a:schemeClr val="tx1"/>
                </a:solidFill>
                <a:latin typeface="Arial" panose="020B0604020202020204" pitchFamily="34" charset="0"/>
              </a:defRPr>
            </a:lvl2pPr>
            <a:lvl3pPr marL="1143000" indent="-228600" defTabSz="915988" eaLnBrk="0" hangingPunct="0">
              <a:defRPr sz="1200">
                <a:solidFill>
                  <a:schemeClr val="tx1"/>
                </a:solidFill>
                <a:latin typeface="Arial" panose="020B0604020202020204" pitchFamily="34" charset="0"/>
              </a:defRPr>
            </a:lvl3pPr>
            <a:lvl4pPr marL="1600200" indent="-228600" defTabSz="915988" eaLnBrk="0" hangingPunct="0">
              <a:defRPr sz="1200">
                <a:solidFill>
                  <a:schemeClr val="tx1"/>
                </a:solidFill>
                <a:latin typeface="Arial" panose="020B0604020202020204" pitchFamily="34" charset="0"/>
              </a:defRPr>
            </a:lvl4pPr>
            <a:lvl5pPr marL="2057400" indent="-228600" defTabSz="915988" eaLnBrk="0" hangingPunct="0">
              <a:defRPr sz="1200">
                <a:solidFill>
                  <a:schemeClr val="tx1"/>
                </a:solidFill>
                <a:latin typeface="Arial" panose="020B0604020202020204" pitchFamily="34" charset="0"/>
              </a:defRPr>
            </a:lvl5pPr>
            <a:lvl6pPr marL="2514600" indent="-228600" algn="ctr" defTabSz="915988"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defTabSz="915988"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defTabSz="915988"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defTabSz="915988"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MX" altLang="es-MX" sz="1400" b="1" dirty="0"/>
          </a:p>
          <a:p>
            <a:pPr eaLnBrk="1" hangingPunct="1"/>
            <a:r>
              <a:rPr lang="es-MX" altLang="es-MX" sz="1400" b="1" dirty="0"/>
              <a:t>2.</a:t>
            </a:r>
          </a:p>
          <a:p>
            <a:pPr eaLnBrk="1" hangingPunct="1"/>
            <a:r>
              <a:rPr lang="es-MX" altLang="es-MX" sz="1400" b="1" dirty="0"/>
              <a:t>Marco Legal</a:t>
            </a:r>
          </a:p>
          <a:p>
            <a:pPr algn="just" eaLnBrk="1" hangingPunct="1"/>
            <a:r>
              <a:rPr lang="es-ES_tradnl" altLang="es-MX" sz="1400" dirty="0">
                <a:cs typeface="Arial" panose="020B0604020202020204" pitchFamily="34" charset="0"/>
              </a:rPr>
              <a:t> </a:t>
            </a:r>
          </a:p>
          <a:p>
            <a:pPr algn="just" eaLnBrk="1" hangingPunct="1"/>
            <a:endParaRPr lang="es-ES" altLang="es-MX" dirty="0">
              <a:cs typeface="Times New Roman" panose="02020603050405020304" pitchFamily="18" charset="0"/>
            </a:endParaRPr>
          </a:p>
          <a:p>
            <a:pPr algn="just" eaLnBrk="1" hangingPunct="1"/>
            <a:r>
              <a:rPr lang="es-ES_tradnl" altLang="es-MX" dirty="0">
                <a:cs typeface="Arial" panose="020B0604020202020204" pitchFamily="34" charset="0"/>
              </a:rPr>
              <a:t> </a:t>
            </a:r>
          </a:p>
          <a:p>
            <a:pPr algn="just" eaLnBrk="1" hangingPunct="1"/>
            <a:endParaRPr lang="es-CO" altLang="es-MX" dirty="0"/>
          </a:p>
        </p:txBody>
      </p:sp>
      <p:sp>
        <p:nvSpPr>
          <p:cNvPr id="5" name="Line 16">
            <a:extLst>
              <a:ext uri="{FF2B5EF4-FFF2-40B4-BE49-F238E27FC236}">
                <a16:creationId xmlns:a16="http://schemas.microsoft.com/office/drawing/2014/main" id="{B9E9E503-ED2C-4BF9-AC64-531ECD02571E}"/>
              </a:ext>
            </a:extLst>
          </p:cNvPr>
          <p:cNvSpPr>
            <a:spLocks noChangeShapeType="1"/>
          </p:cNvSpPr>
          <p:nvPr/>
        </p:nvSpPr>
        <p:spPr bwMode="auto">
          <a:xfrm flipV="1">
            <a:off x="473558" y="8663754"/>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6" name="Line 14">
            <a:extLst>
              <a:ext uri="{FF2B5EF4-FFF2-40B4-BE49-F238E27FC236}">
                <a16:creationId xmlns:a16="http://schemas.microsoft.com/office/drawing/2014/main" id="{C5E053AF-4DFB-4EBB-BD10-53AABD61FA46}"/>
              </a:ext>
            </a:extLst>
          </p:cNvPr>
          <p:cNvSpPr>
            <a:spLocks noChangeShapeType="1"/>
          </p:cNvSpPr>
          <p:nvPr/>
        </p:nvSpPr>
        <p:spPr bwMode="auto">
          <a:xfrm>
            <a:off x="400049" y="380999"/>
            <a:ext cx="73509" cy="8282765"/>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16413335-4F29-48DC-857C-AD1487C3DBD4}"/>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DDF83430-1EB9-4547-AF2D-DD5A7FEF5D30}"/>
              </a:ext>
            </a:extLst>
          </p:cNvPr>
          <p:cNvSpPr>
            <a:spLocks noChangeShapeType="1"/>
          </p:cNvSpPr>
          <p:nvPr/>
        </p:nvSpPr>
        <p:spPr bwMode="auto">
          <a:xfrm flipH="1">
            <a:off x="6476999" y="380999"/>
            <a:ext cx="0" cy="8282755"/>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34F54408-8E81-4E21-82F5-847E26C43E85}"/>
              </a:ext>
            </a:extLst>
          </p:cNvPr>
          <p:cNvGraphicFramePr>
            <a:graphicFrameLocks noGrp="1"/>
          </p:cNvGraphicFramePr>
          <p:nvPr>
            <p:extLst>
              <p:ext uri="{D42A27DB-BD31-4B8C-83A1-F6EECF244321}">
                <p14:modId xmlns:p14="http://schemas.microsoft.com/office/powerpoint/2010/main" val="2417331661"/>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AEE60C0B-2A43-435C-B60C-72529C09D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0C2ADC94-780E-4359-B447-0D2F762DAB1C}"/>
              </a:ext>
            </a:extLst>
          </p:cNvPr>
          <p:cNvSpPr/>
          <p:nvPr/>
        </p:nvSpPr>
        <p:spPr>
          <a:xfrm>
            <a:off x="749376" y="2534515"/>
            <a:ext cx="5383055" cy="1754326"/>
          </a:xfrm>
          <a:prstGeom prst="rect">
            <a:avLst/>
          </a:prstGeom>
        </p:spPr>
        <p:txBody>
          <a:bodyPr wrap="square">
            <a:spAutoFit/>
          </a:bodyPr>
          <a:lstStyle/>
          <a:p>
            <a:pPr algn="l"/>
            <a:r>
              <a:rPr lang="es-MX" sz="1200" b="1" dirty="0">
                <a:solidFill>
                  <a:srgbClr val="000000"/>
                </a:solidFill>
                <a:latin typeface="Arial" panose="020B0604020202020204" pitchFamily="34" charset="0"/>
              </a:rPr>
              <a:t>Federal </a:t>
            </a:r>
            <a:endParaRPr lang="es-MX" sz="1200" dirty="0">
              <a:solidFill>
                <a:srgbClr val="000000"/>
              </a:solidFill>
              <a:latin typeface="Arial" panose="020B0604020202020204" pitchFamily="34" charset="0"/>
            </a:endParaRPr>
          </a:p>
          <a:p>
            <a:pPr marL="171450" indent="-171450" algn="l">
              <a:buFont typeface="Wingdings" panose="05000000000000000000" pitchFamily="2" charset="2"/>
              <a:buChar char="Ø"/>
            </a:pPr>
            <a:r>
              <a:rPr lang="es-MX" sz="1200" b="1" dirty="0">
                <a:solidFill>
                  <a:srgbClr val="000000"/>
                </a:solidFill>
                <a:latin typeface="Arial" panose="020B0604020202020204" pitchFamily="34" charset="0"/>
              </a:rPr>
              <a:t>Constitución Política de los Estados Unidos Mexicanos.</a:t>
            </a:r>
          </a:p>
          <a:p>
            <a:pPr algn="l"/>
            <a:r>
              <a:rPr lang="es-MX" sz="1200" b="1" dirty="0">
                <a:solidFill>
                  <a:srgbClr val="000000"/>
                </a:solidFill>
                <a:latin typeface="Arial" panose="020B0604020202020204" pitchFamily="34" charset="0"/>
              </a:rPr>
              <a:t>      </a:t>
            </a:r>
            <a:endParaRPr lang="es-MX" sz="1200" dirty="0">
              <a:solidFill>
                <a:srgbClr val="000000"/>
              </a:solidFill>
              <a:latin typeface="Arial" panose="020B0604020202020204" pitchFamily="34" charset="0"/>
            </a:endParaRPr>
          </a:p>
          <a:p>
            <a:pPr marL="171450" lvl="0" indent="-171450" algn="just">
              <a:buFont typeface="Wingdings" panose="05000000000000000000" pitchFamily="2" charset="2"/>
              <a:buChar char="Ø"/>
            </a:pPr>
            <a:r>
              <a:rPr lang="es-MX" sz="1200" b="1" dirty="0">
                <a:latin typeface="Arial" panose="020B0604020202020204" pitchFamily="34" charset="0"/>
                <a:cs typeface="Arial" panose="020B0604020202020204" pitchFamily="34" charset="0"/>
              </a:rPr>
              <a:t>Ley de Desarrollo Social</a:t>
            </a:r>
            <a:endParaRPr lang="es-MX" sz="1200" dirty="0">
              <a:latin typeface="Arial" panose="020B0604020202020204" pitchFamily="34" charset="0"/>
              <a:cs typeface="Arial" panose="020B0604020202020204" pitchFamily="34" charset="0"/>
            </a:endParaRPr>
          </a:p>
          <a:p>
            <a:pPr algn="l"/>
            <a:endParaRPr lang="es-MX" sz="1200" b="1" dirty="0">
              <a:solidFill>
                <a:srgbClr val="000000"/>
              </a:solidFill>
              <a:latin typeface="Arial" panose="020B0604020202020204" pitchFamily="34" charset="0"/>
            </a:endParaRPr>
          </a:p>
          <a:p>
            <a:pPr algn="l"/>
            <a:r>
              <a:rPr lang="es-MX" sz="1200" b="1" dirty="0">
                <a:solidFill>
                  <a:srgbClr val="000000"/>
                </a:solidFill>
                <a:latin typeface="Arial" panose="020B0604020202020204" pitchFamily="34" charset="0"/>
              </a:rPr>
              <a:t>Estatal </a:t>
            </a:r>
            <a:endParaRPr lang="es-MX" sz="1200" dirty="0">
              <a:solidFill>
                <a:srgbClr val="000000"/>
              </a:solidFill>
              <a:latin typeface="Arial" panose="020B0604020202020204" pitchFamily="34" charset="0"/>
            </a:endParaRPr>
          </a:p>
          <a:p>
            <a:pPr marL="171450" indent="-171450" algn="l">
              <a:buFont typeface="Wingdings" panose="05000000000000000000" pitchFamily="2" charset="2"/>
              <a:buChar char="Ø"/>
            </a:pPr>
            <a:r>
              <a:rPr lang="es-MX" sz="1200" b="1" dirty="0">
                <a:solidFill>
                  <a:srgbClr val="000000"/>
                </a:solidFill>
                <a:latin typeface="Arial" panose="020B0604020202020204" pitchFamily="34" charset="0"/>
              </a:rPr>
              <a:t>Constitución del Estado Libre y Soberano de Puebla.</a:t>
            </a:r>
          </a:p>
          <a:p>
            <a:pPr marL="171450" indent="-171450" algn="l">
              <a:buFont typeface="Wingdings" panose="05000000000000000000" pitchFamily="2" charset="2"/>
              <a:buChar char="Ø"/>
            </a:pPr>
            <a:endParaRPr lang="es-MX" sz="1200" dirty="0">
              <a:solidFill>
                <a:srgbClr val="000000"/>
              </a:solidFill>
              <a:latin typeface="Arial" panose="020B0604020202020204" pitchFamily="34" charset="0"/>
            </a:endParaRPr>
          </a:p>
          <a:p>
            <a:pPr marL="171450" indent="-171450" algn="l">
              <a:buFont typeface="Wingdings" panose="05000000000000000000" pitchFamily="2" charset="2"/>
              <a:buChar char="Ø"/>
            </a:pPr>
            <a:r>
              <a:rPr lang="es-MX" sz="1200" b="1" dirty="0">
                <a:latin typeface="Arial" panose="020B0604020202020204" pitchFamily="34" charset="0"/>
                <a:cs typeface="Arial" panose="020B0604020202020204" pitchFamily="34" charset="0"/>
              </a:rPr>
              <a:t>Ley Orgánica Municipal del Estado de Puebla. </a:t>
            </a:r>
          </a:p>
        </p:txBody>
      </p:sp>
      <p:graphicFrame>
        <p:nvGraphicFramePr>
          <p:cNvPr id="13" name="Tabla 12">
            <a:extLst>
              <a:ext uri="{FF2B5EF4-FFF2-40B4-BE49-F238E27FC236}">
                <a16:creationId xmlns:a16="http://schemas.microsoft.com/office/drawing/2014/main" id="{7F2429E4-CDBB-4149-887A-28676FCDE908}"/>
              </a:ext>
            </a:extLst>
          </p:cNvPr>
          <p:cNvGraphicFramePr>
            <a:graphicFrameLocks noGrp="1"/>
          </p:cNvGraphicFramePr>
          <p:nvPr>
            <p:extLst>
              <p:ext uri="{D42A27DB-BD31-4B8C-83A1-F6EECF244321}">
                <p14:modId xmlns:p14="http://schemas.microsoft.com/office/powerpoint/2010/main" val="2233913583"/>
              </p:ext>
            </p:extLst>
          </p:nvPr>
        </p:nvGraphicFramePr>
        <p:xfrm>
          <a:off x="5301873" y="8862060"/>
          <a:ext cx="1152129" cy="259080"/>
        </p:xfrm>
        <a:graphic>
          <a:graphicData uri="http://schemas.openxmlformats.org/drawingml/2006/table">
            <a:tbl>
              <a:tblPr firstRow="1" bandRow="1">
                <a:tableStyleId>{F5AB1C69-6EDB-4FF4-983F-18BD219EF322}</a:tableStyleId>
              </a:tblPr>
              <a:tblGrid>
                <a:gridCol w="1152129">
                  <a:extLst>
                    <a:ext uri="{9D8B030D-6E8A-4147-A177-3AD203B41FA5}">
                      <a16:colId xmlns:a16="http://schemas.microsoft.com/office/drawing/2014/main" val="4212396931"/>
                    </a:ext>
                  </a:extLst>
                </a:gridCol>
              </a:tblGrid>
              <a:tr h="249523">
                <a:tc>
                  <a:txBody>
                    <a:bodyPr/>
                    <a:lstStyle/>
                    <a:p>
                      <a:r>
                        <a:rPr lang="es-MX" sz="1100" b="0" dirty="0">
                          <a:solidFill>
                            <a:schemeClr val="tx1"/>
                          </a:solidFill>
                          <a:latin typeface="Arial" panose="020B0604020202020204" pitchFamily="34" charset="0"/>
                          <a:cs typeface="Arial" panose="020B0604020202020204" pitchFamily="34" charset="0"/>
                        </a:rPr>
                        <a:t>Pagina 4 de 56</a:t>
                      </a:r>
                    </a:p>
                  </a:txBody>
                  <a:tcPr/>
                </a:tc>
                <a:extLst>
                  <a:ext uri="{0D108BD9-81ED-4DB2-BD59-A6C34878D82A}">
                    <a16:rowId xmlns:a16="http://schemas.microsoft.com/office/drawing/2014/main" val="2061326865"/>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7">
            <a:extLst>
              <a:ext uri="{FF2B5EF4-FFF2-40B4-BE49-F238E27FC236}">
                <a16:creationId xmlns:a16="http://schemas.microsoft.com/office/drawing/2014/main" id="{C6889977-CE16-48CE-B4C6-AD16DDAD80A5}"/>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3" name="Line 14">
            <a:extLst>
              <a:ext uri="{FF2B5EF4-FFF2-40B4-BE49-F238E27FC236}">
                <a16:creationId xmlns:a16="http://schemas.microsoft.com/office/drawing/2014/main" id="{AF58002B-D423-4D2E-A7FA-329C974B50B9}"/>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5">
            <a:extLst>
              <a:ext uri="{FF2B5EF4-FFF2-40B4-BE49-F238E27FC236}">
                <a16:creationId xmlns:a16="http://schemas.microsoft.com/office/drawing/2014/main" id="{816D117D-845D-4E86-9555-A74F4AC32988}"/>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6">
            <a:extLst>
              <a:ext uri="{FF2B5EF4-FFF2-40B4-BE49-F238E27FC236}">
                <a16:creationId xmlns:a16="http://schemas.microsoft.com/office/drawing/2014/main" id="{48BC175A-3BF1-4C68-8811-4E1BEA7EB365}"/>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7" name="Tabla 6">
            <a:extLst>
              <a:ext uri="{FF2B5EF4-FFF2-40B4-BE49-F238E27FC236}">
                <a16:creationId xmlns:a16="http://schemas.microsoft.com/office/drawing/2014/main" id="{5D7CFB55-C16D-445D-8DF4-999ED18AE3DF}"/>
              </a:ext>
            </a:extLst>
          </p:cNvPr>
          <p:cNvGraphicFramePr>
            <a:graphicFrameLocks noGrp="1"/>
          </p:cNvGraphicFramePr>
          <p:nvPr>
            <p:extLst>
              <p:ext uri="{D42A27DB-BD31-4B8C-83A1-F6EECF244321}">
                <p14:modId xmlns:p14="http://schemas.microsoft.com/office/powerpoint/2010/main" val="2253249888"/>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296D1024-A0BB-4440-A3D8-10C06232A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722F8626-75BB-46ED-8EB9-C064B2AD3651}"/>
              </a:ext>
            </a:extLst>
          </p:cNvPr>
          <p:cNvGraphicFramePr>
            <a:graphicFrameLocks noGrp="1"/>
          </p:cNvGraphicFramePr>
          <p:nvPr>
            <p:extLst>
              <p:ext uri="{D42A27DB-BD31-4B8C-83A1-F6EECF244321}">
                <p14:modId xmlns:p14="http://schemas.microsoft.com/office/powerpoint/2010/main" val="2725244608"/>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49 de 56</a:t>
                      </a:r>
                    </a:p>
                  </a:txBody>
                  <a:tcPr/>
                </a:tc>
                <a:extLst>
                  <a:ext uri="{0D108BD9-81ED-4DB2-BD59-A6C34878D82A}">
                    <a16:rowId xmlns:a16="http://schemas.microsoft.com/office/drawing/2014/main" val="2061326865"/>
                  </a:ext>
                </a:extLst>
              </a:tr>
            </a:tbl>
          </a:graphicData>
        </a:graphic>
      </p:graphicFrame>
      <p:pic>
        <p:nvPicPr>
          <p:cNvPr id="11" name="Imagen 10" descr="Imagen que contiene texto&#10;&#10;Descripción generada automáticamente">
            <a:extLst>
              <a:ext uri="{FF2B5EF4-FFF2-40B4-BE49-F238E27FC236}">
                <a16:creationId xmlns:a16="http://schemas.microsoft.com/office/drawing/2014/main" id="{CFC0CCBB-1CB2-4C1F-8580-36F4177FB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337" y="1355552"/>
            <a:ext cx="5020376" cy="3372321"/>
          </a:xfrm>
          <a:prstGeom prst="rect">
            <a:avLst/>
          </a:prstGeom>
        </p:spPr>
      </p:pic>
      <p:pic>
        <p:nvPicPr>
          <p:cNvPr id="13" name="Imagen 12" descr="Imagen que contiene texto&#10;&#10;Descripción generada automáticamente">
            <a:extLst>
              <a:ext uri="{FF2B5EF4-FFF2-40B4-BE49-F238E27FC236}">
                <a16:creationId xmlns:a16="http://schemas.microsoft.com/office/drawing/2014/main" id="{244EF7BE-386E-4A3B-9FF4-8997881C3B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6496" y="4810627"/>
            <a:ext cx="4782217" cy="3448531"/>
          </a:xfrm>
          <a:prstGeom prst="rect">
            <a:avLst/>
          </a:prstGeom>
        </p:spPr>
      </p:pic>
    </p:spTree>
    <p:extLst>
      <p:ext uri="{BB962C8B-B14F-4D97-AF65-F5344CB8AC3E}">
        <p14:creationId xmlns:p14="http://schemas.microsoft.com/office/powerpoint/2010/main" val="1681125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7">
            <a:extLst>
              <a:ext uri="{FF2B5EF4-FFF2-40B4-BE49-F238E27FC236}">
                <a16:creationId xmlns:a16="http://schemas.microsoft.com/office/drawing/2014/main" id="{9E9787CC-E0CC-489A-A15D-EFFBD999E444}"/>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3" name="Line 14">
            <a:extLst>
              <a:ext uri="{FF2B5EF4-FFF2-40B4-BE49-F238E27FC236}">
                <a16:creationId xmlns:a16="http://schemas.microsoft.com/office/drawing/2014/main" id="{85491A68-2752-4192-B637-130F1F3136A8}"/>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5">
            <a:extLst>
              <a:ext uri="{FF2B5EF4-FFF2-40B4-BE49-F238E27FC236}">
                <a16:creationId xmlns:a16="http://schemas.microsoft.com/office/drawing/2014/main" id="{200B33BE-437A-4FFA-A6AC-EF353B9B70AE}"/>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6">
            <a:extLst>
              <a:ext uri="{FF2B5EF4-FFF2-40B4-BE49-F238E27FC236}">
                <a16:creationId xmlns:a16="http://schemas.microsoft.com/office/drawing/2014/main" id="{4F687969-AF17-44E9-8FF2-9AF92933513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7" name="Tabla 6">
            <a:extLst>
              <a:ext uri="{FF2B5EF4-FFF2-40B4-BE49-F238E27FC236}">
                <a16:creationId xmlns:a16="http://schemas.microsoft.com/office/drawing/2014/main" id="{B19E2D99-F5F0-4E36-9203-DC01FA4A3B8E}"/>
              </a:ext>
            </a:extLst>
          </p:cNvPr>
          <p:cNvGraphicFramePr>
            <a:graphicFrameLocks noGrp="1"/>
          </p:cNvGraphicFramePr>
          <p:nvPr>
            <p:extLst>
              <p:ext uri="{D42A27DB-BD31-4B8C-83A1-F6EECF244321}">
                <p14:modId xmlns:p14="http://schemas.microsoft.com/office/powerpoint/2010/main" val="2253249888"/>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631A46A4-81EA-45F4-A251-F4A579DDD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64A29347-3A36-4BB7-9BE0-2BB0408B97E8}"/>
              </a:ext>
            </a:extLst>
          </p:cNvPr>
          <p:cNvGraphicFramePr>
            <a:graphicFrameLocks noGrp="1"/>
          </p:cNvGraphicFramePr>
          <p:nvPr>
            <p:extLst>
              <p:ext uri="{D42A27DB-BD31-4B8C-83A1-F6EECF244321}">
                <p14:modId xmlns:p14="http://schemas.microsoft.com/office/powerpoint/2010/main" val="1789729902"/>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50 de 56</a:t>
                      </a:r>
                    </a:p>
                  </a:txBody>
                  <a:tcPr/>
                </a:tc>
                <a:extLst>
                  <a:ext uri="{0D108BD9-81ED-4DB2-BD59-A6C34878D82A}">
                    <a16:rowId xmlns:a16="http://schemas.microsoft.com/office/drawing/2014/main" val="2061326865"/>
                  </a:ext>
                </a:extLst>
              </a:tr>
            </a:tbl>
          </a:graphicData>
        </a:graphic>
      </p:graphicFrame>
      <p:pic>
        <p:nvPicPr>
          <p:cNvPr id="11" name="Imagen 10" descr="Imagen que contiene periódico, texto&#10;&#10;Descripción generada automáticamente">
            <a:extLst>
              <a:ext uri="{FF2B5EF4-FFF2-40B4-BE49-F238E27FC236}">
                <a16:creationId xmlns:a16="http://schemas.microsoft.com/office/drawing/2014/main" id="{72946008-93B8-4F76-848D-FC160B10DD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600" y="1447797"/>
            <a:ext cx="5553850" cy="3296110"/>
          </a:xfrm>
          <a:prstGeom prst="rect">
            <a:avLst/>
          </a:prstGeom>
        </p:spPr>
      </p:pic>
      <p:pic>
        <p:nvPicPr>
          <p:cNvPr id="13" name="Imagen 12" descr="Imagen que contiene texto&#10;&#10;Descripción generada automáticamente">
            <a:extLst>
              <a:ext uri="{FF2B5EF4-FFF2-40B4-BE49-F238E27FC236}">
                <a16:creationId xmlns:a16="http://schemas.microsoft.com/office/drawing/2014/main" id="{5FEA06E4-07BE-485E-963A-82EFBA1026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889" y="4741260"/>
            <a:ext cx="5163271" cy="3610479"/>
          </a:xfrm>
          <a:prstGeom prst="rect">
            <a:avLst/>
          </a:prstGeom>
        </p:spPr>
      </p:pic>
    </p:spTree>
    <p:extLst>
      <p:ext uri="{BB962C8B-B14F-4D97-AF65-F5344CB8AC3E}">
        <p14:creationId xmlns:p14="http://schemas.microsoft.com/office/powerpoint/2010/main" val="3386897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7">
            <a:extLst>
              <a:ext uri="{FF2B5EF4-FFF2-40B4-BE49-F238E27FC236}">
                <a16:creationId xmlns:a16="http://schemas.microsoft.com/office/drawing/2014/main" id="{B55B8CB4-C495-4967-824D-E1743A2D2A14}"/>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3" name="Line 14">
            <a:extLst>
              <a:ext uri="{FF2B5EF4-FFF2-40B4-BE49-F238E27FC236}">
                <a16:creationId xmlns:a16="http://schemas.microsoft.com/office/drawing/2014/main" id="{42914B17-50F2-4385-8B7E-C9A20233F2F4}"/>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5">
            <a:extLst>
              <a:ext uri="{FF2B5EF4-FFF2-40B4-BE49-F238E27FC236}">
                <a16:creationId xmlns:a16="http://schemas.microsoft.com/office/drawing/2014/main" id="{922F9B38-5F89-4B4C-A229-4C943BBB252A}"/>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6">
            <a:extLst>
              <a:ext uri="{FF2B5EF4-FFF2-40B4-BE49-F238E27FC236}">
                <a16:creationId xmlns:a16="http://schemas.microsoft.com/office/drawing/2014/main" id="{91297C90-223A-4419-953C-91CFC101ECED}"/>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7" name="Tabla 6">
            <a:extLst>
              <a:ext uri="{FF2B5EF4-FFF2-40B4-BE49-F238E27FC236}">
                <a16:creationId xmlns:a16="http://schemas.microsoft.com/office/drawing/2014/main" id="{1BA09240-AE39-40D6-835C-FD1908673D89}"/>
              </a:ext>
            </a:extLst>
          </p:cNvPr>
          <p:cNvGraphicFramePr>
            <a:graphicFrameLocks noGrp="1"/>
          </p:cNvGraphicFramePr>
          <p:nvPr>
            <p:extLst>
              <p:ext uri="{D42A27DB-BD31-4B8C-83A1-F6EECF244321}">
                <p14:modId xmlns:p14="http://schemas.microsoft.com/office/powerpoint/2010/main" val="2253249888"/>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C1F43A0E-E24B-44EC-BA6E-E22FB734F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A464D521-4203-4134-B097-ED81B2EAAE70}"/>
              </a:ext>
            </a:extLst>
          </p:cNvPr>
          <p:cNvGraphicFramePr>
            <a:graphicFrameLocks noGrp="1"/>
          </p:cNvGraphicFramePr>
          <p:nvPr>
            <p:extLst>
              <p:ext uri="{D42A27DB-BD31-4B8C-83A1-F6EECF244321}">
                <p14:modId xmlns:p14="http://schemas.microsoft.com/office/powerpoint/2010/main" val="276220951"/>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51 de 56</a:t>
                      </a:r>
                    </a:p>
                  </a:txBody>
                  <a:tcPr/>
                </a:tc>
                <a:extLst>
                  <a:ext uri="{0D108BD9-81ED-4DB2-BD59-A6C34878D82A}">
                    <a16:rowId xmlns:a16="http://schemas.microsoft.com/office/drawing/2014/main" val="2061326865"/>
                  </a:ext>
                </a:extLst>
              </a:tr>
            </a:tbl>
          </a:graphicData>
        </a:graphic>
      </p:graphicFrame>
      <p:pic>
        <p:nvPicPr>
          <p:cNvPr id="11" name="Imagen 10" descr="Imagen que contiene texto, periódico&#10;&#10;Descripción generada automáticamente">
            <a:extLst>
              <a:ext uri="{FF2B5EF4-FFF2-40B4-BE49-F238E27FC236}">
                <a16:creationId xmlns:a16="http://schemas.microsoft.com/office/drawing/2014/main" id="{1F8F5786-EC26-4565-A82D-9B2962F05B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576" y="1942717"/>
            <a:ext cx="4286848" cy="5487166"/>
          </a:xfrm>
          <a:prstGeom prst="rect">
            <a:avLst/>
          </a:prstGeom>
        </p:spPr>
      </p:pic>
    </p:spTree>
    <p:extLst>
      <p:ext uri="{BB962C8B-B14F-4D97-AF65-F5344CB8AC3E}">
        <p14:creationId xmlns:p14="http://schemas.microsoft.com/office/powerpoint/2010/main" val="458136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7">
            <a:extLst>
              <a:ext uri="{FF2B5EF4-FFF2-40B4-BE49-F238E27FC236}">
                <a16:creationId xmlns:a16="http://schemas.microsoft.com/office/drawing/2014/main" id="{10DE770D-4BD8-48A2-BDF9-14036FB4DF9B}"/>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3" name="Line 14">
            <a:extLst>
              <a:ext uri="{FF2B5EF4-FFF2-40B4-BE49-F238E27FC236}">
                <a16:creationId xmlns:a16="http://schemas.microsoft.com/office/drawing/2014/main" id="{A98ABA80-8C0B-4DE4-A8C1-76E04A9005D1}"/>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5">
            <a:extLst>
              <a:ext uri="{FF2B5EF4-FFF2-40B4-BE49-F238E27FC236}">
                <a16:creationId xmlns:a16="http://schemas.microsoft.com/office/drawing/2014/main" id="{9D314001-9700-44B3-9F76-A68AFBB87F74}"/>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6">
            <a:extLst>
              <a:ext uri="{FF2B5EF4-FFF2-40B4-BE49-F238E27FC236}">
                <a16:creationId xmlns:a16="http://schemas.microsoft.com/office/drawing/2014/main" id="{EE1936C2-DD48-4903-9CD9-40149051624B}"/>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CuadroTexto 5">
            <a:extLst>
              <a:ext uri="{FF2B5EF4-FFF2-40B4-BE49-F238E27FC236}">
                <a16:creationId xmlns:a16="http://schemas.microsoft.com/office/drawing/2014/main" id="{B7D1BEC8-EA4B-4802-AD42-51290CDFEB9D}"/>
              </a:ext>
            </a:extLst>
          </p:cNvPr>
          <p:cNvSpPr txBox="1"/>
          <p:nvPr/>
        </p:nvSpPr>
        <p:spPr>
          <a:xfrm>
            <a:off x="2855949" y="3390156"/>
            <a:ext cx="1340432" cy="738664"/>
          </a:xfrm>
          <a:prstGeom prst="rect">
            <a:avLst/>
          </a:prstGeom>
          <a:noFill/>
        </p:spPr>
        <p:txBody>
          <a:bodyPr wrap="none" rtlCol="0">
            <a:spAutoFit/>
          </a:bodyPr>
          <a:lstStyle/>
          <a:p>
            <a:r>
              <a:rPr lang="es-MX" sz="1400" b="1" dirty="0"/>
              <a:t>6.</a:t>
            </a:r>
          </a:p>
          <a:p>
            <a:r>
              <a:rPr lang="es-MX" sz="1400" b="1" dirty="0"/>
              <a:t>SIMBOLOGIA</a:t>
            </a:r>
          </a:p>
          <a:p>
            <a:endParaRPr lang="es-MX" sz="1400" b="1" dirty="0"/>
          </a:p>
        </p:txBody>
      </p:sp>
      <p:graphicFrame>
        <p:nvGraphicFramePr>
          <p:cNvPr id="7" name="Tabla 6">
            <a:extLst>
              <a:ext uri="{FF2B5EF4-FFF2-40B4-BE49-F238E27FC236}">
                <a16:creationId xmlns:a16="http://schemas.microsoft.com/office/drawing/2014/main" id="{0574A725-EC03-4620-A9B6-39BA4EB1148A}"/>
              </a:ext>
            </a:extLst>
          </p:cNvPr>
          <p:cNvGraphicFramePr>
            <a:graphicFrameLocks noGrp="1"/>
          </p:cNvGraphicFramePr>
          <p:nvPr>
            <p:extLst>
              <p:ext uri="{D42A27DB-BD31-4B8C-83A1-F6EECF244321}">
                <p14:modId xmlns:p14="http://schemas.microsoft.com/office/powerpoint/2010/main" val="2253249888"/>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8659C9E6-B474-4BD9-BDB3-0AF40C0BA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8641AC10-0D51-46BD-8940-69C570A508B1}"/>
              </a:ext>
            </a:extLst>
          </p:cNvPr>
          <p:cNvGraphicFramePr>
            <a:graphicFrameLocks noGrp="1"/>
          </p:cNvGraphicFramePr>
          <p:nvPr>
            <p:extLst>
              <p:ext uri="{D42A27DB-BD31-4B8C-83A1-F6EECF244321}">
                <p14:modId xmlns:p14="http://schemas.microsoft.com/office/powerpoint/2010/main" val="356692684"/>
              </p:ext>
            </p:extLst>
          </p:nvPr>
        </p:nvGraphicFramePr>
        <p:xfrm>
          <a:off x="5085184" y="8912203"/>
          <a:ext cx="1407691" cy="370840"/>
        </p:xfrm>
        <a:graphic>
          <a:graphicData uri="http://schemas.openxmlformats.org/drawingml/2006/table">
            <a:tbl>
              <a:tblPr firstRow="1" bandRow="1">
                <a:tableStyleId>{F5AB1C69-6EDB-4FF4-983F-18BD219EF322}</a:tableStyleId>
              </a:tblPr>
              <a:tblGrid>
                <a:gridCol w="1407691">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52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3415609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52" name="AutoShape 8">
            <a:extLst>
              <a:ext uri="{FF2B5EF4-FFF2-40B4-BE49-F238E27FC236}">
                <a16:creationId xmlns:a16="http://schemas.microsoft.com/office/drawing/2014/main" id="{37ECB7D8-6FB9-44C4-8687-B58A7C03E649}"/>
              </a:ext>
            </a:extLst>
          </p:cNvPr>
          <p:cNvSpPr>
            <a:spLocks noChangeArrowheads="1"/>
          </p:cNvSpPr>
          <p:nvPr/>
        </p:nvSpPr>
        <p:spPr bwMode="auto">
          <a:xfrm>
            <a:off x="964704" y="3068825"/>
            <a:ext cx="1195387" cy="533400"/>
          </a:xfrm>
          <a:prstGeom prst="flowChartProcess">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5353" name="AutoShape 9">
            <a:extLst>
              <a:ext uri="{FF2B5EF4-FFF2-40B4-BE49-F238E27FC236}">
                <a16:creationId xmlns:a16="http://schemas.microsoft.com/office/drawing/2014/main" id="{35A73776-19EF-4AA1-9A0B-28031303618A}"/>
              </a:ext>
            </a:extLst>
          </p:cNvPr>
          <p:cNvSpPr>
            <a:spLocks noChangeArrowheads="1"/>
          </p:cNvSpPr>
          <p:nvPr/>
        </p:nvSpPr>
        <p:spPr bwMode="auto">
          <a:xfrm>
            <a:off x="1040904" y="4135625"/>
            <a:ext cx="1119187" cy="685800"/>
          </a:xfrm>
          <a:prstGeom prst="flowChartDocumen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5354" name="Text Box 10">
            <a:extLst>
              <a:ext uri="{FF2B5EF4-FFF2-40B4-BE49-F238E27FC236}">
                <a16:creationId xmlns:a16="http://schemas.microsoft.com/office/drawing/2014/main" id="{38A32B93-EC6A-4B88-9154-753688DBE7F1}"/>
              </a:ext>
            </a:extLst>
          </p:cNvPr>
          <p:cNvSpPr txBox="1">
            <a:spLocks noChangeArrowheads="1"/>
          </p:cNvSpPr>
          <p:nvPr/>
        </p:nvSpPr>
        <p:spPr bwMode="auto">
          <a:xfrm>
            <a:off x="2564904" y="3068825"/>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lnSpc>
                <a:spcPct val="80000"/>
              </a:lnSpc>
              <a:spcBef>
                <a:spcPct val="50000"/>
              </a:spcBef>
            </a:pPr>
            <a:r>
              <a:rPr lang="es-MX" altLang="es-MX"/>
              <a:t>Este símbolo representa la operación o la ACTIVIDAD que se lleva a cabo en un procedimiento, describiéndola dentro del símbolo en forma breve y cuidando que el verbo se conjugue en tiempo presente.</a:t>
            </a:r>
          </a:p>
        </p:txBody>
      </p:sp>
      <p:sp>
        <p:nvSpPr>
          <p:cNvPr id="185355" name="Text Box 11">
            <a:extLst>
              <a:ext uri="{FF2B5EF4-FFF2-40B4-BE49-F238E27FC236}">
                <a16:creationId xmlns:a16="http://schemas.microsoft.com/office/drawing/2014/main" id="{5011D599-B7F8-42B4-B940-93001233C62C}"/>
              </a:ext>
            </a:extLst>
          </p:cNvPr>
          <p:cNvSpPr txBox="1">
            <a:spLocks noChangeArrowheads="1"/>
          </p:cNvSpPr>
          <p:nvPr/>
        </p:nvSpPr>
        <p:spPr bwMode="auto">
          <a:xfrm>
            <a:off x="2564904" y="4135625"/>
            <a:ext cx="35052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lnSpc>
                <a:spcPct val="80000"/>
              </a:lnSpc>
              <a:spcBef>
                <a:spcPct val="50000"/>
              </a:spcBef>
            </a:pPr>
            <a:r>
              <a:rPr lang="es-MX" altLang="es-MX"/>
              <a:t>El símbolo DOCUMENTO representa cualquier tipo de documento que entre, se utilice, se envíe, se reciba, se genere o salga del procedimiento.  Se incluirán las copias que sean utilizadas.</a:t>
            </a:r>
          </a:p>
        </p:txBody>
      </p:sp>
      <p:sp>
        <p:nvSpPr>
          <p:cNvPr id="185356" name="Text Box 12">
            <a:extLst>
              <a:ext uri="{FF2B5EF4-FFF2-40B4-BE49-F238E27FC236}">
                <a16:creationId xmlns:a16="http://schemas.microsoft.com/office/drawing/2014/main" id="{43623F84-5378-4312-85E8-C2B4D7DEF01B}"/>
              </a:ext>
            </a:extLst>
          </p:cNvPr>
          <p:cNvSpPr txBox="1">
            <a:spLocks noChangeArrowheads="1"/>
          </p:cNvSpPr>
          <p:nvPr/>
        </p:nvSpPr>
        <p:spPr bwMode="auto">
          <a:xfrm>
            <a:off x="2539504" y="5358000"/>
            <a:ext cx="3505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lnSpc>
                <a:spcPct val="80000"/>
              </a:lnSpc>
              <a:spcBef>
                <a:spcPct val="50000"/>
              </a:spcBef>
            </a:pPr>
            <a:r>
              <a:rPr lang="es-MX" altLang="es-MX"/>
              <a:t>DIRECCIÓN DE FLUJO o línea de unión, conecta los símbolos señalando el orden en que se deben realizar las distintas operaciones.</a:t>
            </a:r>
          </a:p>
        </p:txBody>
      </p:sp>
      <p:grpSp>
        <p:nvGrpSpPr>
          <p:cNvPr id="185357" name="Group 13">
            <a:extLst>
              <a:ext uri="{FF2B5EF4-FFF2-40B4-BE49-F238E27FC236}">
                <a16:creationId xmlns:a16="http://schemas.microsoft.com/office/drawing/2014/main" id="{FD53AD3D-6F8E-4A43-A564-5776D48042EF}"/>
              </a:ext>
            </a:extLst>
          </p:cNvPr>
          <p:cNvGrpSpPr>
            <a:grpSpLocks/>
          </p:cNvGrpSpPr>
          <p:nvPr/>
        </p:nvGrpSpPr>
        <p:grpSpPr bwMode="auto">
          <a:xfrm>
            <a:off x="1040904" y="5354825"/>
            <a:ext cx="1119187" cy="609600"/>
            <a:chOff x="720" y="3600"/>
            <a:chExt cx="768" cy="432"/>
          </a:xfrm>
        </p:grpSpPr>
        <p:sp>
          <p:nvSpPr>
            <p:cNvPr id="185358" name="Line 14">
              <a:extLst>
                <a:ext uri="{FF2B5EF4-FFF2-40B4-BE49-F238E27FC236}">
                  <a16:creationId xmlns:a16="http://schemas.microsoft.com/office/drawing/2014/main" id="{9844221F-594B-441F-AE1B-81F463FEBC69}"/>
                </a:ext>
              </a:extLst>
            </p:cNvPr>
            <p:cNvSpPr>
              <a:spLocks noChangeShapeType="1"/>
            </p:cNvSpPr>
            <p:nvPr/>
          </p:nvSpPr>
          <p:spPr bwMode="auto">
            <a:xfrm>
              <a:off x="816" y="3648"/>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85359" name="Line 15">
              <a:extLst>
                <a:ext uri="{FF2B5EF4-FFF2-40B4-BE49-F238E27FC236}">
                  <a16:creationId xmlns:a16="http://schemas.microsoft.com/office/drawing/2014/main" id="{D18A4BCF-B3DF-4FD3-AE24-A3BF5D677A4D}"/>
                </a:ext>
              </a:extLst>
            </p:cNvPr>
            <p:cNvSpPr>
              <a:spLocks noChangeShapeType="1"/>
            </p:cNvSpPr>
            <p:nvPr/>
          </p:nvSpPr>
          <p:spPr bwMode="auto">
            <a:xfrm flipH="1">
              <a:off x="768" y="3984"/>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85360" name="Line 16">
              <a:extLst>
                <a:ext uri="{FF2B5EF4-FFF2-40B4-BE49-F238E27FC236}">
                  <a16:creationId xmlns:a16="http://schemas.microsoft.com/office/drawing/2014/main" id="{9319ABE4-7219-4EAE-A1D9-A46070E77905}"/>
                </a:ext>
              </a:extLst>
            </p:cNvPr>
            <p:cNvSpPr>
              <a:spLocks noChangeShapeType="1"/>
            </p:cNvSpPr>
            <p:nvPr/>
          </p:nvSpPr>
          <p:spPr bwMode="auto">
            <a:xfrm flipV="1">
              <a:off x="720" y="3600"/>
              <a:ext cx="0"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85361" name="Line 17">
              <a:extLst>
                <a:ext uri="{FF2B5EF4-FFF2-40B4-BE49-F238E27FC236}">
                  <a16:creationId xmlns:a16="http://schemas.microsoft.com/office/drawing/2014/main" id="{C5EF9A6F-94CE-4B41-BC50-29CFC82E92D7}"/>
                </a:ext>
              </a:extLst>
            </p:cNvPr>
            <p:cNvSpPr>
              <a:spLocks noChangeShapeType="1"/>
            </p:cNvSpPr>
            <p:nvPr/>
          </p:nvSpPr>
          <p:spPr bwMode="auto">
            <a:xfrm>
              <a:off x="1488" y="3648"/>
              <a:ext cx="0"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grpSp>
      <p:sp>
        <p:nvSpPr>
          <p:cNvPr id="185362" name="Rectangle 18">
            <a:extLst>
              <a:ext uri="{FF2B5EF4-FFF2-40B4-BE49-F238E27FC236}">
                <a16:creationId xmlns:a16="http://schemas.microsoft.com/office/drawing/2014/main" id="{013DDF6D-8FC2-4830-A486-B2F8AD348E3E}"/>
              </a:ext>
            </a:extLst>
          </p:cNvPr>
          <p:cNvSpPr>
            <a:spLocks noChangeArrowheads="1"/>
          </p:cNvSpPr>
          <p:nvPr/>
        </p:nvSpPr>
        <p:spPr bwMode="auto">
          <a:xfrm>
            <a:off x="1366812" y="1418526"/>
            <a:ext cx="409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20" tIns="45810" rIns="91620" bIns="45810">
            <a:spAutoFit/>
          </a:bodyPr>
          <a:lstStyle>
            <a:lvl1pPr defTabSz="915988" eaLnBrk="0" hangingPunct="0">
              <a:defRPr sz="1200">
                <a:solidFill>
                  <a:schemeClr val="tx1"/>
                </a:solidFill>
                <a:latin typeface="Arial" panose="020B0604020202020204" pitchFamily="34" charset="0"/>
              </a:defRPr>
            </a:lvl1pPr>
            <a:lvl2pPr marL="742950" indent="-285750" defTabSz="915988" eaLnBrk="0" hangingPunct="0">
              <a:defRPr sz="1200">
                <a:solidFill>
                  <a:schemeClr val="tx1"/>
                </a:solidFill>
                <a:latin typeface="Arial" panose="020B0604020202020204" pitchFamily="34" charset="0"/>
              </a:defRPr>
            </a:lvl2pPr>
            <a:lvl3pPr marL="1143000" indent="-228600" defTabSz="915988" eaLnBrk="0" hangingPunct="0">
              <a:defRPr sz="1200">
                <a:solidFill>
                  <a:schemeClr val="tx1"/>
                </a:solidFill>
                <a:latin typeface="Arial" panose="020B0604020202020204" pitchFamily="34" charset="0"/>
              </a:defRPr>
            </a:lvl3pPr>
            <a:lvl4pPr marL="1600200" indent="-228600" defTabSz="915988" eaLnBrk="0" hangingPunct="0">
              <a:defRPr sz="1200">
                <a:solidFill>
                  <a:schemeClr val="tx1"/>
                </a:solidFill>
                <a:latin typeface="Arial" panose="020B0604020202020204" pitchFamily="34" charset="0"/>
              </a:defRPr>
            </a:lvl4pPr>
            <a:lvl5pPr marL="2057400" indent="-228600" defTabSz="915988" eaLnBrk="0" hangingPunct="0">
              <a:defRPr sz="1200">
                <a:solidFill>
                  <a:schemeClr val="tx1"/>
                </a:solidFill>
                <a:latin typeface="Arial" panose="020B0604020202020204" pitchFamily="34" charset="0"/>
              </a:defRPr>
            </a:lvl5pPr>
            <a:lvl6pPr marL="2514600" indent="-228600" algn="ctr" defTabSz="915988"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defTabSz="915988"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defTabSz="915988"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defTabSz="915988"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s-MX" altLang="es-MX" b="1" dirty="0">
                <a:latin typeface="BinnerD" pitchFamily="34" charset="0"/>
              </a:rPr>
              <a:t>SIMBOLOGÍA UTILIZADA PARA LA ELABORACIÓN DEL DIAGRAMA DE FLUJO DEL PROCEDIMIENTO</a:t>
            </a:r>
          </a:p>
        </p:txBody>
      </p:sp>
      <p:sp>
        <p:nvSpPr>
          <p:cNvPr id="185363" name="Text Box 19">
            <a:extLst>
              <a:ext uri="{FF2B5EF4-FFF2-40B4-BE49-F238E27FC236}">
                <a16:creationId xmlns:a16="http://schemas.microsoft.com/office/drawing/2014/main" id="{843F6816-E424-47FC-B455-CBCFAAFE0E12}"/>
              </a:ext>
            </a:extLst>
          </p:cNvPr>
          <p:cNvSpPr txBox="1">
            <a:spLocks noChangeArrowheads="1"/>
          </p:cNvSpPr>
          <p:nvPr/>
        </p:nvSpPr>
        <p:spPr bwMode="auto">
          <a:xfrm>
            <a:off x="2539504" y="6345425"/>
            <a:ext cx="35052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spcBef>
                <a:spcPct val="50000"/>
              </a:spcBef>
            </a:pPr>
            <a:r>
              <a:rPr lang="es-MX" altLang="es-MX"/>
              <a:t>El símbolo DECISIÓN o ALTERNATIVA, indica un punto dentro del flujo en que son posibles varias alternativas derivadas de una decisión, es decir, en una situación en la que existen opciones y debe elegirse entre alguna de ellas.  Este símbolo no se enumerará.  Ejemplo: Compra de contado o Compra a crédito.</a:t>
            </a:r>
          </a:p>
        </p:txBody>
      </p:sp>
      <p:sp>
        <p:nvSpPr>
          <p:cNvPr id="185364" name="AutoShape 20">
            <a:extLst>
              <a:ext uri="{FF2B5EF4-FFF2-40B4-BE49-F238E27FC236}">
                <a16:creationId xmlns:a16="http://schemas.microsoft.com/office/drawing/2014/main" id="{5768BCF1-D329-471C-8E9E-2A71F4CCA19D}"/>
              </a:ext>
            </a:extLst>
          </p:cNvPr>
          <p:cNvSpPr>
            <a:spLocks noChangeArrowheads="1"/>
          </p:cNvSpPr>
          <p:nvPr/>
        </p:nvSpPr>
        <p:spPr bwMode="auto">
          <a:xfrm>
            <a:off x="1040904" y="6601013"/>
            <a:ext cx="1066800" cy="887412"/>
          </a:xfrm>
          <a:prstGeom prst="flowChartDecision">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5365" name="Text Box 21">
            <a:extLst>
              <a:ext uri="{FF2B5EF4-FFF2-40B4-BE49-F238E27FC236}">
                <a16:creationId xmlns:a16="http://schemas.microsoft.com/office/drawing/2014/main" id="{B7B9A4D7-ADD3-4AE3-88AC-D4E9F073B9D2}"/>
              </a:ext>
            </a:extLst>
          </p:cNvPr>
          <p:cNvSpPr txBox="1">
            <a:spLocks noChangeArrowheads="1"/>
          </p:cNvSpPr>
          <p:nvPr/>
        </p:nvSpPr>
        <p:spPr bwMode="auto">
          <a:xfrm>
            <a:off x="2564904" y="2078225"/>
            <a:ext cx="35052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lnSpc>
                <a:spcPct val="80000"/>
              </a:lnSpc>
              <a:spcBef>
                <a:spcPct val="50000"/>
              </a:spcBef>
            </a:pPr>
            <a:r>
              <a:rPr lang="es-MX" altLang="es-MX" dirty="0"/>
              <a:t>El símbolo Terminal indica el INICIO o la TERMINACIÓN DEL FLUJO, puede ser acción o lugar.  Es necesario escribir dentro del símbolo la palabra “inicio” o “final”.</a:t>
            </a:r>
          </a:p>
        </p:txBody>
      </p:sp>
      <p:sp>
        <p:nvSpPr>
          <p:cNvPr id="185366" name="AutoShape 22">
            <a:extLst>
              <a:ext uri="{FF2B5EF4-FFF2-40B4-BE49-F238E27FC236}">
                <a16:creationId xmlns:a16="http://schemas.microsoft.com/office/drawing/2014/main" id="{E15BC10F-4ACD-4744-BCBE-865FABE97EB7}"/>
              </a:ext>
            </a:extLst>
          </p:cNvPr>
          <p:cNvSpPr>
            <a:spLocks noChangeArrowheads="1"/>
          </p:cNvSpPr>
          <p:nvPr/>
        </p:nvSpPr>
        <p:spPr bwMode="auto">
          <a:xfrm>
            <a:off x="964704" y="2154425"/>
            <a:ext cx="1295400" cy="446088"/>
          </a:xfrm>
          <a:prstGeom prst="flowChartTerminator">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 name="Line 14">
            <a:extLst>
              <a:ext uri="{FF2B5EF4-FFF2-40B4-BE49-F238E27FC236}">
                <a16:creationId xmlns:a16="http://schemas.microsoft.com/office/drawing/2014/main" id="{95AFAF03-76FC-44D0-A153-46C8760D56E8}"/>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9" name="Line 17">
            <a:extLst>
              <a:ext uri="{FF2B5EF4-FFF2-40B4-BE49-F238E27FC236}">
                <a16:creationId xmlns:a16="http://schemas.microsoft.com/office/drawing/2014/main" id="{77308CE8-A8C5-4616-8069-B52E2397FF88}"/>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0" name="Line 15">
            <a:extLst>
              <a:ext uri="{FF2B5EF4-FFF2-40B4-BE49-F238E27FC236}">
                <a16:creationId xmlns:a16="http://schemas.microsoft.com/office/drawing/2014/main" id="{4DCC914F-B23F-4B22-8D7F-9B9C08EEE76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1" name="Line 16">
            <a:extLst>
              <a:ext uri="{FF2B5EF4-FFF2-40B4-BE49-F238E27FC236}">
                <a16:creationId xmlns:a16="http://schemas.microsoft.com/office/drawing/2014/main" id="{E627CF8B-92A7-440C-8B95-CC4266DB6EB7}"/>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23" name="Tabla 22">
            <a:extLst>
              <a:ext uri="{FF2B5EF4-FFF2-40B4-BE49-F238E27FC236}">
                <a16:creationId xmlns:a16="http://schemas.microsoft.com/office/drawing/2014/main" id="{1FC7D0F9-14DE-429D-9727-AF815E5E95DE}"/>
              </a:ext>
            </a:extLst>
          </p:cNvPr>
          <p:cNvGraphicFramePr>
            <a:graphicFrameLocks noGrp="1"/>
          </p:cNvGraphicFramePr>
          <p:nvPr>
            <p:extLst>
              <p:ext uri="{D42A27DB-BD31-4B8C-83A1-F6EECF244321}">
                <p14:modId xmlns:p14="http://schemas.microsoft.com/office/powerpoint/2010/main" val="1173421624"/>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24" name="Picture 2077" descr="Resultado de imagen para ayuntamiento de tlatlauquitepec">
            <a:hlinkClick r:id="rId2"/>
            <a:extLst>
              <a:ext uri="{FF2B5EF4-FFF2-40B4-BE49-F238E27FC236}">
                <a16:creationId xmlns:a16="http://schemas.microsoft.com/office/drawing/2014/main" id="{3D7263C0-18B7-4921-A1A2-833B01207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a 24">
            <a:extLst>
              <a:ext uri="{FF2B5EF4-FFF2-40B4-BE49-F238E27FC236}">
                <a16:creationId xmlns:a16="http://schemas.microsoft.com/office/drawing/2014/main" id="{F4FEA550-77B8-4321-9D19-026A9F2FB7CA}"/>
              </a:ext>
            </a:extLst>
          </p:cNvPr>
          <p:cNvGraphicFramePr>
            <a:graphicFrameLocks noGrp="1"/>
          </p:cNvGraphicFramePr>
          <p:nvPr>
            <p:extLst>
              <p:ext uri="{D42A27DB-BD31-4B8C-83A1-F6EECF244321}">
                <p14:modId xmlns:p14="http://schemas.microsoft.com/office/powerpoint/2010/main" val="1787021168"/>
              </p:ext>
            </p:extLst>
          </p:nvPr>
        </p:nvGraphicFramePr>
        <p:xfrm>
          <a:off x="5181006" y="8912203"/>
          <a:ext cx="1311870" cy="370840"/>
        </p:xfrm>
        <a:graphic>
          <a:graphicData uri="http://schemas.openxmlformats.org/drawingml/2006/table">
            <a:tbl>
              <a:tblPr firstRow="1" bandRow="1">
                <a:tableStyleId>{F5AB1C69-6EDB-4FF4-983F-18BD219EF322}</a:tableStyleId>
              </a:tblPr>
              <a:tblGrid>
                <a:gridCol w="1311870">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53 de 56</a:t>
                      </a:r>
                    </a:p>
                  </a:txBody>
                  <a:tcPr/>
                </a:tc>
                <a:extLst>
                  <a:ext uri="{0D108BD9-81ED-4DB2-BD59-A6C34878D82A}">
                    <a16:rowId xmlns:a16="http://schemas.microsoft.com/office/drawing/2014/main" val="2061326865"/>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1" name="Text Box 3">
            <a:extLst>
              <a:ext uri="{FF2B5EF4-FFF2-40B4-BE49-F238E27FC236}">
                <a16:creationId xmlns:a16="http://schemas.microsoft.com/office/drawing/2014/main" id="{77D274BC-09D7-4DDB-BB61-30797D9476F7}"/>
              </a:ext>
            </a:extLst>
          </p:cNvPr>
          <p:cNvSpPr txBox="1">
            <a:spLocks noChangeArrowheads="1"/>
          </p:cNvSpPr>
          <p:nvPr/>
        </p:nvSpPr>
        <p:spPr bwMode="auto">
          <a:xfrm>
            <a:off x="533400" y="5715000"/>
            <a:ext cx="5791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228600" eaLnBrk="0" hangingPunct="0">
              <a:defRPr sz="1200">
                <a:solidFill>
                  <a:schemeClr val="tx1"/>
                </a:solidFill>
                <a:latin typeface="Arial" panose="020B0604020202020204" pitchFamily="34" charset="0"/>
              </a:defRPr>
            </a:lvl1pPr>
            <a:lvl2pPr marL="742950" indent="-285750" defTabSz="228600" eaLnBrk="0" hangingPunct="0">
              <a:defRPr sz="1200">
                <a:solidFill>
                  <a:schemeClr val="tx1"/>
                </a:solidFill>
                <a:latin typeface="Arial" panose="020B0604020202020204" pitchFamily="34" charset="0"/>
              </a:defRPr>
            </a:lvl2pPr>
            <a:lvl3pPr marL="1139825" indent="-187325" defTabSz="228600" eaLnBrk="0" hangingPunct="0">
              <a:defRPr sz="1200">
                <a:solidFill>
                  <a:schemeClr val="tx1"/>
                </a:solidFill>
                <a:latin typeface="Arial" panose="020B0604020202020204" pitchFamily="34" charset="0"/>
              </a:defRPr>
            </a:lvl3pPr>
            <a:lvl4pPr marL="1600200" indent="-228600" defTabSz="228600" eaLnBrk="0" hangingPunct="0">
              <a:defRPr sz="1200">
                <a:solidFill>
                  <a:schemeClr val="tx1"/>
                </a:solidFill>
                <a:latin typeface="Arial" panose="020B0604020202020204" pitchFamily="34" charset="0"/>
              </a:defRPr>
            </a:lvl4pPr>
            <a:lvl5pPr marL="2057400" indent="-228600" defTabSz="228600" eaLnBrk="0" hangingPunct="0">
              <a:defRPr sz="1200">
                <a:solidFill>
                  <a:schemeClr val="tx1"/>
                </a:solidFill>
                <a:latin typeface="Arial" panose="020B0604020202020204" pitchFamily="34" charset="0"/>
              </a:defRPr>
            </a:lvl5pPr>
            <a:lvl6pPr marL="2514600" indent="-228600" algn="ctr" defTabSz="228600"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defTabSz="228600"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defTabSz="228600"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defTabSz="228600" eaLnBrk="0" fontAlgn="base" hangingPunct="0">
              <a:spcBef>
                <a:spcPct val="0"/>
              </a:spcBef>
              <a:spcAft>
                <a:spcPct val="0"/>
              </a:spcAft>
              <a:defRPr sz="1200">
                <a:solidFill>
                  <a:schemeClr val="tx1"/>
                </a:solidFill>
                <a:latin typeface="Arial" panose="020B0604020202020204" pitchFamily="34" charset="0"/>
              </a:defRPr>
            </a:lvl9pPr>
          </a:lstStyle>
          <a:p>
            <a:pPr lvl="2" algn="just" eaLnBrk="1" hangingPunct="1">
              <a:buFont typeface="Wingdings" panose="05000000000000000000" pitchFamily="2" charset="2"/>
              <a:buChar char="²"/>
            </a:pPr>
            <a:r>
              <a:rPr lang="es-MX" altLang="es-MX">
                <a:cs typeface="Times New Roman" panose="02020603050405020304" pitchFamily="18" charset="0"/>
              </a:rPr>
              <a:t>	Debe usarse éste símbolo para evitar cruce entre líneas del flujo o para llegar a una mejor distribución de los símbolos.</a:t>
            </a:r>
          </a:p>
          <a:p>
            <a:pPr lvl="2" algn="just" eaLnBrk="1" hangingPunct="1">
              <a:buFont typeface="Wingdings" panose="05000000000000000000" pitchFamily="2" charset="2"/>
              <a:buChar char="²"/>
            </a:pPr>
            <a:endParaRPr lang="es-MX" altLang="es-MX">
              <a:cs typeface="Times New Roman" panose="02020603050405020304" pitchFamily="18" charset="0"/>
            </a:endParaRPr>
          </a:p>
          <a:p>
            <a:pPr lvl="2" algn="just" eaLnBrk="1" hangingPunct="1">
              <a:buFont typeface="Wingdings" panose="05000000000000000000" pitchFamily="2" charset="2"/>
              <a:buChar char="²"/>
            </a:pPr>
            <a:r>
              <a:rPr lang="es-MX" altLang="es-MX">
                <a:cs typeface="Times New Roman" panose="02020603050405020304" pitchFamily="18" charset="0"/>
              </a:rPr>
              <a:t>Cada conector debe identificarse con otro cuyo número sea el mismo (el mismo para el envío que para la recepción).</a:t>
            </a:r>
            <a:endParaRPr lang="es-MX" altLang="es-MX">
              <a:cs typeface="Arial" panose="020B0604020202020204" pitchFamily="34" charset="0"/>
            </a:endParaRPr>
          </a:p>
        </p:txBody>
      </p:sp>
      <p:grpSp>
        <p:nvGrpSpPr>
          <p:cNvPr id="186372" name="Group 4">
            <a:extLst>
              <a:ext uri="{FF2B5EF4-FFF2-40B4-BE49-F238E27FC236}">
                <a16:creationId xmlns:a16="http://schemas.microsoft.com/office/drawing/2014/main" id="{4F9D49F8-EC9E-4E46-B657-DFC12F89CFC6}"/>
              </a:ext>
            </a:extLst>
          </p:cNvPr>
          <p:cNvGrpSpPr>
            <a:grpSpLocks/>
          </p:cNvGrpSpPr>
          <p:nvPr/>
        </p:nvGrpSpPr>
        <p:grpSpPr bwMode="auto">
          <a:xfrm>
            <a:off x="2093119" y="7101669"/>
            <a:ext cx="2667000" cy="685800"/>
            <a:chOff x="1392" y="3648"/>
            <a:chExt cx="1680" cy="432"/>
          </a:xfrm>
        </p:grpSpPr>
        <p:sp>
          <p:nvSpPr>
            <p:cNvPr id="186373" name="AutoShape 5">
              <a:extLst>
                <a:ext uri="{FF2B5EF4-FFF2-40B4-BE49-F238E27FC236}">
                  <a16:creationId xmlns:a16="http://schemas.microsoft.com/office/drawing/2014/main" id="{63642C44-7D0A-4186-BE9B-720C5B57C139}"/>
                </a:ext>
              </a:extLst>
            </p:cNvPr>
            <p:cNvSpPr>
              <a:spLocks noChangeArrowheads="1"/>
            </p:cNvSpPr>
            <p:nvPr/>
          </p:nvSpPr>
          <p:spPr bwMode="auto">
            <a:xfrm>
              <a:off x="1968" y="3648"/>
              <a:ext cx="192" cy="192"/>
            </a:xfrm>
            <a:prstGeom prst="flowChartConnector">
              <a:avLst/>
            </a:prstGeom>
            <a:solidFill>
              <a:schemeClr val="bg1"/>
            </a:solidFill>
            <a:ln w="9525">
              <a:solidFill>
                <a:schemeClr val="tx1"/>
              </a:solidFill>
              <a:round/>
              <a:headEnd/>
              <a:tailEnd/>
            </a:ln>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6374" name="AutoShape 6">
              <a:extLst>
                <a:ext uri="{FF2B5EF4-FFF2-40B4-BE49-F238E27FC236}">
                  <a16:creationId xmlns:a16="http://schemas.microsoft.com/office/drawing/2014/main" id="{522C0439-EC27-45CF-8763-FBFA022A09FD}"/>
                </a:ext>
              </a:extLst>
            </p:cNvPr>
            <p:cNvSpPr>
              <a:spLocks noChangeArrowheads="1"/>
            </p:cNvSpPr>
            <p:nvPr/>
          </p:nvSpPr>
          <p:spPr bwMode="auto">
            <a:xfrm>
              <a:off x="2304" y="3648"/>
              <a:ext cx="192" cy="192"/>
            </a:xfrm>
            <a:prstGeom prst="flowChartConnector">
              <a:avLst/>
            </a:prstGeom>
            <a:solidFill>
              <a:schemeClr val="bg1"/>
            </a:solidFill>
            <a:ln w="9525">
              <a:solidFill>
                <a:schemeClr val="tx1"/>
              </a:solidFill>
              <a:round/>
              <a:headEnd/>
              <a:tailEnd/>
            </a:ln>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6375" name="Line 7">
              <a:extLst>
                <a:ext uri="{FF2B5EF4-FFF2-40B4-BE49-F238E27FC236}">
                  <a16:creationId xmlns:a16="http://schemas.microsoft.com/office/drawing/2014/main" id="{89AA577F-490C-4E1A-87F1-70D3CB017101}"/>
                </a:ext>
              </a:extLst>
            </p:cNvPr>
            <p:cNvSpPr>
              <a:spLocks noChangeShapeType="1"/>
            </p:cNvSpPr>
            <p:nvPr/>
          </p:nvSpPr>
          <p:spPr bwMode="auto">
            <a:xfrm flipV="1">
              <a:off x="2064" y="3840"/>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86376" name="Line 8">
              <a:extLst>
                <a:ext uri="{FF2B5EF4-FFF2-40B4-BE49-F238E27FC236}">
                  <a16:creationId xmlns:a16="http://schemas.microsoft.com/office/drawing/2014/main" id="{55C2E20B-21B2-4B91-917C-9A4B62A96C21}"/>
                </a:ext>
              </a:extLst>
            </p:cNvPr>
            <p:cNvSpPr>
              <a:spLocks noChangeShapeType="1"/>
            </p:cNvSpPr>
            <p:nvPr/>
          </p:nvSpPr>
          <p:spPr bwMode="auto">
            <a:xfrm>
              <a:off x="2400" y="3840"/>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86377" name="Text Box 9">
              <a:extLst>
                <a:ext uri="{FF2B5EF4-FFF2-40B4-BE49-F238E27FC236}">
                  <a16:creationId xmlns:a16="http://schemas.microsoft.com/office/drawing/2014/main" id="{201F5471-91D4-4A69-BA16-8DB43712D4AB}"/>
                </a:ext>
              </a:extLst>
            </p:cNvPr>
            <p:cNvSpPr txBox="1">
              <a:spLocks noChangeArrowheads="1"/>
            </p:cNvSpPr>
            <p:nvPr/>
          </p:nvSpPr>
          <p:spPr bwMode="auto">
            <a:xfrm>
              <a:off x="1920" y="3676"/>
              <a:ext cx="24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r>
                <a:rPr lang="es-MX" altLang="es-MX" sz="1100"/>
                <a:t>  3</a:t>
              </a:r>
            </a:p>
          </p:txBody>
        </p:sp>
        <p:sp>
          <p:nvSpPr>
            <p:cNvPr id="186378" name="Text Box 10">
              <a:extLst>
                <a:ext uri="{FF2B5EF4-FFF2-40B4-BE49-F238E27FC236}">
                  <a16:creationId xmlns:a16="http://schemas.microsoft.com/office/drawing/2014/main" id="{9A19C5A5-AFE4-4345-8CFC-502C885D31F1}"/>
                </a:ext>
              </a:extLst>
            </p:cNvPr>
            <p:cNvSpPr txBox="1">
              <a:spLocks noChangeArrowheads="1"/>
            </p:cNvSpPr>
            <p:nvPr/>
          </p:nvSpPr>
          <p:spPr bwMode="auto">
            <a:xfrm>
              <a:off x="2256" y="3676"/>
              <a:ext cx="24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r>
                <a:rPr lang="es-MX" altLang="es-MX" sz="1100"/>
                <a:t>  3</a:t>
              </a:r>
            </a:p>
          </p:txBody>
        </p:sp>
        <p:sp>
          <p:nvSpPr>
            <p:cNvPr id="186379" name="Text Box 11">
              <a:extLst>
                <a:ext uri="{FF2B5EF4-FFF2-40B4-BE49-F238E27FC236}">
                  <a16:creationId xmlns:a16="http://schemas.microsoft.com/office/drawing/2014/main" id="{F64841F2-F0CE-46C7-A6C6-3A6B51DD1769}"/>
                </a:ext>
              </a:extLst>
            </p:cNvPr>
            <p:cNvSpPr txBox="1">
              <a:spLocks noChangeArrowheads="1"/>
            </p:cNvSpPr>
            <p:nvPr/>
          </p:nvSpPr>
          <p:spPr bwMode="auto">
            <a:xfrm>
              <a:off x="1392" y="3888"/>
              <a:ext cx="5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r>
                <a:rPr lang="es-MX" altLang="es-MX"/>
                <a:t>(salida)</a:t>
              </a:r>
            </a:p>
          </p:txBody>
        </p:sp>
        <p:sp>
          <p:nvSpPr>
            <p:cNvPr id="186380" name="Text Box 12">
              <a:extLst>
                <a:ext uri="{FF2B5EF4-FFF2-40B4-BE49-F238E27FC236}">
                  <a16:creationId xmlns:a16="http://schemas.microsoft.com/office/drawing/2014/main" id="{D8CAE754-E634-462C-A839-653A801E1C37}"/>
                </a:ext>
              </a:extLst>
            </p:cNvPr>
            <p:cNvSpPr txBox="1">
              <a:spLocks noChangeArrowheads="1"/>
            </p:cNvSpPr>
            <p:nvPr/>
          </p:nvSpPr>
          <p:spPr bwMode="auto">
            <a:xfrm>
              <a:off x="2496" y="3888"/>
              <a:ext cx="5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spcBef>
                  <a:spcPct val="50000"/>
                </a:spcBef>
              </a:pPr>
              <a:r>
                <a:rPr lang="es-MX" altLang="es-MX"/>
                <a:t>(entrada)</a:t>
              </a:r>
            </a:p>
          </p:txBody>
        </p:sp>
      </p:grpSp>
      <p:sp>
        <p:nvSpPr>
          <p:cNvPr id="186381" name="Text Box 13">
            <a:extLst>
              <a:ext uri="{FF2B5EF4-FFF2-40B4-BE49-F238E27FC236}">
                <a16:creationId xmlns:a16="http://schemas.microsoft.com/office/drawing/2014/main" id="{D08764A6-F47E-453D-9A89-000BD8A05EFB}"/>
              </a:ext>
            </a:extLst>
          </p:cNvPr>
          <p:cNvSpPr txBox="1">
            <a:spLocks noChangeArrowheads="1"/>
          </p:cNvSpPr>
          <p:nvPr/>
        </p:nvSpPr>
        <p:spPr bwMode="auto">
          <a:xfrm>
            <a:off x="2400795" y="4293382"/>
            <a:ext cx="3505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lnSpc>
                <a:spcPct val="80000"/>
              </a:lnSpc>
              <a:spcBef>
                <a:spcPct val="50000"/>
              </a:spcBef>
            </a:pPr>
            <a:r>
              <a:rPr lang="es-MX" altLang="es-MX"/>
              <a:t>El CONECTOR representa la conexión o enlace de una parte del diagrama de flujo con otra parte lejana del mismo.</a:t>
            </a:r>
          </a:p>
        </p:txBody>
      </p:sp>
      <p:sp>
        <p:nvSpPr>
          <p:cNvPr id="186382" name="AutoShape 14">
            <a:extLst>
              <a:ext uri="{FF2B5EF4-FFF2-40B4-BE49-F238E27FC236}">
                <a16:creationId xmlns:a16="http://schemas.microsoft.com/office/drawing/2014/main" id="{EB7B5371-BD49-4BAC-8A7B-D35DCD964F5C}"/>
              </a:ext>
            </a:extLst>
          </p:cNvPr>
          <p:cNvSpPr>
            <a:spLocks noChangeArrowheads="1"/>
          </p:cNvSpPr>
          <p:nvPr/>
        </p:nvSpPr>
        <p:spPr bwMode="auto">
          <a:xfrm>
            <a:off x="941883" y="4137807"/>
            <a:ext cx="852487" cy="852488"/>
          </a:xfrm>
          <a:prstGeom prst="flowChartConnector">
            <a:avLst/>
          </a:prstGeom>
          <a:solidFill>
            <a:schemeClr val="bg1"/>
          </a:solidFill>
          <a:ln w="9525">
            <a:solidFill>
              <a:schemeClr val="tx1"/>
            </a:solidFill>
            <a:round/>
            <a:headEnd/>
            <a:tailEnd/>
          </a:ln>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6383" name="AutoShape 15">
            <a:extLst>
              <a:ext uri="{FF2B5EF4-FFF2-40B4-BE49-F238E27FC236}">
                <a16:creationId xmlns:a16="http://schemas.microsoft.com/office/drawing/2014/main" id="{8D919690-BC6D-4866-B3F6-103E9AFBA8CD}"/>
              </a:ext>
            </a:extLst>
          </p:cNvPr>
          <p:cNvSpPr>
            <a:spLocks noChangeArrowheads="1"/>
          </p:cNvSpPr>
          <p:nvPr/>
        </p:nvSpPr>
        <p:spPr bwMode="auto">
          <a:xfrm>
            <a:off x="879970" y="1470807"/>
            <a:ext cx="1066800" cy="7620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6384" name="Text Box 16">
            <a:extLst>
              <a:ext uri="{FF2B5EF4-FFF2-40B4-BE49-F238E27FC236}">
                <a16:creationId xmlns:a16="http://schemas.microsoft.com/office/drawing/2014/main" id="{4F74B6D9-4E51-4F74-B3C6-F74352AB33E0}"/>
              </a:ext>
            </a:extLst>
          </p:cNvPr>
          <p:cNvSpPr txBox="1">
            <a:spLocks noChangeArrowheads="1"/>
          </p:cNvSpPr>
          <p:nvPr/>
        </p:nvSpPr>
        <p:spPr bwMode="auto">
          <a:xfrm>
            <a:off x="2403970" y="1470807"/>
            <a:ext cx="3505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spcBef>
                <a:spcPct val="50000"/>
              </a:spcBef>
            </a:pPr>
            <a:r>
              <a:rPr lang="es-MX" altLang="es-MX"/>
              <a:t>Este símbolo representa un ARCHIVO común y corriente de oficina, donde se guarda un documento en forma </a:t>
            </a:r>
            <a:r>
              <a:rPr lang="es-MX" altLang="es-MX" b="1"/>
              <a:t>temporal</a:t>
            </a:r>
            <a:r>
              <a:rPr lang="es-MX" altLang="es-MX"/>
              <a:t>.</a:t>
            </a:r>
          </a:p>
        </p:txBody>
      </p:sp>
      <p:sp>
        <p:nvSpPr>
          <p:cNvPr id="186385" name="Text Box 17">
            <a:extLst>
              <a:ext uri="{FF2B5EF4-FFF2-40B4-BE49-F238E27FC236}">
                <a16:creationId xmlns:a16="http://schemas.microsoft.com/office/drawing/2014/main" id="{BD822CB4-EB6A-4038-81F8-50CE196589C8}"/>
              </a:ext>
            </a:extLst>
          </p:cNvPr>
          <p:cNvSpPr txBox="1">
            <a:spLocks noChangeArrowheads="1"/>
          </p:cNvSpPr>
          <p:nvPr/>
        </p:nvSpPr>
        <p:spPr bwMode="auto">
          <a:xfrm>
            <a:off x="2400795" y="2842407"/>
            <a:ext cx="3505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lnSpc>
                <a:spcPct val="80000"/>
              </a:lnSpc>
              <a:spcBef>
                <a:spcPct val="50000"/>
              </a:spcBef>
            </a:pPr>
            <a:r>
              <a:rPr lang="es-MX" altLang="es-MX"/>
              <a:t>Este símbolo representa un ARCHIVO común y corriente de oficina, donde se guarda un documento en forma </a:t>
            </a:r>
            <a:r>
              <a:rPr lang="es-MX" altLang="es-MX" b="1"/>
              <a:t>permanente</a:t>
            </a:r>
            <a:r>
              <a:rPr lang="es-MX" altLang="es-MX"/>
              <a:t>.</a:t>
            </a:r>
          </a:p>
        </p:txBody>
      </p:sp>
      <p:sp>
        <p:nvSpPr>
          <p:cNvPr id="186386" name="AutoShape 18">
            <a:extLst>
              <a:ext uri="{FF2B5EF4-FFF2-40B4-BE49-F238E27FC236}">
                <a16:creationId xmlns:a16="http://schemas.microsoft.com/office/drawing/2014/main" id="{D3B4F070-C029-4D06-B054-452FAE2A495D}"/>
              </a:ext>
            </a:extLst>
          </p:cNvPr>
          <p:cNvSpPr>
            <a:spLocks noChangeArrowheads="1"/>
          </p:cNvSpPr>
          <p:nvPr/>
        </p:nvSpPr>
        <p:spPr bwMode="auto">
          <a:xfrm>
            <a:off x="883145" y="2918607"/>
            <a:ext cx="911225" cy="685800"/>
          </a:xfrm>
          <a:prstGeom prst="flowChartMerge">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9" name="Line 14">
            <a:extLst>
              <a:ext uri="{FF2B5EF4-FFF2-40B4-BE49-F238E27FC236}">
                <a16:creationId xmlns:a16="http://schemas.microsoft.com/office/drawing/2014/main" id="{E5096BA7-3134-48AA-8985-659D1523F13E}"/>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0" name="Line 17">
            <a:extLst>
              <a:ext uri="{FF2B5EF4-FFF2-40B4-BE49-F238E27FC236}">
                <a16:creationId xmlns:a16="http://schemas.microsoft.com/office/drawing/2014/main" id="{D78EC9C5-C0AE-4F10-A035-120B870B093E}"/>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1" name="Line 15">
            <a:extLst>
              <a:ext uri="{FF2B5EF4-FFF2-40B4-BE49-F238E27FC236}">
                <a16:creationId xmlns:a16="http://schemas.microsoft.com/office/drawing/2014/main" id="{EFEB4F01-2E4F-42A4-848C-C95D1DE99CE9}"/>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2" name="Line 16">
            <a:extLst>
              <a:ext uri="{FF2B5EF4-FFF2-40B4-BE49-F238E27FC236}">
                <a16:creationId xmlns:a16="http://schemas.microsoft.com/office/drawing/2014/main" id="{5C6CC1F6-35AE-4A48-A92A-AC0096C9ACD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23" name="Tabla 22">
            <a:extLst>
              <a:ext uri="{FF2B5EF4-FFF2-40B4-BE49-F238E27FC236}">
                <a16:creationId xmlns:a16="http://schemas.microsoft.com/office/drawing/2014/main" id="{72FBB864-B93E-4E44-B65F-FFD17FFEB0B9}"/>
              </a:ext>
            </a:extLst>
          </p:cNvPr>
          <p:cNvGraphicFramePr>
            <a:graphicFrameLocks noGrp="1"/>
          </p:cNvGraphicFramePr>
          <p:nvPr>
            <p:extLst>
              <p:ext uri="{D42A27DB-BD31-4B8C-83A1-F6EECF244321}">
                <p14:modId xmlns:p14="http://schemas.microsoft.com/office/powerpoint/2010/main" val="3415980252"/>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24" name="Picture 2077" descr="Resultado de imagen para ayuntamiento de tlatlauquitepec">
            <a:hlinkClick r:id="rId2"/>
            <a:extLst>
              <a:ext uri="{FF2B5EF4-FFF2-40B4-BE49-F238E27FC236}">
                <a16:creationId xmlns:a16="http://schemas.microsoft.com/office/drawing/2014/main" id="{474AB378-6968-4453-A56E-3C018B63F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a 24">
            <a:extLst>
              <a:ext uri="{FF2B5EF4-FFF2-40B4-BE49-F238E27FC236}">
                <a16:creationId xmlns:a16="http://schemas.microsoft.com/office/drawing/2014/main" id="{5EBCB6DD-FC8C-4195-B079-B6A8FE64FDD2}"/>
              </a:ext>
            </a:extLst>
          </p:cNvPr>
          <p:cNvGraphicFramePr>
            <a:graphicFrameLocks noGrp="1"/>
          </p:cNvGraphicFramePr>
          <p:nvPr>
            <p:extLst>
              <p:ext uri="{D42A27DB-BD31-4B8C-83A1-F6EECF244321}">
                <p14:modId xmlns:p14="http://schemas.microsoft.com/office/powerpoint/2010/main" val="557229602"/>
              </p:ext>
            </p:extLst>
          </p:nvPr>
        </p:nvGraphicFramePr>
        <p:xfrm>
          <a:off x="5228634" y="8912203"/>
          <a:ext cx="1264242" cy="370840"/>
        </p:xfrm>
        <a:graphic>
          <a:graphicData uri="http://schemas.openxmlformats.org/drawingml/2006/table">
            <a:tbl>
              <a:tblPr firstRow="1" bandRow="1">
                <a:tableStyleId>{F5AB1C69-6EDB-4FF4-983F-18BD219EF322}</a:tableStyleId>
              </a:tblPr>
              <a:tblGrid>
                <a:gridCol w="1264242">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54 de 56</a:t>
                      </a:r>
                    </a:p>
                  </a:txBody>
                  <a:tcPr/>
                </a:tc>
                <a:extLst>
                  <a:ext uri="{0D108BD9-81ED-4DB2-BD59-A6C34878D82A}">
                    <a16:rowId xmlns:a16="http://schemas.microsoft.com/office/drawing/2014/main" val="2061326865"/>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5" name="AutoShape 3">
            <a:extLst>
              <a:ext uri="{FF2B5EF4-FFF2-40B4-BE49-F238E27FC236}">
                <a16:creationId xmlns:a16="http://schemas.microsoft.com/office/drawing/2014/main" id="{CF6E6977-2B9D-4B26-B28C-19EEE215B745}"/>
              </a:ext>
            </a:extLst>
          </p:cNvPr>
          <p:cNvSpPr>
            <a:spLocks noChangeArrowheads="1"/>
          </p:cNvSpPr>
          <p:nvPr/>
        </p:nvSpPr>
        <p:spPr bwMode="auto">
          <a:xfrm>
            <a:off x="1219200" y="4267200"/>
            <a:ext cx="698500" cy="685800"/>
          </a:xfrm>
          <a:prstGeom prst="flowChartOffpageConnector">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187396" name="Text Box 4">
            <a:extLst>
              <a:ext uri="{FF2B5EF4-FFF2-40B4-BE49-F238E27FC236}">
                <a16:creationId xmlns:a16="http://schemas.microsoft.com/office/drawing/2014/main" id="{81798036-3FBE-4B43-A541-304A62CB0C43}"/>
              </a:ext>
            </a:extLst>
          </p:cNvPr>
          <p:cNvSpPr txBox="1">
            <a:spLocks noChangeArrowheads="1"/>
          </p:cNvSpPr>
          <p:nvPr/>
        </p:nvSpPr>
        <p:spPr bwMode="auto">
          <a:xfrm>
            <a:off x="2514600" y="4267200"/>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lnSpc>
                <a:spcPct val="80000"/>
              </a:lnSpc>
              <a:spcBef>
                <a:spcPct val="50000"/>
              </a:spcBef>
            </a:pPr>
            <a:r>
              <a:rPr lang="es-MX" altLang="es-MX"/>
              <a:t>EL CONECTOR DE PÁGINA representa una conexión o enlace con otra hoja diferente, en la que continúa el diagrama de flujo de la documentación o información del mismo procedimiento.</a:t>
            </a:r>
          </a:p>
        </p:txBody>
      </p:sp>
      <p:sp>
        <p:nvSpPr>
          <p:cNvPr id="187397" name="Text Box 5">
            <a:extLst>
              <a:ext uri="{FF2B5EF4-FFF2-40B4-BE49-F238E27FC236}">
                <a16:creationId xmlns:a16="http://schemas.microsoft.com/office/drawing/2014/main" id="{9D89735D-047E-4B1F-9EFF-240B3AA2F26B}"/>
              </a:ext>
            </a:extLst>
          </p:cNvPr>
          <p:cNvSpPr txBox="1">
            <a:spLocks noChangeArrowheads="1"/>
          </p:cNvSpPr>
          <p:nvPr/>
        </p:nvSpPr>
        <p:spPr bwMode="auto">
          <a:xfrm>
            <a:off x="2438400" y="2362200"/>
            <a:ext cx="3505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just" eaLnBrk="1" hangingPunct="1">
              <a:spcBef>
                <a:spcPct val="50000"/>
              </a:spcBef>
            </a:pPr>
            <a:r>
              <a:rPr lang="es-MX" altLang="es-MX" dirty="0"/>
              <a:t>Este símbolo representa cuando la información enviada, recibida o generada sea por medios electromagnéticos; se tendrá también que representar cuando sean varias copias en alguna medio magnético, señalando su destino tal y como se señala en el caso de los documentos.</a:t>
            </a:r>
            <a:endParaRPr lang="es-MX" altLang="es-MX" b="1" dirty="0"/>
          </a:p>
        </p:txBody>
      </p:sp>
      <p:sp>
        <p:nvSpPr>
          <p:cNvPr id="187398" name="Freeform 6">
            <a:extLst>
              <a:ext uri="{FF2B5EF4-FFF2-40B4-BE49-F238E27FC236}">
                <a16:creationId xmlns:a16="http://schemas.microsoft.com/office/drawing/2014/main" id="{D2D6FC69-D8FE-454C-9E51-6BB311B44959}"/>
              </a:ext>
            </a:extLst>
          </p:cNvPr>
          <p:cNvSpPr>
            <a:spLocks noEditPoints="1"/>
          </p:cNvSpPr>
          <p:nvPr/>
        </p:nvSpPr>
        <p:spPr bwMode="auto">
          <a:xfrm>
            <a:off x="1143000" y="2362200"/>
            <a:ext cx="914400" cy="914400"/>
          </a:xfrm>
          <a:custGeom>
            <a:avLst/>
            <a:gdLst>
              <a:gd name="T0" fmla="*/ 471 w 520"/>
              <a:gd name="T1" fmla="*/ 48 h 392"/>
              <a:gd name="T2" fmla="*/ 504 w 520"/>
              <a:gd name="T3" fmla="*/ 48 h 392"/>
              <a:gd name="T4" fmla="*/ 504 w 520"/>
              <a:gd name="T5" fmla="*/ 25 h 392"/>
              <a:gd name="T6" fmla="*/ 471 w 520"/>
              <a:gd name="T7" fmla="*/ 25 h 392"/>
              <a:gd name="T8" fmla="*/ 471 w 520"/>
              <a:gd name="T9" fmla="*/ 48 h 392"/>
              <a:gd name="T10" fmla="*/ 16 w 520"/>
              <a:gd name="T11" fmla="*/ 48 h 392"/>
              <a:gd name="T12" fmla="*/ 49 w 520"/>
              <a:gd name="T13" fmla="*/ 48 h 392"/>
              <a:gd name="T14" fmla="*/ 49 w 520"/>
              <a:gd name="T15" fmla="*/ 25 h 392"/>
              <a:gd name="T16" fmla="*/ 16 w 520"/>
              <a:gd name="T17" fmla="*/ 25 h 392"/>
              <a:gd name="T18" fmla="*/ 16 w 520"/>
              <a:gd name="T19" fmla="*/ 48 h 392"/>
              <a:gd name="T20" fmla="*/ 130 w 520"/>
              <a:gd name="T21" fmla="*/ 392 h 392"/>
              <a:gd name="T22" fmla="*/ 390 w 520"/>
              <a:gd name="T23" fmla="*/ 392 h 392"/>
              <a:gd name="T24" fmla="*/ 390 w 520"/>
              <a:gd name="T25" fmla="*/ 264 h 392"/>
              <a:gd name="T26" fmla="*/ 388 w 520"/>
              <a:gd name="T27" fmla="*/ 255 h 392"/>
              <a:gd name="T28" fmla="*/ 381 w 520"/>
              <a:gd name="T29" fmla="*/ 248 h 392"/>
              <a:gd name="T30" fmla="*/ 369 w 520"/>
              <a:gd name="T31" fmla="*/ 244 h 392"/>
              <a:gd name="T32" fmla="*/ 151 w 520"/>
              <a:gd name="T33" fmla="*/ 244 h 392"/>
              <a:gd name="T34" fmla="*/ 139 w 520"/>
              <a:gd name="T35" fmla="*/ 248 h 392"/>
              <a:gd name="T36" fmla="*/ 132 w 520"/>
              <a:gd name="T37" fmla="*/ 255 h 392"/>
              <a:gd name="T38" fmla="*/ 130 w 520"/>
              <a:gd name="T39" fmla="*/ 264 h 392"/>
              <a:gd name="T40" fmla="*/ 130 w 520"/>
              <a:gd name="T41" fmla="*/ 392 h 392"/>
              <a:gd name="T42" fmla="*/ 64 w 520"/>
              <a:gd name="T43" fmla="*/ 196 h 392"/>
              <a:gd name="T44" fmla="*/ 456 w 520"/>
              <a:gd name="T45" fmla="*/ 196 h 392"/>
              <a:gd name="T46" fmla="*/ 456 w 520"/>
              <a:gd name="T47" fmla="*/ 0 h 392"/>
              <a:gd name="T48" fmla="*/ 64 w 520"/>
              <a:gd name="T49" fmla="*/ 0 h 392"/>
              <a:gd name="T50" fmla="*/ 64 w 520"/>
              <a:gd name="T51" fmla="*/ 196 h 392"/>
              <a:gd name="T52" fmla="*/ 0 w 520"/>
              <a:gd name="T53" fmla="*/ 356 h 392"/>
              <a:gd name="T54" fmla="*/ 49 w 520"/>
              <a:gd name="T55" fmla="*/ 392 h 392"/>
              <a:gd name="T56" fmla="*/ 494 w 520"/>
              <a:gd name="T57" fmla="*/ 392 h 392"/>
              <a:gd name="T58" fmla="*/ 504 w 520"/>
              <a:gd name="T59" fmla="*/ 391 h 392"/>
              <a:gd name="T60" fmla="*/ 513 w 520"/>
              <a:gd name="T61" fmla="*/ 387 h 392"/>
              <a:gd name="T62" fmla="*/ 518 w 520"/>
              <a:gd name="T63" fmla="*/ 381 h 392"/>
              <a:gd name="T64" fmla="*/ 520 w 520"/>
              <a:gd name="T65" fmla="*/ 373 h 392"/>
              <a:gd name="T66" fmla="*/ 520 w 520"/>
              <a:gd name="T67" fmla="*/ 19 h 392"/>
              <a:gd name="T68" fmla="*/ 518 w 520"/>
              <a:gd name="T69" fmla="*/ 12 h 392"/>
              <a:gd name="T70" fmla="*/ 513 w 520"/>
              <a:gd name="T71" fmla="*/ 5 h 392"/>
              <a:gd name="T72" fmla="*/ 504 w 520"/>
              <a:gd name="T73" fmla="*/ 1 h 392"/>
              <a:gd name="T74" fmla="*/ 494 w 520"/>
              <a:gd name="T75" fmla="*/ 0 h 392"/>
              <a:gd name="T76" fmla="*/ 26 w 520"/>
              <a:gd name="T77" fmla="*/ 0 h 392"/>
              <a:gd name="T78" fmla="*/ 16 w 520"/>
              <a:gd name="T79" fmla="*/ 1 h 392"/>
              <a:gd name="T80" fmla="*/ 7 w 520"/>
              <a:gd name="T81" fmla="*/ 5 h 392"/>
              <a:gd name="T82" fmla="*/ 2 w 520"/>
              <a:gd name="T83" fmla="*/ 12 h 392"/>
              <a:gd name="T84" fmla="*/ 0 w 520"/>
              <a:gd name="T85" fmla="*/ 19 h 392"/>
              <a:gd name="T86" fmla="*/ 0 w 520"/>
              <a:gd name="T87" fmla="*/ 356 h 392"/>
              <a:gd name="T88" fmla="*/ 182 w 520"/>
              <a:gd name="T89" fmla="*/ 364 h 392"/>
              <a:gd name="T90" fmla="*/ 246 w 520"/>
              <a:gd name="T91" fmla="*/ 364 h 392"/>
              <a:gd name="T92" fmla="*/ 246 w 520"/>
              <a:gd name="T93" fmla="*/ 265 h 392"/>
              <a:gd name="T94" fmla="*/ 182 w 520"/>
              <a:gd name="T95" fmla="*/ 265 h 392"/>
              <a:gd name="T96" fmla="*/ 182 w 520"/>
              <a:gd name="T97" fmla="*/ 364 h 3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0"/>
              <a:gd name="T148" fmla="*/ 0 h 392"/>
              <a:gd name="T149" fmla="*/ 520 w 520"/>
              <a:gd name="T150" fmla="*/ 392 h 3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0" h="392">
                <a:moveTo>
                  <a:pt x="471" y="48"/>
                </a:moveTo>
                <a:lnTo>
                  <a:pt x="504" y="48"/>
                </a:lnTo>
                <a:lnTo>
                  <a:pt x="504" y="25"/>
                </a:lnTo>
                <a:lnTo>
                  <a:pt x="471" y="25"/>
                </a:lnTo>
                <a:lnTo>
                  <a:pt x="471" y="48"/>
                </a:lnTo>
                <a:close/>
                <a:moveTo>
                  <a:pt x="16" y="48"/>
                </a:moveTo>
                <a:lnTo>
                  <a:pt x="49" y="48"/>
                </a:lnTo>
                <a:lnTo>
                  <a:pt x="49" y="25"/>
                </a:lnTo>
                <a:lnTo>
                  <a:pt x="16" y="25"/>
                </a:lnTo>
                <a:lnTo>
                  <a:pt x="16" y="48"/>
                </a:lnTo>
                <a:close/>
                <a:moveTo>
                  <a:pt x="130" y="392"/>
                </a:moveTo>
                <a:lnTo>
                  <a:pt x="390" y="392"/>
                </a:lnTo>
                <a:lnTo>
                  <a:pt x="390" y="264"/>
                </a:lnTo>
                <a:lnTo>
                  <a:pt x="388" y="255"/>
                </a:lnTo>
                <a:lnTo>
                  <a:pt x="381" y="248"/>
                </a:lnTo>
                <a:lnTo>
                  <a:pt x="369" y="244"/>
                </a:lnTo>
                <a:lnTo>
                  <a:pt x="151" y="244"/>
                </a:lnTo>
                <a:lnTo>
                  <a:pt x="139" y="248"/>
                </a:lnTo>
                <a:lnTo>
                  <a:pt x="132" y="255"/>
                </a:lnTo>
                <a:lnTo>
                  <a:pt x="130" y="264"/>
                </a:lnTo>
                <a:lnTo>
                  <a:pt x="130" y="392"/>
                </a:lnTo>
                <a:close/>
                <a:moveTo>
                  <a:pt x="64" y="196"/>
                </a:moveTo>
                <a:lnTo>
                  <a:pt x="456" y="196"/>
                </a:lnTo>
                <a:lnTo>
                  <a:pt x="456" y="0"/>
                </a:lnTo>
                <a:lnTo>
                  <a:pt x="64" y="0"/>
                </a:lnTo>
                <a:lnTo>
                  <a:pt x="64" y="196"/>
                </a:lnTo>
                <a:close/>
                <a:moveTo>
                  <a:pt x="0" y="356"/>
                </a:moveTo>
                <a:lnTo>
                  <a:pt x="49" y="392"/>
                </a:lnTo>
                <a:lnTo>
                  <a:pt x="494" y="392"/>
                </a:lnTo>
                <a:lnTo>
                  <a:pt x="504" y="391"/>
                </a:lnTo>
                <a:lnTo>
                  <a:pt x="513" y="387"/>
                </a:lnTo>
                <a:lnTo>
                  <a:pt x="518" y="381"/>
                </a:lnTo>
                <a:lnTo>
                  <a:pt x="520" y="373"/>
                </a:lnTo>
                <a:lnTo>
                  <a:pt x="520" y="19"/>
                </a:lnTo>
                <a:lnTo>
                  <a:pt x="518" y="12"/>
                </a:lnTo>
                <a:lnTo>
                  <a:pt x="513" y="5"/>
                </a:lnTo>
                <a:lnTo>
                  <a:pt x="504" y="1"/>
                </a:lnTo>
                <a:lnTo>
                  <a:pt x="494" y="0"/>
                </a:lnTo>
                <a:lnTo>
                  <a:pt x="26" y="0"/>
                </a:lnTo>
                <a:lnTo>
                  <a:pt x="16" y="1"/>
                </a:lnTo>
                <a:lnTo>
                  <a:pt x="7" y="5"/>
                </a:lnTo>
                <a:lnTo>
                  <a:pt x="2" y="12"/>
                </a:lnTo>
                <a:lnTo>
                  <a:pt x="0" y="19"/>
                </a:lnTo>
                <a:lnTo>
                  <a:pt x="0" y="356"/>
                </a:lnTo>
                <a:close/>
                <a:moveTo>
                  <a:pt x="182" y="364"/>
                </a:moveTo>
                <a:lnTo>
                  <a:pt x="246" y="364"/>
                </a:lnTo>
                <a:lnTo>
                  <a:pt x="246" y="265"/>
                </a:lnTo>
                <a:lnTo>
                  <a:pt x="182" y="265"/>
                </a:lnTo>
                <a:lnTo>
                  <a:pt x="182" y="364"/>
                </a:lnTo>
                <a:close/>
              </a:path>
            </a:pathLst>
          </a:custGeom>
          <a:solidFill>
            <a:srgbClr val="000000"/>
          </a:solidFill>
          <a:ln w="3175">
            <a:solidFill>
              <a:srgbClr val="000000"/>
            </a:solidFill>
            <a:prstDash val="solid"/>
            <a:round/>
            <a:headEnd/>
            <a:tailEnd/>
          </a:ln>
        </p:spPr>
        <p:txBody>
          <a:bodyPr/>
          <a:lstStyle/>
          <a:p>
            <a:endParaRPr lang="es-MX"/>
          </a:p>
        </p:txBody>
      </p:sp>
      <p:sp>
        <p:nvSpPr>
          <p:cNvPr id="7" name="Line 14">
            <a:extLst>
              <a:ext uri="{FF2B5EF4-FFF2-40B4-BE49-F238E27FC236}">
                <a16:creationId xmlns:a16="http://schemas.microsoft.com/office/drawing/2014/main" id="{2844A630-B2C3-45A0-86F9-28B538A00314}"/>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7">
            <a:extLst>
              <a:ext uri="{FF2B5EF4-FFF2-40B4-BE49-F238E27FC236}">
                <a16:creationId xmlns:a16="http://schemas.microsoft.com/office/drawing/2014/main" id="{4EA38DA3-9B71-4B90-AF08-F62721ECC34A}"/>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9" name="Line 15">
            <a:extLst>
              <a:ext uri="{FF2B5EF4-FFF2-40B4-BE49-F238E27FC236}">
                <a16:creationId xmlns:a16="http://schemas.microsoft.com/office/drawing/2014/main" id="{68D2B047-F080-4599-ABC1-EF6B8CC73FF1}"/>
              </a:ext>
            </a:extLst>
          </p:cNvPr>
          <p:cNvSpPr>
            <a:spLocks noChangeShapeType="1"/>
          </p:cNvSpPr>
          <p:nvPr/>
        </p:nvSpPr>
        <p:spPr bwMode="auto">
          <a:xfrm flipH="1">
            <a:off x="6453187" y="408777"/>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0" name="Line 16">
            <a:extLst>
              <a:ext uri="{FF2B5EF4-FFF2-40B4-BE49-F238E27FC236}">
                <a16:creationId xmlns:a16="http://schemas.microsoft.com/office/drawing/2014/main" id="{6C89A0FA-308D-4C9C-B31B-598D0AFF572A}"/>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11" name="Tabla 10">
            <a:extLst>
              <a:ext uri="{FF2B5EF4-FFF2-40B4-BE49-F238E27FC236}">
                <a16:creationId xmlns:a16="http://schemas.microsoft.com/office/drawing/2014/main" id="{24E181B1-4D74-43F4-BD8E-6877240A9C73}"/>
              </a:ext>
            </a:extLst>
          </p:cNvPr>
          <p:cNvGraphicFramePr>
            <a:graphicFrameLocks noGrp="1"/>
          </p:cNvGraphicFramePr>
          <p:nvPr>
            <p:extLst>
              <p:ext uri="{D42A27DB-BD31-4B8C-83A1-F6EECF244321}">
                <p14:modId xmlns:p14="http://schemas.microsoft.com/office/powerpoint/2010/main" val="1592077204"/>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2" name="Picture 2077" descr="Resultado de imagen para ayuntamiento de tlatlauquitepec">
            <a:hlinkClick r:id="rId2"/>
            <a:extLst>
              <a:ext uri="{FF2B5EF4-FFF2-40B4-BE49-F238E27FC236}">
                <a16:creationId xmlns:a16="http://schemas.microsoft.com/office/drawing/2014/main" id="{984BC1A0-F6B6-461B-B011-9CF6A7959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a 12">
            <a:extLst>
              <a:ext uri="{FF2B5EF4-FFF2-40B4-BE49-F238E27FC236}">
                <a16:creationId xmlns:a16="http://schemas.microsoft.com/office/drawing/2014/main" id="{AFF580C1-A85C-4303-BF1B-BF4D0F669D4B}"/>
              </a:ext>
            </a:extLst>
          </p:cNvPr>
          <p:cNvGraphicFramePr>
            <a:graphicFrameLocks noGrp="1"/>
          </p:cNvGraphicFramePr>
          <p:nvPr>
            <p:extLst>
              <p:ext uri="{D42A27DB-BD31-4B8C-83A1-F6EECF244321}">
                <p14:modId xmlns:p14="http://schemas.microsoft.com/office/powerpoint/2010/main" val="1839935246"/>
              </p:ext>
            </p:extLst>
          </p:nvPr>
        </p:nvGraphicFramePr>
        <p:xfrm>
          <a:off x="5181006" y="8912203"/>
          <a:ext cx="1311870" cy="370840"/>
        </p:xfrm>
        <a:graphic>
          <a:graphicData uri="http://schemas.openxmlformats.org/drawingml/2006/table">
            <a:tbl>
              <a:tblPr firstRow="1" bandRow="1">
                <a:tableStyleId>{F5AB1C69-6EDB-4FF4-983F-18BD219EF322}</a:tableStyleId>
              </a:tblPr>
              <a:tblGrid>
                <a:gridCol w="1311870">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55 de 56</a:t>
                      </a:r>
                    </a:p>
                  </a:txBody>
                  <a:tcPr/>
                </a:tc>
                <a:extLst>
                  <a:ext uri="{0D108BD9-81ED-4DB2-BD59-A6C34878D82A}">
                    <a16:rowId xmlns:a16="http://schemas.microsoft.com/office/drawing/2014/main" val="2061326865"/>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7AB2D20-B357-4166-B4B7-D504577E1998}"/>
              </a:ext>
            </a:extLst>
          </p:cNvPr>
          <p:cNvSpPr/>
          <p:nvPr/>
        </p:nvSpPr>
        <p:spPr>
          <a:xfrm>
            <a:off x="548680" y="1422929"/>
            <a:ext cx="5760640" cy="1631216"/>
          </a:xfrm>
          <a:prstGeom prst="rect">
            <a:avLst/>
          </a:prstGeom>
        </p:spPr>
        <p:txBody>
          <a:bodyPr wrap="square">
            <a:spAutoFit/>
          </a:bodyPr>
          <a:lstStyle/>
          <a:p>
            <a:pPr lvl="0" eaLnBrk="0" hangingPunct="0"/>
            <a:r>
              <a:rPr lang="es-MX" altLang="es-MX" sz="2000" b="1" dirty="0">
                <a:solidFill>
                  <a:schemeClr val="bg1">
                    <a:lumMod val="65000"/>
                  </a:schemeClr>
                </a:solidFill>
                <a:ea typeface="Calibri" panose="020F0502020204030204" pitchFamily="34" charset="0"/>
                <a:cs typeface="Arial" panose="020B0604020202020204" pitchFamily="34" charset="0"/>
              </a:rPr>
              <a:t>MANUAL DE PROCEDIMIENTOS DE LA DIRECCION DE DESARROLLO SOCIAL</a:t>
            </a:r>
          </a:p>
          <a:p>
            <a:pPr lvl="0" eaLnBrk="0" hangingPunct="0"/>
            <a:endParaRPr lang="es-MX" altLang="es-MX" sz="2000" b="1" dirty="0">
              <a:solidFill>
                <a:schemeClr val="bg1">
                  <a:lumMod val="65000"/>
                </a:schemeClr>
              </a:solidFill>
              <a:cs typeface="Arial" panose="020B0604020202020204" pitchFamily="34" charset="0"/>
            </a:endParaRPr>
          </a:p>
          <a:p>
            <a:pPr lvl="0" eaLnBrk="0" hangingPunct="0"/>
            <a:r>
              <a:rPr lang="es-MX" altLang="es-MX" sz="2000" b="1" dirty="0">
                <a:solidFill>
                  <a:schemeClr val="bg1">
                    <a:lumMod val="65000"/>
                  </a:schemeClr>
                </a:solidFill>
                <a:cs typeface="Arial" panose="020B0604020202020204" pitchFamily="34" charset="0"/>
              </a:rPr>
              <a:t>HOJA DE MODIFICACIONES Y REVISIONES SEMESTRALES</a:t>
            </a:r>
          </a:p>
        </p:txBody>
      </p:sp>
      <p:graphicFrame>
        <p:nvGraphicFramePr>
          <p:cNvPr id="3" name="Tabla 2">
            <a:extLst>
              <a:ext uri="{FF2B5EF4-FFF2-40B4-BE49-F238E27FC236}">
                <a16:creationId xmlns:a16="http://schemas.microsoft.com/office/drawing/2014/main" id="{8465EC54-299F-4EEC-851A-1FE824C08A83}"/>
              </a:ext>
            </a:extLst>
          </p:cNvPr>
          <p:cNvGraphicFramePr>
            <a:graphicFrameLocks noGrp="1"/>
          </p:cNvGraphicFramePr>
          <p:nvPr>
            <p:extLst>
              <p:ext uri="{D42A27DB-BD31-4B8C-83A1-F6EECF244321}">
                <p14:modId xmlns:p14="http://schemas.microsoft.com/office/powerpoint/2010/main" val="831950162"/>
              </p:ext>
            </p:extLst>
          </p:nvPr>
        </p:nvGraphicFramePr>
        <p:xfrm>
          <a:off x="548680" y="3390156"/>
          <a:ext cx="5760640" cy="4942840"/>
        </p:xfrm>
        <a:graphic>
          <a:graphicData uri="http://schemas.openxmlformats.org/drawingml/2006/table">
            <a:tbl>
              <a:tblPr firstRow="1" bandRow="1">
                <a:tableStyleId>{F5AB1C69-6EDB-4FF4-983F-18BD219EF322}</a:tableStyleId>
              </a:tblPr>
              <a:tblGrid>
                <a:gridCol w="1440160">
                  <a:extLst>
                    <a:ext uri="{9D8B030D-6E8A-4147-A177-3AD203B41FA5}">
                      <a16:colId xmlns:a16="http://schemas.microsoft.com/office/drawing/2014/main" val="3918202243"/>
                    </a:ext>
                  </a:extLst>
                </a:gridCol>
                <a:gridCol w="1440160">
                  <a:extLst>
                    <a:ext uri="{9D8B030D-6E8A-4147-A177-3AD203B41FA5}">
                      <a16:colId xmlns:a16="http://schemas.microsoft.com/office/drawing/2014/main" val="2213714661"/>
                    </a:ext>
                  </a:extLst>
                </a:gridCol>
                <a:gridCol w="1440160">
                  <a:extLst>
                    <a:ext uri="{9D8B030D-6E8A-4147-A177-3AD203B41FA5}">
                      <a16:colId xmlns:a16="http://schemas.microsoft.com/office/drawing/2014/main" val="2767607179"/>
                    </a:ext>
                  </a:extLst>
                </a:gridCol>
                <a:gridCol w="1440160">
                  <a:extLst>
                    <a:ext uri="{9D8B030D-6E8A-4147-A177-3AD203B41FA5}">
                      <a16:colId xmlns:a16="http://schemas.microsoft.com/office/drawing/2014/main" val="2169275799"/>
                    </a:ext>
                  </a:extLst>
                </a:gridCol>
              </a:tblGrid>
              <a:tr h="370840">
                <a:tc>
                  <a:txBody>
                    <a:bodyPr/>
                    <a:lstStyle/>
                    <a:p>
                      <a:r>
                        <a:rPr lang="es-MX" dirty="0">
                          <a:solidFill>
                            <a:schemeClr val="bg1">
                              <a:lumMod val="65000"/>
                            </a:schemeClr>
                          </a:solidFill>
                        </a:rPr>
                        <a:t>Fecha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a:solidFill>
                            <a:schemeClr val="bg1">
                              <a:lumMod val="65000"/>
                            </a:schemeClr>
                          </a:solidFill>
                        </a:rPr>
                        <a:t>Revisó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a:solidFill>
                            <a:schemeClr val="bg1">
                              <a:lumMod val="65000"/>
                            </a:schemeClr>
                          </a:solidFill>
                        </a:rPr>
                        <a:t>Modificó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a:solidFill>
                            <a:schemeClr val="bg1">
                              <a:lumMod val="65000"/>
                            </a:schemeClr>
                          </a:solidFill>
                        </a:rPr>
                        <a:t>Autorizó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8371116"/>
                  </a:ext>
                </a:extLst>
              </a:tr>
              <a:tr h="370840">
                <a:tc>
                  <a:txBody>
                    <a:bodyPr/>
                    <a:lstStyle/>
                    <a:p>
                      <a:endParaRPr lang="es-MX" dirty="0">
                        <a:solidFill>
                          <a:schemeClr val="bg1">
                            <a:lumMod val="65000"/>
                          </a:schemeClr>
                        </a:solidFill>
                      </a:endParaRPr>
                    </a:p>
                    <a:p>
                      <a:endParaRPr lang="es-MX" dirty="0">
                        <a:solidFill>
                          <a:schemeClr val="bg1">
                            <a:lumMod val="65000"/>
                          </a:schemeClr>
                        </a:solidFill>
                      </a:endParaRPr>
                    </a:p>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9947754"/>
                  </a:ext>
                </a:extLst>
              </a:tr>
              <a:tr h="370840">
                <a:tc>
                  <a:txBody>
                    <a:bodyPr/>
                    <a:lstStyle/>
                    <a:p>
                      <a:endParaRPr lang="es-MX" dirty="0">
                        <a:solidFill>
                          <a:schemeClr val="bg1">
                            <a:lumMod val="65000"/>
                          </a:schemeClr>
                        </a:solidFill>
                      </a:endParaRPr>
                    </a:p>
                    <a:p>
                      <a:endParaRPr lang="es-MX" dirty="0">
                        <a:solidFill>
                          <a:schemeClr val="bg1">
                            <a:lumMod val="65000"/>
                          </a:schemeClr>
                        </a:solidFill>
                      </a:endParaRPr>
                    </a:p>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6496677"/>
                  </a:ext>
                </a:extLst>
              </a:tr>
              <a:tr h="370840">
                <a:tc>
                  <a:txBody>
                    <a:bodyPr/>
                    <a:lstStyle/>
                    <a:p>
                      <a:endParaRPr lang="es-MX" dirty="0">
                        <a:solidFill>
                          <a:schemeClr val="bg1">
                            <a:lumMod val="65000"/>
                          </a:schemeClr>
                        </a:solidFill>
                      </a:endParaRPr>
                    </a:p>
                    <a:p>
                      <a:endParaRPr lang="es-MX" dirty="0">
                        <a:solidFill>
                          <a:schemeClr val="bg1">
                            <a:lumMod val="65000"/>
                          </a:schemeClr>
                        </a:solidFill>
                      </a:endParaRPr>
                    </a:p>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4826157"/>
                  </a:ext>
                </a:extLst>
              </a:tr>
              <a:tr h="370840">
                <a:tc>
                  <a:txBody>
                    <a:bodyPr/>
                    <a:lstStyle/>
                    <a:p>
                      <a:endParaRPr lang="es-MX" dirty="0">
                        <a:solidFill>
                          <a:schemeClr val="bg1">
                            <a:lumMod val="65000"/>
                          </a:schemeClr>
                        </a:solidFill>
                      </a:endParaRPr>
                    </a:p>
                    <a:p>
                      <a:endParaRPr lang="es-MX" dirty="0">
                        <a:solidFill>
                          <a:schemeClr val="bg1">
                            <a:lumMod val="65000"/>
                          </a:schemeClr>
                        </a:solidFill>
                      </a:endParaRPr>
                    </a:p>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3410219"/>
                  </a:ext>
                </a:extLst>
              </a:tr>
              <a:tr h="370840">
                <a:tc>
                  <a:txBody>
                    <a:bodyPr/>
                    <a:lstStyle/>
                    <a:p>
                      <a:endParaRPr lang="es-MX" dirty="0">
                        <a:solidFill>
                          <a:schemeClr val="bg1">
                            <a:lumMod val="65000"/>
                          </a:schemeClr>
                        </a:solidFill>
                      </a:endParaRPr>
                    </a:p>
                    <a:p>
                      <a:endParaRPr lang="es-MX" dirty="0">
                        <a:solidFill>
                          <a:schemeClr val="bg1">
                            <a:lumMod val="65000"/>
                          </a:schemeClr>
                        </a:solidFill>
                      </a:endParaRPr>
                    </a:p>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2951854"/>
                  </a:ext>
                </a:extLst>
              </a:tr>
            </a:tbl>
          </a:graphicData>
        </a:graphic>
      </p:graphicFrame>
      <p:graphicFrame>
        <p:nvGraphicFramePr>
          <p:cNvPr id="4" name="Tabla 3">
            <a:extLst>
              <a:ext uri="{FF2B5EF4-FFF2-40B4-BE49-F238E27FC236}">
                <a16:creationId xmlns:a16="http://schemas.microsoft.com/office/drawing/2014/main" id="{768DD151-9BCF-4728-934B-2C0F9F1C752C}"/>
              </a:ext>
            </a:extLst>
          </p:cNvPr>
          <p:cNvGraphicFramePr>
            <a:graphicFrameLocks noGrp="1"/>
          </p:cNvGraphicFramePr>
          <p:nvPr>
            <p:extLst>
              <p:ext uri="{D42A27DB-BD31-4B8C-83A1-F6EECF244321}">
                <p14:modId xmlns:p14="http://schemas.microsoft.com/office/powerpoint/2010/main" val="1832287517"/>
              </p:ext>
            </p:extLst>
          </p:nvPr>
        </p:nvGraphicFramePr>
        <p:xfrm>
          <a:off x="5181006" y="8912203"/>
          <a:ext cx="1311870" cy="370840"/>
        </p:xfrm>
        <a:graphic>
          <a:graphicData uri="http://schemas.openxmlformats.org/drawingml/2006/table">
            <a:tbl>
              <a:tblPr firstRow="1" bandRow="1">
                <a:tableStyleId>{F5AB1C69-6EDB-4FF4-983F-18BD219EF322}</a:tableStyleId>
              </a:tblPr>
              <a:tblGrid>
                <a:gridCol w="1311870">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56 de 56</a:t>
                      </a:r>
                    </a:p>
                  </a:txBody>
                  <a:tcPr/>
                </a:tc>
                <a:extLst>
                  <a:ext uri="{0D108BD9-81ED-4DB2-BD59-A6C34878D82A}">
                    <a16:rowId xmlns:a16="http://schemas.microsoft.com/office/drawing/2014/main" val="2061326865"/>
                  </a:ext>
                </a:extLst>
              </a:tr>
            </a:tbl>
          </a:graphicData>
        </a:graphic>
      </p:graphicFrame>
      <p:pic>
        <p:nvPicPr>
          <p:cNvPr id="5" name="Picture 2077" descr="Resultado de imagen para ayuntamiento de tlatlauquitepec">
            <a:hlinkClick r:id="rId2"/>
            <a:extLst>
              <a:ext uri="{FF2B5EF4-FFF2-40B4-BE49-F238E27FC236}">
                <a16:creationId xmlns:a16="http://schemas.microsoft.com/office/drawing/2014/main" id="{866EE825-D6F6-4091-8903-7F3942D1B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565" y="351568"/>
            <a:ext cx="1465515" cy="107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42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6">
            <a:extLst>
              <a:ext uri="{FF2B5EF4-FFF2-40B4-BE49-F238E27FC236}">
                <a16:creationId xmlns:a16="http://schemas.microsoft.com/office/drawing/2014/main" id="{88F01211-5286-485A-81DD-B0F68DA3D51E}"/>
              </a:ext>
            </a:extLst>
          </p:cNvPr>
          <p:cNvSpPr txBox="1">
            <a:spLocks noChangeArrowheads="1"/>
          </p:cNvSpPr>
          <p:nvPr/>
        </p:nvSpPr>
        <p:spPr bwMode="auto">
          <a:xfrm>
            <a:off x="628650" y="2589212"/>
            <a:ext cx="594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20" tIns="45810" rIns="91620" bIns="45810">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algn="l"/>
            <a:r>
              <a:rPr lang="es-MX" altLang="es-MX"/>
              <a:t> </a:t>
            </a:r>
          </a:p>
        </p:txBody>
      </p:sp>
      <p:sp>
        <p:nvSpPr>
          <p:cNvPr id="20483" name="Rectangle 18">
            <a:extLst>
              <a:ext uri="{FF2B5EF4-FFF2-40B4-BE49-F238E27FC236}">
                <a16:creationId xmlns:a16="http://schemas.microsoft.com/office/drawing/2014/main" id="{56AD9000-9161-4515-983A-7B06000E463B}"/>
              </a:ext>
            </a:extLst>
          </p:cNvPr>
          <p:cNvSpPr>
            <a:spLocks noChangeArrowheads="1"/>
          </p:cNvSpPr>
          <p:nvPr/>
        </p:nvSpPr>
        <p:spPr bwMode="auto">
          <a:xfrm>
            <a:off x="381000" y="1219200"/>
            <a:ext cx="61722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s-ES" altLang="es-MX"/>
          </a:p>
        </p:txBody>
      </p:sp>
      <p:sp>
        <p:nvSpPr>
          <p:cNvPr id="20485" name="Text Box 21">
            <a:extLst>
              <a:ext uri="{FF2B5EF4-FFF2-40B4-BE49-F238E27FC236}">
                <a16:creationId xmlns:a16="http://schemas.microsoft.com/office/drawing/2014/main" id="{537B9D85-B2AB-488B-A958-45DBB01CD698}"/>
              </a:ext>
            </a:extLst>
          </p:cNvPr>
          <p:cNvSpPr txBox="1">
            <a:spLocks noChangeArrowheads="1"/>
          </p:cNvSpPr>
          <p:nvPr/>
        </p:nvSpPr>
        <p:spPr bwMode="auto">
          <a:xfrm>
            <a:off x="2230596" y="1614178"/>
            <a:ext cx="25699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s-MX" altLang="es-MX" sz="1400" b="1" dirty="0"/>
              <a:t>3. </a:t>
            </a:r>
          </a:p>
          <a:p>
            <a:pPr eaLnBrk="1" hangingPunct="1"/>
            <a:r>
              <a:rPr lang="es-MX" altLang="es-MX" sz="1400" b="1" dirty="0"/>
              <a:t>Relación de procedimientos</a:t>
            </a:r>
            <a:endParaRPr lang="es-ES" altLang="es-MX" sz="1400" b="1" dirty="0"/>
          </a:p>
        </p:txBody>
      </p:sp>
      <p:sp>
        <p:nvSpPr>
          <p:cNvPr id="2" name="Rectángulo 1">
            <a:extLst>
              <a:ext uri="{FF2B5EF4-FFF2-40B4-BE49-F238E27FC236}">
                <a16:creationId xmlns:a16="http://schemas.microsoft.com/office/drawing/2014/main" id="{DF47C5C2-4010-44A1-8B7A-25AF0DAFD4E3}"/>
              </a:ext>
            </a:extLst>
          </p:cNvPr>
          <p:cNvSpPr/>
          <p:nvPr/>
        </p:nvSpPr>
        <p:spPr>
          <a:xfrm>
            <a:off x="597616" y="2285013"/>
            <a:ext cx="5400128" cy="4770537"/>
          </a:xfrm>
          <a:prstGeom prst="rect">
            <a:avLst/>
          </a:prstGeom>
        </p:spPr>
        <p:txBody>
          <a:bodyPr wrap="square">
            <a:spAutoFit/>
          </a:bodyPr>
          <a:lstStyle/>
          <a:p>
            <a:pPr marL="228600" indent="-228600" algn="just">
              <a:spcBef>
                <a:spcPts val="600"/>
              </a:spcBef>
              <a:spcAft>
                <a:spcPts val="600"/>
              </a:spcAft>
              <a:buFont typeface="+mj-lt"/>
              <a:buAutoNum type="arabicPeriod"/>
            </a:pPr>
            <a:r>
              <a:rPr lang="es-MX" dirty="0">
                <a:solidFill>
                  <a:srgbClr val="000000"/>
                </a:solidFill>
                <a:ea typeface="Calibri" panose="020F0502020204030204" pitchFamily="34" charset="0"/>
                <a:cs typeface="Arial" panose="020B0604020202020204" pitchFamily="34" charset="0"/>
              </a:rPr>
              <a:t>Coordinar y vincular la aplicación del Programa de beneficio social, PROSPERA  y Esquema Alimentario Diferenciado (PAL) </a:t>
            </a:r>
          </a:p>
          <a:p>
            <a:pPr marL="228600" indent="-228600" algn="just">
              <a:spcBef>
                <a:spcPts val="600"/>
              </a:spcBef>
              <a:spcAft>
                <a:spcPts val="600"/>
              </a:spcAft>
              <a:buFont typeface="+mj-lt"/>
              <a:buAutoNum type="arabicPeriod"/>
            </a:pPr>
            <a:r>
              <a:rPr lang="es-MX" dirty="0">
                <a:solidFill>
                  <a:srgbClr val="000000"/>
                </a:solidFill>
                <a:ea typeface="Calibri" panose="020F0502020204030204" pitchFamily="34" charset="0"/>
                <a:cs typeface="Arial" panose="020B0604020202020204" pitchFamily="34" charset="0"/>
              </a:rPr>
              <a:t>Certificar el programa de beneficio social PROSPERA. </a:t>
            </a:r>
          </a:p>
          <a:p>
            <a:pPr marL="228600" indent="-228600" algn="just">
              <a:spcBef>
                <a:spcPts val="600"/>
              </a:spcBef>
              <a:spcAft>
                <a:spcPts val="600"/>
              </a:spcAft>
              <a:buFont typeface="+mj-lt"/>
              <a:buAutoNum type="arabicPeriod"/>
            </a:pPr>
            <a:r>
              <a:rPr lang="es-MX" dirty="0">
                <a:solidFill>
                  <a:srgbClr val="000000"/>
                </a:solidFill>
                <a:ea typeface="Calibri" panose="020F0502020204030204" pitchFamily="34" charset="0"/>
                <a:cs typeface="Arial" panose="020B0604020202020204" pitchFamily="34" charset="0"/>
              </a:rPr>
              <a:t>Certificar el programa de beneficio social pensión para adultos mayores. </a:t>
            </a:r>
          </a:p>
          <a:p>
            <a:pPr marL="228600" indent="-228600" algn="just">
              <a:spcBef>
                <a:spcPts val="600"/>
              </a:spcBef>
              <a:spcAft>
                <a:spcPts val="600"/>
              </a:spcAft>
              <a:buFont typeface="+mj-lt"/>
              <a:buAutoNum type="arabicPeriod"/>
            </a:pPr>
            <a:r>
              <a:rPr lang="es-MX" dirty="0">
                <a:solidFill>
                  <a:srgbClr val="000000"/>
                </a:solidFill>
                <a:ea typeface="Calibri" panose="020F0502020204030204" pitchFamily="34" charset="0"/>
                <a:cs typeface="Arial" panose="020B0604020202020204" pitchFamily="34" charset="0"/>
              </a:rPr>
              <a:t> Aplicar el Programa de Beneficio Social Pensión de Adultos Mayores 65 y más. </a:t>
            </a:r>
          </a:p>
          <a:p>
            <a:pPr marL="228600" indent="-228600" algn="just">
              <a:spcBef>
                <a:spcPts val="600"/>
              </a:spcBef>
              <a:spcAft>
                <a:spcPts val="600"/>
              </a:spcAft>
              <a:buFont typeface="+mj-lt"/>
              <a:buAutoNum type="arabicPeriod"/>
            </a:pPr>
            <a:r>
              <a:rPr lang="es-MX" dirty="0">
                <a:solidFill>
                  <a:srgbClr val="000000"/>
                </a:solidFill>
                <a:ea typeface="Calibri" panose="020F0502020204030204" pitchFamily="34" charset="0"/>
                <a:cs typeface="Arial" panose="020B0604020202020204" pitchFamily="34" charset="0"/>
              </a:rPr>
              <a:t>Gestionar y Favorecer la inscripción al Programa Pensión de Adultos Mayores 65 y más </a:t>
            </a:r>
          </a:p>
          <a:p>
            <a:pPr marL="228600" indent="-228600" algn="just">
              <a:spcBef>
                <a:spcPts val="600"/>
              </a:spcBef>
              <a:spcAft>
                <a:spcPts val="600"/>
              </a:spcAft>
              <a:buFont typeface="+mj-lt"/>
              <a:buAutoNum type="arabicPeriod"/>
            </a:pPr>
            <a:r>
              <a:rPr lang="es-MX" dirty="0">
                <a:solidFill>
                  <a:srgbClr val="000000"/>
                </a:solidFill>
                <a:ea typeface="Calibri" panose="020F0502020204030204" pitchFamily="34" charset="0"/>
                <a:cs typeface="Arial" panose="020B0604020202020204" pitchFamily="34" charset="0"/>
              </a:rPr>
              <a:t>Realizar Pre Registro de Jefas de Familia al Programa de Beneficio Social Seguro de Vida para Jefas de Familia </a:t>
            </a:r>
          </a:p>
          <a:p>
            <a:pPr marL="228600" indent="-228600" algn="just">
              <a:spcBef>
                <a:spcPts val="600"/>
              </a:spcBef>
              <a:spcAft>
                <a:spcPts val="600"/>
              </a:spcAft>
              <a:buFont typeface="+mj-lt"/>
              <a:buAutoNum type="arabicPeriod"/>
            </a:pPr>
            <a:r>
              <a:rPr lang="es-MX" dirty="0">
                <a:solidFill>
                  <a:srgbClr val="000000"/>
                </a:solidFill>
                <a:ea typeface="Calibri" panose="020F0502020204030204" pitchFamily="34" charset="0"/>
                <a:cs typeface="Arial" panose="020B0604020202020204" pitchFamily="34" charset="0"/>
              </a:rPr>
              <a:t>Gestionar la Aplicación del Programa de Beneficio Social Opciones Productivas. </a:t>
            </a:r>
          </a:p>
          <a:p>
            <a:pPr marL="228600" indent="-228600" algn="just">
              <a:spcBef>
                <a:spcPts val="600"/>
              </a:spcBef>
              <a:spcAft>
                <a:spcPts val="600"/>
              </a:spcAft>
              <a:buFont typeface="+mj-lt"/>
              <a:buAutoNum type="arabicPeriod"/>
            </a:pPr>
            <a:r>
              <a:rPr lang="es-MX" dirty="0">
                <a:solidFill>
                  <a:srgbClr val="000000"/>
                </a:solidFill>
                <a:ea typeface="Calibri" panose="020F0502020204030204" pitchFamily="34" charset="0"/>
                <a:cs typeface="Arial" panose="020B0604020202020204" pitchFamily="34" charset="0"/>
              </a:rPr>
              <a:t>Programa para el Desarrollo de Zonas Prioritarias. </a:t>
            </a:r>
          </a:p>
          <a:p>
            <a:pPr marL="228600" indent="-228600" algn="just">
              <a:spcBef>
                <a:spcPts val="600"/>
              </a:spcBef>
              <a:spcAft>
                <a:spcPts val="600"/>
              </a:spcAft>
              <a:buFont typeface="+mj-lt"/>
              <a:buAutoNum type="arabicPeriod"/>
            </a:pPr>
            <a:r>
              <a:rPr lang="es-MX" dirty="0">
                <a:solidFill>
                  <a:srgbClr val="000000"/>
                </a:solidFill>
                <a:ea typeface="Calibri" panose="020F0502020204030204" pitchFamily="34" charset="0"/>
                <a:cs typeface="Arial" panose="020B0604020202020204" pitchFamily="34" charset="0"/>
              </a:rPr>
              <a:t>Aplicación del Programa Social Comedores Comunitarios. </a:t>
            </a:r>
          </a:p>
          <a:p>
            <a:pPr marL="228600" indent="-228600" algn="just">
              <a:spcBef>
                <a:spcPts val="600"/>
              </a:spcBef>
              <a:spcAft>
                <a:spcPts val="600"/>
              </a:spcAft>
              <a:buFont typeface="+mj-lt"/>
              <a:buAutoNum type="arabicPeriod"/>
            </a:pPr>
            <a:r>
              <a:rPr lang="es-MX" dirty="0">
                <a:solidFill>
                  <a:srgbClr val="000000"/>
                </a:solidFill>
                <a:ea typeface="Calibri" panose="020F0502020204030204" pitchFamily="34" charset="0"/>
                <a:cs typeface="Arial" panose="020B0604020202020204" pitchFamily="34" charset="0"/>
              </a:rPr>
              <a:t> Gestionar la Aplicación del Programa de Beneficio Social DICONSA. </a:t>
            </a:r>
          </a:p>
          <a:p>
            <a:pPr marL="228600" indent="-228600" algn="just">
              <a:spcBef>
                <a:spcPts val="600"/>
              </a:spcBef>
              <a:spcAft>
                <a:spcPts val="600"/>
              </a:spcAft>
              <a:buFont typeface="+mj-lt"/>
              <a:buAutoNum type="arabicPeriod"/>
            </a:pPr>
            <a:r>
              <a:rPr lang="es-MX" dirty="0">
                <a:solidFill>
                  <a:srgbClr val="000000"/>
                </a:solidFill>
                <a:ea typeface="Calibri" panose="020F0502020204030204" pitchFamily="34" charset="0"/>
                <a:cs typeface="Arial" panose="020B0604020202020204" pitchFamily="34" charset="0"/>
              </a:rPr>
              <a:t>Gestionar la Aplicación del Programa de Beneficio Social LICONSA. </a:t>
            </a:r>
            <a:r>
              <a:rPr lang="es-ES" dirty="0">
                <a:ea typeface="Calibri" panose="020F0502020204030204" pitchFamily="34" charset="0"/>
                <a:cs typeface="Arial" panose="020B0604020202020204" pitchFamily="34" charset="0"/>
              </a:rPr>
              <a:t/>
            </a:r>
            <a:br>
              <a:rPr lang="es-ES" dirty="0">
                <a:ea typeface="Calibri" panose="020F0502020204030204" pitchFamily="34" charset="0"/>
                <a:cs typeface="Arial" panose="020B0604020202020204" pitchFamily="34" charset="0"/>
              </a:rPr>
            </a:br>
            <a:r>
              <a:rPr lang="es-ES" dirty="0">
                <a:ea typeface="Calibri" panose="020F0502020204030204" pitchFamily="34" charset="0"/>
                <a:cs typeface="Arial" panose="020B0604020202020204" pitchFamily="34" charset="0"/>
              </a:rPr>
              <a:t> </a:t>
            </a:r>
            <a:endParaRPr lang="es-MX" dirty="0">
              <a:ea typeface="Calibri" panose="020F0502020204030204" pitchFamily="34" charset="0"/>
              <a:cs typeface="Arial" panose="020B0604020202020204" pitchFamily="34" charset="0"/>
            </a:endParaRPr>
          </a:p>
        </p:txBody>
      </p:sp>
      <p:sp>
        <p:nvSpPr>
          <p:cNvPr id="8" name="Line 15">
            <a:extLst>
              <a:ext uri="{FF2B5EF4-FFF2-40B4-BE49-F238E27FC236}">
                <a16:creationId xmlns:a16="http://schemas.microsoft.com/office/drawing/2014/main" id="{1C505AE4-CA24-4E33-9A92-0049336DDF29}"/>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9" name="Line 17">
            <a:extLst>
              <a:ext uri="{FF2B5EF4-FFF2-40B4-BE49-F238E27FC236}">
                <a16:creationId xmlns:a16="http://schemas.microsoft.com/office/drawing/2014/main" id="{3C60CCF4-5040-4580-8DA8-BCF3F7D65D33}"/>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0" name="Line 14">
            <a:extLst>
              <a:ext uri="{FF2B5EF4-FFF2-40B4-BE49-F238E27FC236}">
                <a16:creationId xmlns:a16="http://schemas.microsoft.com/office/drawing/2014/main" id="{A90C9913-EC0A-46EA-9720-81D15BD74685}"/>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1" name="Line 16">
            <a:extLst>
              <a:ext uri="{FF2B5EF4-FFF2-40B4-BE49-F238E27FC236}">
                <a16:creationId xmlns:a16="http://schemas.microsoft.com/office/drawing/2014/main" id="{051A3485-7083-429E-8E1D-F0DCBD2AFD87}"/>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12" name="Tabla 11">
            <a:extLst>
              <a:ext uri="{FF2B5EF4-FFF2-40B4-BE49-F238E27FC236}">
                <a16:creationId xmlns:a16="http://schemas.microsoft.com/office/drawing/2014/main" id="{9443B246-A4AD-41D3-A5C6-EC3914FCC5E2}"/>
              </a:ext>
            </a:extLst>
          </p:cNvPr>
          <p:cNvGraphicFramePr>
            <a:graphicFrameLocks noGrp="1"/>
          </p:cNvGraphicFramePr>
          <p:nvPr>
            <p:extLst>
              <p:ext uri="{D42A27DB-BD31-4B8C-83A1-F6EECF244321}">
                <p14:modId xmlns:p14="http://schemas.microsoft.com/office/powerpoint/2010/main" val="979012192"/>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3" name="Picture 2077" descr="Resultado de imagen para ayuntamiento de tlatlauquitepec">
            <a:hlinkClick r:id="rId2"/>
            <a:extLst>
              <a:ext uri="{FF2B5EF4-FFF2-40B4-BE49-F238E27FC236}">
                <a16:creationId xmlns:a16="http://schemas.microsoft.com/office/drawing/2014/main" id="{C716601D-6E24-438A-94CE-99076896E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a:extLst>
              <a:ext uri="{FF2B5EF4-FFF2-40B4-BE49-F238E27FC236}">
                <a16:creationId xmlns:a16="http://schemas.microsoft.com/office/drawing/2014/main" id="{1E552233-6097-4035-8BE8-E1DAC6F72FD6}"/>
              </a:ext>
            </a:extLst>
          </p:cNvPr>
          <p:cNvGraphicFramePr>
            <a:graphicFrameLocks noGrp="1"/>
          </p:cNvGraphicFramePr>
          <p:nvPr>
            <p:extLst>
              <p:ext uri="{D42A27DB-BD31-4B8C-83A1-F6EECF244321}">
                <p14:modId xmlns:p14="http://schemas.microsoft.com/office/powerpoint/2010/main" val="3724692593"/>
              </p:ext>
            </p:extLst>
          </p:nvPr>
        </p:nvGraphicFramePr>
        <p:xfrm>
          <a:off x="5404047" y="8860171"/>
          <a:ext cx="1152129" cy="432048"/>
        </p:xfrm>
        <a:graphic>
          <a:graphicData uri="http://schemas.openxmlformats.org/drawingml/2006/table">
            <a:tbl>
              <a:tblPr firstRow="1" bandRow="1">
                <a:tableStyleId>{F5AB1C69-6EDB-4FF4-983F-18BD219EF322}</a:tableStyleId>
              </a:tblPr>
              <a:tblGrid>
                <a:gridCol w="1152129">
                  <a:extLst>
                    <a:ext uri="{9D8B030D-6E8A-4147-A177-3AD203B41FA5}">
                      <a16:colId xmlns:a16="http://schemas.microsoft.com/office/drawing/2014/main" val="4212396931"/>
                    </a:ext>
                  </a:extLst>
                </a:gridCol>
              </a:tblGrid>
              <a:tr h="432048">
                <a:tc>
                  <a:txBody>
                    <a:bodyPr/>
                    <a:lstStyle/>
                    <a:p>
                      <a:r>
                        <a:rPr lang="es-MX" sz="1100" b="0" dirty="0">
                          <a:solidFill>
                            <a:schemeClr val="tx1"/>
                          </a:solidFill>
                          <a:latin typeface="Arial" panose="020B0604020202020204" pitchFamily="34" charset="0"/>
                          <a:cs typeface="Arial" panose="020B0604020202020204" pitchFamily="34" charset="0"/>
                        </a:rPr>
                        <a:t>Pagina 5 de 56</a:t>
                      </a:r>
                    </a:p>
                  </a:txBody>
                  <a:tcPr/>
                </a:tc>
                <a:extLst>
                  <a:ext uri="{0D108BD9-81ED-4DB2-BD59-A6C34878D82A}">
                    <a16:rowId xmlns:a16="http://schemas.microsoft.com/office/drawing/2014/main" val="206132686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FC87A269-76D7-4120-B5C5-A651DE4E6C8D}"/>
              </a:ext>
            </a:extLst>
          </p:cNvPr>
          <p:cNvSpPr txBox="1"/>
          <p:nvPr/>
        </p:nvSpPr>
        <p:spPr>
          <a:xfrm>
            <a:off x="548680" y="3750196"/>
            <a:ext cx="5760640" cy="738664"/>
          </a:xfrm>
          <a:prstGeom prst="rect">
            <a:avLst/>
          </a:prstGeom>
          <a:noFill/>
        </p:spPr>
        <p:txBody>
          <a:bodyPr wrap="square" rtlCol="0">
            <a:spAutoFit/>
          </a:bodyPr>
          <a:lstStyle/>
          <a:p>
            <a:r>
              <a:rPr lang="es-MX" sz="1400" b="1" dirty="0"/>
              <a:t>4.</a:t>
            </a:r>
          </a:p>
          <a:p>
            <a:endParaRPr lang="es-MX" sz="1400" b="1" dirty="0"/>
          </a:p>
          <a:p>
            <a:r>
              <a:rPr lang="es-MX" sz="1400" b="1" dirty="0"/>
              <a:t>DESCRIPCION DE PROCEDIMIENTOS Y DIAGRAMA DE FLUJO</a:t>
            </a:r>
          </a:p>
        </p:txBody>
      </p:sp>
      <p:sp>
        <p:nvSpPr>
          <p:cNvPr id="3" name="Line 16">
            <a:extLst>
              <a:ext uri="{FF2B5EF4-FFF2-40B4-BE49-F238E27FC236}">
                <a16:creationId xmlns:a16="http://schemas.microsoft.com/office/drawing/2014/main" id="{F3E0F8B1-0817-4E58-AE3F-41B954F96AB1}"/>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 name="Line 14">
            <a:extLst>
              <a:ext uri="{FF2B5EF4-FFF2-40B4-BE49-F238E27FC236}">
                <a16:creationId xmlns:a16="http://schemas.microsoft.com/office/drawing/2014/main" id="{6ABCEC5F-B8C2-4FC6-9F8D-E4825935FA4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17">
            <a:extLst>
              <a:ext uri="{FF2B5EF4-FFF2-40B4-BE49-F238E27FC236}">
                <a16:creationId xmlns:a16="http://schemas.microsoft.com/office/drawing/2014/main" id="{7915B25B-1A48-47ED-823C-88EF29D53A8E}"/>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5">
            <a:extLst>
              <a:ext uri="{FF2B5EF4-FFF2-40B4-BE49-F238E27FC236}">
                <a16:creationId xmlns:a16="http://schemas.microsoft.com/office/drawing/2014/main" id="{0D02CF5A-D7A7-4882-8EAC-E6AEC2DE2EAA}"/>
              </a:ext>
            </a:extLst>
          </p:cNvPr>
          <p:cNvSpPr>
            <a:spLocks noChangeShapeType="1"/>
          </p:cNvSpPr>
          <p:nvPr/>
        </p:nvSpPr>
        <p:spPr bwMode="auto">
          <a:xfrm flipH="1">
            <a:off x="6453187" y="408777"/>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7" name="Tabla 6">
            <a:extLst>
              <a:ext uri="{FF2B5EF4-FFF2-40B4-BE49-F238E27FC236}">
                <a16:creationId xmlns:a16="http://schemas.microsoft.com/office/drawing/2014/main" id="{8DD4E732-CC53-49A8-99BE-8720AB56BCA2}"/>
              </a:ext>
            </a:extLst>
          </p:cNvPr>
          <p:cNvGraphicFramePr>
            <a:graphicFrameLocks noGrp="1"/>
          </p:cNvGraphicFramePr>
          <p:nvPr>
            <p:extLst>
              <p:ext uri="{D42A27DB-BD31-4B8C-83A1-F6EECF244321}">
                <p14:modId xmlns:p14="http://schemas.microsoft.com/office/powerpoint/2010/main" val="3759111730"/>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8" name="Picture 2077" descr="Resultado de imagen para ayuntamiento de tlatlauquitepec">
            <a:hlinkClick r:id="rId2"/>
            <a:extLst>
              <a:ext uri="{FF2B5EF4-FFF2-40B4-BE49-F238E27FC236}">
                <a16:creationId xmlns:a16="http://schemas.microsoft.com/office/drawing/2014/main" id="{F8C7FB6D-08F8-41F1-8464-6252F616A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4D921F87-6B59-4B03-B311-61A92BC69D96}"/>
              </a:ext>
            </a:extLst>
          </p:cNvPr>
          <p:cNvGraphicFramePr>
            <a:graphicFrameLocks noGrp="1"/>
          </p:cNvGraphicFramePr>
          <p:nvPr>
            <p:extLst>
              <p:ext uri="{D42A27DB-BD31-4B8C-83A1-F6EECF244321}">
                <p14:modId xmlns:p14="http://schemas.microsoft.com/office/powerpoint/2010/main" val="738998927"/>
              </p:ext>
            </p:extLst>
          </p:nvPr>
        </p:nvGraphicFramePr>
        <p:xfrm>
          <a:off x="5340746" y="8912203"/>
          <a:ext cx="1152129" cy="370840"/>
        </p:xfrm>
        <a:graphic>
          <a:graphicData uri="http://schemas.openxmlformats.org/drawingml/2006/table">
            <a:tbl>
              <a:tblPr firstRow="1" bandRow="1">
                <a:tableStyleId>{F5AB1C69-6EDB-4FF4-983F-18BD219EF322}</a:tableStyleId>
              </a:tblPr>
              <a:tblGrid>
                <a:gridCol w="115212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6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8493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0CADF-2B13-46A9-8240-0E6A728A53CF}"/>
              </a:ext>
            </a:extLst>
          </p:cNvPr>
          <p:cNvSpPr txBox="1"/>
          <p:nvPr/>
        </p:nvSpPr>
        <p:spPr>
          <a:xfrm>
            <a:off x="548680" y="1445940"/>
            <a:ext cx="5904656" cy="1200329"/>
          </a:xfrm>
          <a:prstGeom prst="rect">
            <a:avLst/>
          </a:prstGeom>
          <a:noFill/>
        </p:spPr>
        <p:txBody>
          <a:bodyPr wrap="square" rtlCol="0">
            <a:spAutoFit/>
          </a:bodyPr>
          <a:lstStyle/>
          <a:p>
            <a:r>
              <a:rPr lang="es-MX" b="1" dirty="0"/>
              <a:t>4.1. </a:t>
            </a:r>
          </a:p>
          <a:p>
            <a:endParaRPr lang="es-MX" b="1" dirty="0"/>
          </a:p>
          <a:p>
            <a:pPr algn="l"/>
            <a:r>
              <a:rPr lang="es-MX" b="1" dirty="0"/>
              <a:t>Nombre del procedimiento: </a:t>
            </a:r>
            <a:r>
              <a:rPr lang="es-MX" b="1" dirty="0">
                <a:solidFill>
                  <a:srgbClr val="000000"/>
                </a:solidFill>
                <a:ea typeface="Calibri" panose="020F0502020204030204" pitchFamily="34" charset="0"/>
                <a:cs typeface="Arial" panose="020B0604020202020204" pitchFamily="34" charset="0"/>
              </a:rPr>
              <a:t>Proceso para coordinar y vincular la aplicación del Programa de beneficio social, PROSPERA  y Esquema Alimentario Diferenciado (PAL) </a:t>
            </a:r>
            <a:endParaRPr lang="es-ES" b="1" dirty="0">
              <a:solidFill>
                <a:srgbClr val="000000"/>
              </a:solidFill>
              <a:ea typeface="Calibri" panose="020F0502020204030204" pitchFamily="34" charset="0"/>
              <a:cs typeface="Arial" panose="020B0604020202020204" pitchFamily="34" charset="0"/>
            </a:endParaRPr>
          </a:p>
          <a:p>
            <a:pPr algn="l"/>
            <a:endParaRPr lang="es-ES" b="1" dirty="0">
              <a:solidFill>
                <a:srgbClr val="000000"/>
              </a:solidFill>
              <a:ea typeface="Calibri" panose="020F050202020403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D88A0936-C531-4245-8FB1-CCAE2EF94F2F}"/>
              </a:ext>
            </a:extLst>
          </p:cNvPr>
          <p:cNvGraphicFramePr>
            <a:graphicFrameLocks noGrp="1"/>
          </p:cNvGraphicFramePr>
          <p:nvPr>
            <p:extLst>
              <p:ext uri="{D42A27DB-BD31-4B8C-83A1-F6EECF244321}">
                <p14:modId xmlns:p14="http://schemas.microsoft.com/office/powerpoint/2010/main" val="495057388"/>
              </p:ext>
            </p:extLst>
          </p:nvPr>
        </p:nvGraphicFramePr>
        <p:xfrm>
          <a:off x="510169" y="2989250"/>
          <a:ext cx="5915024" cy="768668"/>
        </p:xfrm>
        <a:graphic>
          <a:graphicData uri="http://schemas.openxmlformats.org/drawingml/2006/table">
            <a:tbl>
              <a:tblPr>
                <a:tableStyleId>{F5AB1C69-6EDB-4FF4-983F-18BD219EF322}</a:tableStyleId>
              </a:tblPr>
              <a:tblGrid>
                <a:gridCol w="2488052">
                  <a:extLst>
                    <a:ext uri="{9D8B030D-6E8A-4147-A177-3AD203B41FA5}">
                      <a16:colId xmlns:a16="http://schemas.microsoft.com/office/drawing/2014/main" val="2098473293"/>
                    </a:ext>
                  </a:extLst>
                </a:gridCol>
                <a:gridCol w="3426972">
                  <a:extLst>
                    <a:ext uri="{9D8B030D-6E8A-4147-A177-3AD203B41FA5}">
                      <a16:colId xmlns:a16="http://schemas.microsoft.com/office/drawing/2014/main" val="3446197060"/>
                    </a:ext>
                  </a:extLst>
                </a:gridCol>
              </a:tblGrid>
              <a:tr h="544510">
                <a:tc>
                  <a:txBody>
                    <a:bodyPr/>
                    <a:lstStyle/>
                    <a:p>
                      <a:pPr>
                        <a:lnSpc>
                          <a:spcPct val="107000"/>
                        </a:lnSpc>
                        <a:spcAft>
                          <a:spcPts val="0"/>
                        </a:spcAft>
                      </a:pPr>
                      <a:r>
                        <a:rPr lang="es-ES" sz="1200" dirty="0">
                          <a:effectLst/>
                          <a:latin typeface="Arial" panose="020B0604020202020204" pitchFamily="34" charset="0"/>
                          <a:cs typeface="Arial" panose="020B0604020202020204" pitchFamily="34" charset="0"/>
                        </a:rPr>
                        <a:t>Objetivo: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tc>
                  <a:txBody>
                    <a:bodyPr/>
                    <a:lstStyle/>
                    <a:p>
                      <a:pPr algn="just">
                        <a:lnSpc>
                          <a:spcPct val="107000"/>
                        </a:lnSpc>
                        <a:spcAft>
                          <a:spcPts val="0"/>
                        </a:spcAft>
                      </a:pPr>
                      <a:r>
                        <a:rPr lang="es-MX" sz="1200" dirty="0">
                          <a:effectLst/>
                          <a:latin typeface="Arial" panose="020B0604020202020204" pitchFamily="34" charset="0"/>
                          <a:cs typeface="Arial" panose="020B0604020202020204" pitchFamily="34" charset="0"/>
                        </a:rPr>
                        <a:t>Que las Jefas de Familia del Municipio que integran el Padrón de beneficiarias del Programa Prospera, reciban sus apoyos económicos como corresponde.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tc>
                <a:extLst>
                  <a:ext uri="{0D108BD9-81ED-4DB2-BD59-A6C34878D82A}">
                    <a16:rowId xmlns:a16="http://schemas.microsoft.com/office/drawing/2014/main" val="1363500732"/>
                  </a:ext>
                </a:extLst>
              </a:tr>
            </a:tbl>
          </a:graphicData>
        </a:graphic>
      </p:graphicFrame>
      <p:graphicFrame>
        <p:nvGraphicFramePr>
          <p:cNvPr id="4" name="Tabla 3">
            <a:extLst>
              <a:ext uri="{FF2B5EF4-FFF2-40B4-BE49-F238E27FC236}">
                <a16:creationId xmlns:a16="http://schemas.microsoft.com/office/drawing/2014/main" id="{B35B1244-0340-43DA-BF60-0ABFFF703555}"/>
              </a:ext>
            </a:extLst>
          </p:cNvPr>
          <p:cNvGraphicFramePr>
            <a:graphicFrameLocks noGrp="1"/>
          </p:cNvGraphicFramePr>
          <p:nvPr>
            <p:extLst>
              <p:ext uri="{D42A27DB-BD31-4B8C-83A1-F6EECF244321}">
                <p14:modId xmlns:p14="http://schemas.microsoft.com/office/powerpoint/2010/main" val="1894668354"/>
              </p:ext>
            </p:extLst>
          </p:nvPr>
        </p:nvGraphicFramePr>
        <p:xfrm>
          <a:off x="482174" y="3906843"/>
          <a:ext cx="5915024" cy="4487101"/>
        </p:xfrm>
        <a:graphic>
          <a:graphicData uri="http://schemas.openxmlformats.org/drawingml/2006/table">
            <a:tbl>
              <a:tblPr>
                <a:tableStyleId>{5C22544A-7EE6-4342-B048-85BDC9FD1C3A}</a:tableStyleId>
              </a:tblPr>
              <a:tblGrid>
                <a:gridCol w="2488052">
                  <a:extLst>
                    <a:ext uri="{9D8B030D-6E8A-4147-A177-3AD203B41FA5}">
                      <a16:colId xmlns:a16="http://schemas.microsoft.com/office/drawing/2014/main" val="1684066273"/>
                    </a:ext>
                  </a:extLst>
                </a:gridCol>
                <a:gridCol w="3426972">
                  <a:extLst>
                    <a:ext uri="{9D8B030D-6E8A-4147-A177-3AD203B41FA5}">
                      <a16:colId xmlns:a16="http://schemas.microsoft.com/office/drawing/2014/main" val="6949607"/>
                    </a:ext>
                  </a:extLst>
                </a:gridCol>
              </a:tblGrid>
              <a:tr h="0">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Políticas de Operación: </a:t>
                      </a:r>
                      <a:endPar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032" marR="680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Es responsabilidad del Ejecutivo Federal, la aplicación de los montos económicos que determine se apliquen a este rubro a través de la Secretaria del Bienestar Federal.</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-Coordinar acciones con las autoridades locales -Uso de medios electrónicos</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-Coordinar acciones con la Secretaria del Bienestar</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-Coordinar acciones con los responsables de área, encargados de las mesas de atención</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-Permanecer durante todo el desarrollo de las jornadas de pago en las sedes de entrega de recursos económicos</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-Mantener al día un registro de  altas y bajas del programa Prospera</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-Mantener al día una agenda con el registro de las titulares que ostentan el cargo de vocales en el programa  por comunidad</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-Mantener archivo fotográfico</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-Emitir a las Autoridades locales los calendarios de entrega de recursos que nos llegan de la Secretaria del Bienestar</a:t>
                      </a:r>
                    </a:p>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-Expedir constancias </a:t>
                      </a:r>
                    </a:p>
                  </a:txBody>
                  <a:tcPr marL="68032" marR="68032" marT="0" marB="0">
                    <a:lnL w="12700" cmpd="sng">
                      <a:noFill/>
                    </a:lnL>
                    <a:solidFill>
                      <a:schemeClr val="bg1"/>
                    </a:solidFill>
                  </a:tcPr>
                </a:tc>
                <a:extLst>
                  <a:ext uri="{0D108BD9-81ED-4DB2-BD59-A6C34878D82A}">
                    <a16:rowId xmlns:a16="http://schemas.microsoft.com/office/drawing/2014/main" val="2486600258"/>
                  </a:ext>
                </a:extLst>
              </a:tr>
            </a:tbl>
          </a:graphicData>
        </a:graphic>
      </p:graphicFrame>
      <p:sp>
        <p:nvSpPr>
          <p:cNvPr id="5" name="Line 16">
            <a:extLst>
              <a:ext uri="{FF2B5EF4-FFF2-40B4-BE49-F238E27FC236}">
                <a16:creationId xmlns:a16="http://schemas.microsoft.com/office/drawing/2014/main" id="{382A9CFB-0355-4334-A7E9-A35E705B93BE}"/>
              </a:ext>
            </a:extLst>
          </p:cNvPr>
          <p:cNvSpPr>
            <a:spLocks noChangeShapeType="1"/>
          </p:cNvSpPr>
          <p:nvPr/>
        </p:nvSpPr>
        <p:spPr bwMode="auto">
          <a:xfrm flipV="1">
            <a:off x="404812" y="8762978"/>
            <a:ext cx="6072188" cy="22"/>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4">
            <a:extLst>
              <a:ext uri="{FF2B5EF4-FFF2-40B4-BE49-F238E27FC236}">
                <a16:creationId xmlns:a16="http://schemas.microsoft.com/office/drawing/2014/main" id="{A9C1AB4B-8343-4AB2-8C72-3395A1C730DD}"/>
              </a:ext>
            </a:extLst>
          </p:cNvPr>
          <p:cNvSpPr>
            <a:spLocks noChangeShapeType="1"/>
          </p:cNvSpPr>
          <p:nvPr/>
        </p:nvSpPr>
        <p:spPr bwMode="auto">
          <a:xfrm>
            <a:off x="400050" y="380999"/>
            <a:ext cx="2" cy="838200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7">
            <a:extLst>
              <a:ext uri="{FF2B5EF4-FFF2-40B4-BE49-F238E27FC236}">
                <a16:creationId xmlns:a16="http://schemas.microsoft.com/office/drawing/2014/main" id="{20F9E609-0F83-4C33-845B-A030C4B6A2DF}"/>
              </a:ext>
            </a:extLst>
          </p:cNvPr>
          <p:cNvSpPr>
            <a:spLocks noChangeShapeType="1"/>
          </p:cNvSpPr>
          <p:nvPr/>
        </p:nvSpPr>
        <p:spPr bwMode="auto">
          <a:xfrm flipV="1">
            <a:off x="400050" y="381000"/>
            <a:ext cx="6076950" cy="0"/>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a:extLst>
              <a:ext uri="{FF2B5EF4-FFF2-40B4-BE49-F238E27FC236}">
                <a16:creationId xmlns:a16="http://schemas.microsoft.com/office/drawing/2014/main" id="{473738A2-9696-488A-B3BF-8C21E090E073}"/>
              </a:ext>
            </a:extLst>
          </p:cNvPr>
          <p:cNvSpPr>
            <a:spLocks noChangeShapeType="1"/>
          </p:cNvSpPr>
          <p:nvPr/>
        </p:nvSpPr>
        <p:spPr bwMode="auto">
          <a:xfrm flipH="1">
            <a:off x="6453187" y="380999"/>
            <a:ext cx="23813" cy="8381979"/>
          </a:xfrm>
          <a:prstGeom prst="line">
            <a:avLst/>
          </a:prstGeom>
          <a:noFill/>
          <a:ln w="57150" cmpd="thinThick">
            <a:solidFill>
              <a:srgbClr val="777777"/>
            </a:solidFill>
            <a:round/>
            <a:headEnd/>
            <a:tailEnd/>
          </a:ln>
          <a:extLst>
            <a:ext uri="{909E8E84-426E-40DD-AFC4-6F175D3DCCD1}">
              <a14:hiddenFill xmlns:a14="http://schemas.microsoft.com/office/drawing/2010/main">
                <a:noFill/>
              </a14:hiddenFill>
            </a:ext>
          </a:extLst>
        </p:spPr>
        <p:txBody>
          <a:bodyPr/>
          <a:lstStyle/>
          <a:p>
            <a:endParaRPr lang="es-MX"/>
          </a:p>
        </p:txBody>
      </p:sp>
      <p:graphicFrame>
        <p:nvGraphicFramePr>
          <p:cNvPr id="9" name="Tabla 8">
            <a:extLst>
              <a:ext uri="{FF2B5EF4-FFF2-40B4-BE49-F238E27FC236}">
                <a16:creationId xmlns:a16="http://schemas.microsoft.com/office/drawing/2014/main" id="{712E8263-DC2F-4FE3-972D-4750E4B1A6FF}"/>
              </a:ext>
            </a:extLst>
          </p:cNvPr>
          <p:cNvGraphicFramePr>
            <a:graphicFrameLocks noGrp="1"/>
          </p:cNvGraphicFramePr>
          <p:nvPr>
            <p:extLst>
              <p:ext uri="{D42A27DB-BD31-4B8C-83A1-F6EECF244321}">
                <p14:modId xmlns:p14="http://schemas.microsoft.com/office/powerpoint/2010/main" val="1310846162"/>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10" name="Picture 2077" descr="Resultado de imagen para ayuntamiento de tlatlauquitepec">
            <a:hlinkClick r:id="rId2"/>
            <a:extLst>
              <a:ext uri="{FF2B5EF4-FFF2-40B4-BE49-F238E27FC236}">
                <a16:creationId xmlns:a16="http://schemas.microsoft.com/office/drawing/2014/main" id="{9A288362-A782-4CAC-942E-55384E59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080B88E9-D99C-49E2-BF17-18F0292C6C7E}"/>
              </a:ext>
            </a:extLst>
          </p:cNvPr>
          <p:cNvGraphicFramePr>
            <a:graphicFrameLocks noGrp="1"/>
          </p:cNvGraphicFramePr>
          <p:nvPr>
            <p:extLst>
              <p:ext uri="{D42A27DB-BD31-4B8C-83A1-F6EECF244321}">
                <p14:modId xmlns:p14="http://schemas.microsoft.com/office/powerpoint/2010/main" val="3613628792"/>
              </p:ext>
            </p:extLst>
          </p:nvPr>
        </p:nvGraphicFramePr>
        <p:xfrm>
          <a:off x="5340746" y="8912203"/>
          <a:ext cx="1152129" cy="370840"/>
        </p:xfrm>
        <a:graphic>
          <a:graphicData uri="http://schemas.openxmlformats.org/drawingml/2006/table">
            <a:tbl>
              <a:tblPr firstRow="1" bandRow="1">
                <a:tableStyleId>{F5AB1C69-6EDB-4FF4-983F-18BD219EF322}</a:tableStyleId>
              </a:tblPr>
              <a:tblGrid>
                <a:gridCol w="115212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7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1923991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3FED22D-5424-464C-A246-37E14F2831FB}"/>
              </a:ext>
            </a:extLst>
          </p:cNvPr>
          <p:cNvGraphicFramePr>
            <a:graphicFrameLocks noGrp="1"/>
          </p:cNvGraphicFramePr>
          <p:nvPr>
            <p:extLst>
              <p:ext uri="{D42A27DB-BD31-4B8C-83A1-F6EECF244321}">
                <p14:modId xmlns:p14="http://schemas.microsoft.com/office/powerpoint/2010/main" val="3183724275"/>
              </p:ext>
            </p:extLst>
          </p:nvPr>
        </p:nvGraphicFramePr>
        <p:xfrm>
          <a:off x="474628" y="2303379"/>
          <a:ext cx="5820407" cy="6398953"/>
        </p:xfrm>
        <a:graphic>
          <a:graphicData uri="http://schemas.openxmlformats.org/drawingml/2006/table">
            <a:tbl>
              <a:tblPr firstRow="1" bandRow="1">
                <a:tableStyleId>{5940675A-B579-460E-94D1-54222C63F5DA}</a:tableStyleId>
              </a:tblPr>
              <a:tblGrid>
                <a:gridCol w="635831">
                  <a:extLst>
                    <a:ext uri="{9D8B030D-6E8A-4147-A177-3AD203B41FA5}">
                      <a16:colId xmlns:a16="http://schemas.microsoft.com/office/drawing/2014/main" val="2446579786"/>
                    </a:ext>
                  </a:extLst>
                </a:gridCol>
                <a:gridCol w="1526453">
                  <a:extLst>
                    <a:ext uri="{9D8B030D-6E8A-4147-A177-3AD203B41FA5}">
                      <a16:colId xmlns:a16="http://schemas.microsoft.com/office/drawing/2014/main" val="3043753496"/>
                    </a:ext>
                  </a:extLst>
                </a:gridCol>
                <a:gridCol w="3658123">
                  <a:extLst>
                    <a:ext uri="{9D8B030D-6E8A-4147-A177-3AD203B41FA5}">
                      <a16:colId xmlns:a16="http://schemas.microsoft.com/office/drawing/2014/main" val="3743977267"/>
                    </a:ext>
                  </a:extLst>
                </a:gridCol>
              </a:tblGrid>
              <a:tr h="335464">
                <a:tc>
                  <a:txBody>
                    <a:bodyPr/>
                    <a:lstStyle/>
                    <a:p>
                      <a:pPr algn="ctr"/>
                      <a:r>
                        <a:rPr lang="es-MX" sz="1200" dirty="0">
                          <a:latin typeface="Arial" panose="020B0604020202020204" pitchFamily="34" charset="0"/>
                          <a:cs typeface="Arial" panose="020B0604020202020204" pitchFamily="34" charset="0"/>
                        </a:rPr>
                        <a:t>Paso</a:t>
                      </a:r>
                    </a:p>
                  </a:txBody>
                  <a:tcPr/>
                </a:tc>
                <a:tc>
                  <a:txBody>
                    <a:bodyPr/>
                    <a:lstStyle/>
                    <a:p>
                      <a:pPr algn="ctr"/>
                      <a:r>
                        <a:rPr lang="es-MX" sz="1200" dirty="0"/>
                        <a:t>Responsable</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a:t>Actividad</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324245"/>
                  </a:ext>
                </a:extLst>
              </a:tr>
              <a:tr h="585957">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Dirección de Desarrollo Social</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Elabora las líneas operativas de las instancias adscritas a la Dirección,  gira instrucciones para que se transmita esta información a las áreas vinculadas </a:t>
                      </a:r>
                    </a:p>
                  </a:txBody>
                  <a:tcPr marL="68580" marR="68580" marT="0" marB="0"/>
                </a:tc>
                <a:extLst>
                  <a:ext uri="{0D108BD9-81ED-4DB2-BD59-A6C34878D82A}">
                    <a16:rowId xmlns:a16="http://schemas.microsoft.com/office/drawing/2014/main" val="736362764"/>
                  </a:ext>
                </a:extLst>
              </a:tr>
              <a:tr h="283183">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Dirección de Desarrollo Social</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Gestiona los recursos para la aplicación de programas y gira indicaciones para que se haga de conocimientos de las autoridades locales </a:t>
                      </a:r>
                    </a:p>
                  </a:txBody>
                  <a:tcPr marL="68580" marR="68580" marT="0" marB="0"/>
                </a:tc>
                <a:extLst>
                  <a:ext uri="{0D108BD9-81ED-4DB2-BD59-A6C34878D82A}">
                    <a16:rowId xmlns:a16="http://schemas.microsoft.com/office/drawing/2014/main" val="3935992432"/>
                  </a:ext>
                </a:extLst>
              </a:tr>
              <a:tr h="585957">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Subdirector de Desarrollo Social</a:t>
                      </a:r>
                    </a:p>
                  </a:txBody>
                  <a:tcPr marL="68580" marR="68580" marT="0" marB="0"/>
                </a:tc>
                <a:tc>
                  <a:txBody>
                    <a:bodyPr/>
                    <a:lstStyle/>
                    <a:p>
                      <a:pPr marL="0" indent="0" algn="just">
                        <a:buFont typeface="Arial" panose="020B0604020202020204" pitchFamily="34" charset="0"/>
                        <a:buNone/>
                      </a:pPr>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Da la información a las vocales del programa prospera sobre el calendario, en cuanto a las fechas de pago para las titulares </a:t>
                      </a:r>
                    </a:p>
                  </a:txBody>
                  <a:tcPr marL="68580" marR="68580" marT="0" marB="0"/>
                </a:tc>
                <a:extLst>
                  <a:ext uri="{0D108BD9-81ED-4DB2-BD59-A6C34878D82A}">
                    <a16:rowId xmlns:a16="http://schemas.microsoft.com/office/drawing/2014/main" val="3657339292"/>
                  </a:ext>
                </a:extLst>
              </a:tr>
              <a:tr h="420608">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tc>
                <a:tc>
                  <a:txBody>
                    <a:bodyPr/>
                    <a:lstStyle/>
                    <a:p>
                      <a:r>
                        <a:rPr lang="es-MX" sz="1200" dirty="0">
                          <a:latin typeface="Arial" panose="020B0604020202020204" pitchFamily="34" charset="0"/>
                          <a:cs typeface="Arial" panose="020B0604020202020204" pitchFamily="34" charset="0"/>
                        </a:rPr>
                        <a:t>Encuestadores</a:t>
                      </a:r>
                    </a:p>
                  </a:txBody>
                  <a:tcPr marL="68580" marR="68580" marT="0" marB="0"/>
                </a:tc>
                <a:tc>
                  <a:txBody>
                    <a:bodyPr/>
                    <a:lstStyle/>
                    <a:p>
                      <a:r>
                        <a:rPr lang="es-MX" sz="1200" dirty="0">
                          <a:latin typeface="Arial" panose="020B0604020202020204" pitchFamily="34" charset="0"/>
                          <a:cs typeface="Arial" panose="020B0604020202020204" pitchFamily="34" charset="0"/>
                        </a:rPr>
                        <a:t>Reciben las solicitudes de las titulares del programa prospera y arman el expediente para entregarles sus constancias </a:t>
                      </a:r>
                    </a:p>
                  </a:txBody>
                  <a:tcPr marL="68580" marR="68580" marT="0" marB="0"/>
                </a:tc>
                <a:extLst>
                  <a:ext uri="{0D108BD9-81ED-4DB2-BD59-A6C34878D82A}">
                    <a16:rowId xmlns:a16="http://schemas.microsoft.com/office/drawing/2014/main" val="4175772796"/>
                  </a:ext>
                </a:extLst>
              </a:tr>
              <a:tr h="531656">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tc>
                <a:tc>
                  <a:txBody>
                    <a:bodyPr/>
                    <a:lstStyle/>
                    <a:p>
                      <a:r>
                        <a:rPr lang="es-MX" sz="1200" dirty="0">
                          <a:latin typeface="Arial" panose="020B0604020202020204" pitchFamily="34" charset="0"/>
                          <a:cs typeface="Arial" panose="020B0604020202020204" pitchFamily="34" charset="0"/>
                        </a:rPr>
                        <a:t>Secretario general del Ayuntamiento</a:t>
                      </a:r>
                    </a:p>
                  </a:txBody>
                  <a:tcPr marL="68580" marR="68580" marT="0" marB="0"/>
                </a:tc>
                <a:tc>
                  <a:txBody>
                    <a:bodyPr/>
                    <a:lstStyle/>
                    <a:p>
                      <a:pPr marL="0" indent="0">
                        <a:buFont typeface="Arial" panose="020B0604020202020204" pitchFamily="34" charset="0"/>
                        <a:buNone/>
                      </a:pPr>
                      <a:r>
                        <a:rPr lang="es-MX" sz="1200" dirty="0">
                          <a:latin typeface="Arial" panose="020B0604020202020204" pitchFamily="34" charset="0"/>
                          <a:cs typeface="Arial" panose="020B0604020202020204" pitchFamily="34" charset="0"/>
                        </a:rPr>
                        <a:t>Firma y sella las constancias que se emiten a favor de las titulares del programa PROSPERA </a:t>
                      </a:r>
                    </a:p>
                  </a:txBody>
                  <a:tcPr marL="68580" marR="68580" marT="0" marB="0"/>
                </a:tc>
                <a:extLst>
                  <a:ext uri="{0D108BD9-81ED-4DB2-BD59-A6C34878D82A}">
                    <a16:rowId xmlns:a16="http://schemas.microsoft.com/office/drawing/2014/main" val="1473386933"/>
                  </a:ext>
                </a:extLst>
              </a:tr>
              <a:tr h="216024">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Subdirector de Desarrollo Social</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Recibe las constancias y coordina la entrega personal en la Presidencia Municipal o en las cedes de pago de las Juntas Auxiliares </a:t>
                      </a:r>
                    </a:p>
                  </a:txBody>
                  <a:tcPr marL="68580" marR="68580" marT="0" marB="0"/>
                </a:tc>
                <a:extLst>
                  <a:ext uri="{0D108BD9-81ED-4DB2-BD59-A6C34878D82A}">
                    <a16:rowId xmlns:a16="http://schemas.microsoft.com/office/drawing/2014/main" val="1863288757"/>
                  </a:ext>
                </a:extLst>
              </a:tr>
              <a:tr h="44593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Dirección de Desarrollo Social</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Realiza el Plan de trabajo para Coordinar con personal de la Secretaria del Bienestar y autoridades locales la logística de aplicación en las sedes de pago del Municipio, delegando la función de supervisión y permanencia en las sedes a la Jefatura de Programas Sociales </a:t>
                      </a:r>
                    </a:p>
                  </a:txBody>
                  <a:tcPr marL="68580" marR="68580" marT="0" marB="0"/>
                </a:tc>
                <a:extLst>
                  <a:ext uri="{0D108BD9-81ED-4DB2-BD59-A6C34878D82A}">
                    <a16:rowId xmlns:a16="http://schemas.microsoft.com/office/drawing/2014/main" val="3905927076"/>
                  </a:ext>
                </a:extLst>
              </a:tr>
              <a:tr h="459472">
                <a:tc>
                  <a:txBody>
                    <a:bodyPr/>
                    <a:lstStyle/>
                    <a:p>
                      <a:pPr algn="ctr">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Enlace Municipal PROSPERA</a:t>
                      </a:r>
                    </a:p>
                  </a:txBody>
                  <a:tcPr marL="68580" marR="68580" marT="0" marB="0"/>
                </a:tc>
                <a:tc>
                  <a:txBody>
                    <a:bodyPr/>
                    <a:lstStyle/>
                    <a:p>
                      <a:pPr algn="just"/>
                      <a:r>
                        <a:rPr lang="es-MX" sz="1200" b="0" i="0" u="none" strike="noStrike" kern="1200" baseline="0" dirty="0">
                          <a:solidFill>
                            <a:schemeClr val="tx1"/>
                          </a:solidFill>
                          <a:latin typeface="Arial" panose="020B0604020202020204" pitchFamily="34" charset="0"/>
                          <a:ea typeface="+mn-ea"/>
                          <a:cs typeface="Arial" panose="020B0604020202020204" pitchFamily="34" charset="0"/>
                        </a:rPr>
                        <a:t>Coordina con el personal adscrito a esta dirección para cubrir todas las sedes de entrega de recursos </a:t>
                      </a:r>
                    </a:p>
                  </a:txBody>
                  <a:tcPr marL="68580" marR="68580" marT="0" marB="0"/>
                </a:tc>
                <a:extLst>
                  <a:ext uri="{0D108BD9-81ED-4DB2-BD59-A6C34878D82A}">
                    <a16:rowId xmlns:a16="http://schemas.microsoft.com/office/drawing/2014/main" val="346264453"/>
                  </a:ext>
                </a:extLst>
              </a:tr>
              <a:tr h="27141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Subdirector de Desarrollo Social</a:t>
                      </a:r>
                    </a:p>
                    <a:p>
                      <a:pPr>
                        <a:lnSpc>
                          <a:spcPct val="107000"/>
                        </a:lnSpc>
                        <a:spcAft>
                          <a:spcPts val="0"/>
                        </a:spcAft>
                      </a:pPr>
                      <a:endPar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 las diferentes sedes se recaban todas las solicitudes para dar  respuesta a los diferentes trámites de las titulares. </a:t>
                      </a:r>
                    </a:p>
                  </a:txBody>
                  <a:tcPr marL="68580" marR="68580" marT="0" marB="0"/>
                </a:tc>
                <a:extLst>
                  <a:ext uri="{0D108BD9-81ED-4DB2-BD59-A6C34878D82A}">
                    <a16:rowId xmlns:a16="http://schemas.microsoft.com/office/drawing/2014/main" val="3113963205"/>
                  </a:ext>
                </a:extLst>
              </a:tr>
              <a:tr h="27141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Subdirector de Desarrollo Social</a:t>
                      </a:r>
                    </a:p>
                  </a:txBody>
                  <a:tcPr marL="68580" marR="68580" marT="0" marB="0"/>
                </a:tc>
                <a:tc>
                  <a:txBody>
                    <a:bodyPr/>
                    <a:lstStyle/>
                    <a:p>
                      <a:pPr algn="just">
                        <a:lnSpc>
                          <a:spcPct val="107000"/>
                        </a:lnSpc>
                        <a:spcAft>
                          <a:spcPts val="0"/>
                        </a:spcAft>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Analiza las solicitudes y da respuesta por medio de llamadas o visitas domiciliarias a las titulares.</a:t>
                      </a:r>
                    </a:p>
                  </a:txBody>
                  <a:tcPr marL="68580" marR="68580" marT="0" marB="0"/>
                </a:tc>
                <a:extLst>
                  <a:ext uri="{0D108BD9-81ED-4DB2-BD59-A6C34878D82A}">
                    <a16:rowId xmlns:a16="http://schemas.microsoft.com/office/drawing/2014/main" val="3070998083"/>
                  </a:ext>
                </a:extLst>
              </a:tr>
            </a:tbl>
          </a:graphicData>
        </a:graphic>
      </p:graphicFrame>
      <p:sp>
        <p:nvSpPr>
          <p:cNvPr id="4" name="CuadroTexto 3">
            <a:extLst>
              <a:ext uri="{FF2B5EF4-FFF2-40B4-BE49-F238E27FC236}">
                <a16:creationId xmlns:a16="http://schemas.microsoft.com/office/drawing/2014/main" id="{97A1DCE8-0CC9-461E-88BB-0249BF100E82}"/>
              </a:ext>
            </a:extLst>
          </p:cNvPr>
          <p:cNvSpPr txBox="1"/>
          <p:nvPr/>
        </p:nvSpPr>
        <p:spPr>
          <a:xfrm>
            <a:off x="474628" y="1353103"/>
            <a:ext cx="5820407" cy="646331"/>
          </a:xfrm>
          <a:prstGeom prst="rect">
            <a:avLst/>
          </a:prstGeom>
          <a:noFill/>
        </p:spPr>
        <p:txBody>
          <a:bodyPr wrap="square" rtlCol="0">
            <a:spAutoFit/>
          </a:bodyPr>
          <a:lstStyle/>
          <a:p>
            <a:pPr algn="l"/>
            <a:r>
              <a:rPr lang="es-MX" b="1" dirty="0"/>
              <a:t>Nombre del Procedimiento: </a:t>
            </a:r>
            <a:r>
              <a:rPr lang="es-MX" b="1" dirty="0">
                <a:solidFill>
                  <a:srgbClr val="000000"/>
                </a:solidFill>
                <a:ea typeface="Calibri" panose="020F0502020204030204" pitchFamily="34" charset="0"/>
                <a:cs typeface="Arial" panose="020B0604020202020204" pitchFamily="34" charset="0"/>
              </a:rPr>
              <a:t> Proceso para coordinar y vincular la aplicación del Programa de beneficio social, PROSPERA y Esquema Alimentario Diferenciado (Pal) </a:t>
            </a:r>
            <a:endParaRPr lang="es-ES" b="1" dirty="0">
              <a:solidFill>
                <a:srgbClr val="000000"/>
              </a:solidFill>
              <a:ea typeface="Calibri" panose="020F050202020403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CEC3617B-DC51-4FD4-953E-C0D4A0B9C011}"/>
              </a:ext>
            </a:extLst>
          </p:cNvPr>
          <p:cNvGraphicFramePr>
            <a:graphicFrameLocks noGrp="1"/>
          </p:cNvGraphicFramePr>
          <p:nvPr>
            <p:extLst>
              <p:ext uri="{D42A27DB-BD31-4B8C-83A1-F6EECF244321}">
                <p14:modId xmlns:p14="http://schemas.microsoft.com/office/powerpoint/2010/main" val="3835814661"/>
              </p:ext>
            </p:extLst>
          </p:nvPr>
        </p:nvGraphicFramePr>
        <p:xfrm>
          <a:off x="1947291" y="445104"/>
          <a:ext cx="4437150" cy="696387"/>
        </p:xfrm>
        <a:graphic>
          <a:graphicData uri="http://schemas.openxmlformats.org/drawingml/2006/table">
            <a:tbl>
              <a:tblPr firstRow="1" bandRow="1">
                <a:tableStyleId>{F5AB1C69-6EDB-4FF4-983F-18BD219EF322}</a:tableStyleId>
              </a:tblPr>
              <a:tblGrid>
                <a:gridCol w="4437150">
                  <a:extLst>
                    <a:ext uri="{9D8B030D-6E8A-4147-A177-3AD203B41FA5}">
                      <a16:colId xmlns:a16="http://schemas.microsoft.com/office/drawing/2014/main" val="575200534"/>
                    </a:ext>
                  </a:extLst>
                </a:gridCol>
              </a:tblGrid>
              <a:tr h="352764">
                <a:tc>
                  <a:txBody>
                    <a:bodyPr/>
                    <a:lstStyle/>
                    <a:p>
                      <a:pPr algn="ctr"/>
                      <a:r>
                        <a:rPr lang="es-MX" sz="1200" b="0" dirty="0">
                          <a:solidFill>
                            <a:schemeClr val="tx1"/>
                          </a:solidFill>
                          <a:latin typeface="Arial" panose="020B0604020202020204" pitchFamily="34" charset="0"/>
                          <a:cs typeface="Arial" panose="020B0604020202020204" pitchFamily="34" charset="0"/>
                        </a:rPr>
                        <a:t>Manual de Procedimientos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668418"/>
                  </a:ext>
                </a:extLst>
              </a:tr>
              <a:tr h="343623">
                <a:tc>
                  <a:txBody>
                    <a:bodyPr/>
                    <a:lstStyle/>
                    <a:p>
                      <a:pPr algn="ctr"/>
                      <a:r>
                        <a:rPr lang="es-MX" sz="1200" b="0" dirty="0">
                          <a:solidFill>
                            <a:schemeClr val="tx1"/>
                          </a:solidFill>
                          <a:latin typeface="Arial" panose="020B0604020202020204" pitchFamily="34" charset="0"/>
                          <a:cs typeface="Arial" panose="020B0604020202020204" pitchFamily="34" charset="0"/>
                        </a:rPr>
                        <a:t>Dirección de Desarrollo 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1875"/>
                  </a:ext>
                </a:extLst>
              </a:tr>
            </a:tbl>
          </a:graphicData>
        </a:graphic>
      </p:graphicFrame>
      <p:pic>
        <p:nvPicPr>
          <p:cNvPr id="6" name="Picture 2077" descr="Resultado de imagen para ayuntamiento de tlatlauquitepec">
            <a:hlinkClick r:id="rId2"/>
            <a:extLst>
              <a:ext uri="{FF2B5EF4-FFF2-40B4-BE49-F238E27FC236}">
                <a16:creationId xmlns:a16="http://schemas.microsoft.com/office/drawing/2014/main" id="{68853E79-D6CB-4A8F-80B4-07BC7B30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2" y="455843"/>
            <a:ext cx="1336093" cy="8427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C3B28E4-A5F0-48D5-885D-6F667CD7B580}"/>
              </a:ext>
            </a:extLst>
          </p:cNvPr>
          <p:cNvGraphicFramePr>
            <a:graphicFrameLocks noGrp="1"/>
          </p:cNvGraphicFramePr>
          <p:nvPr>
            <p:extLst>
              <p:ext uri="{D42A27DB-BD31-4B8C-83A1-F6EECF244321}">
                <p14:modId xmlns:p14="http://schemas.microsoft.com/office/powerpoint/2010/main" val="197471247"/>
              </p:ext>
            </p:extLst>
          </p:nvPr>
        </p:nvGraphicFramePr>
        <p:xfrm>
          <a:off x="5340746" y="8912203"/>
          <a:ext cx="1152129" cy="370840"/>
        </p:xfrm>
        <a:graphic>
          <a:graphicData uri="http://schemas.openxmlformats.org/drawingml/2006/table">
            <a:tbl>
              <a:tblPr firstRow="1" bandRow="1">
                <a:tableStyleId>{F5AB1C69-6EDB-4FF4-983F-18BD219EF322}</a:tableStyleId>
              </a:tblPr>
              <a:tblGrid>
                <a:gridCol w="1152129">
                  <a:extLst>
                    <a:ext uri="{9D8B030D-6E8A-4147-A177-3AD203B41FA5}">
                      <a16:colId xmlns:a16="http://schemas.microsoft.com/office/drawing/2014/main" val="4212396931"/>
                    </a:ext>
                  </a:extLst>
                </a:gridCol>
              </a:tblGrid>
              <a:tr h="370840">
                <a:tc>
                  <a:txBody>
                    <a:bodyPr/>
                    <a:lstStyle/>
                    <a:p>
                      <a:r>
                        <a:rPr lang="es-MX" sz="1100" b="0" dirty="0">
                          <a:solidFill>
                            <a:schemeClr val="tx1"/>
                          </a:solidFill>
                          <a:latin typeface="Arial" panose="020B0604020202020204" pitchFamily="34" charset="0"/>
                          <a:cs typeface="Arial" panose="020B0604020202020204" pitchFamily="34" charset="0"/>
                        </a:rPr>
                        <a:t>Pagina 8 de 56</a:t>
                      </a:r>
                    </a:p>
                  </a:txBody>
                  <a:tcPr/>
                </a:tc>
                <a:extLst>
                  <a:ext uri="{0D108BD9-81ED-4DB2-BD59-A6C34878D82A}">
                    <a16:rowId xmlns:a16="http://schemas.microsoft.com/office/drawing/2014/main" val="2061326865"/>
                  </a:ext>
                </a:extLst>
              </a:tr>
            </a:tbl>
          </a:graphicData>
        </a:graphic>
      </p:graphicFrame>
    </p:spTree>
    <p:extLst>
      <p:ext uri="{BB962C8B-B14F-4D97-AF65-F5344CB8AC3E}">
        <p14:creationId xmlns:p14="http://schemas.microsoft.com/office/powerpoint/2010/main" val="4137317454"/>
      </p:ext>
    </p:extLst>
  </p:cSld>
  <p:clrMapOvr>
    <a:masterClrMapping/>
  </p:clrMapOvr>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MX"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MX" sz="12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22345</TotalTime>
  <Words>7273</Words>
  <Application>Microsoft Office PowerPoint</Application>
  <PresentationFormat>Personalizado</PresentationFormat>
  <Paragraphs>1570</Paragraphs>
  <Slides>57</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57</vt:i4>
      </vt:variant>
    </vt:vector>
  </HeadingPairs>
  <TitlesOfParts>
    <vt:vector size="64" baseType="lpstr">
      <vt:lpstr>Arial</vt:lpstr>
      <vt:lpstr>BinnerD</vt:lpstr>
      <vt:lpstr>Calibri</vt:lpstr>
      <vt:lpstr>Tahoma</vt:lpstr>
      <vt:lpstr>Times New Roman</vt:lpstr>
      <vt:lpstr>Wingdings</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Secretaría de Gobernación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 Lopez C</dc:creator>
  <cp:lastModifiedBy>Admin</cp:lastModifiedBy>
  <cp:revision>1227</cp:revision>
  <cp:lastPrinted>2019-04-08T23:37:06Z</cp:lastPrinted>
  <dcterms:created xsi:type="dcterms:W3CDTF">2000-06-14T21:53:19Z</dcterms:created>
  <dcterms:modified xsi:type="dcterms:W3CDTF">2019-04-08T23:37:30Z</dcterms:modified>
</cp:coreProperties>
</file>