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11" r:id="rId2"/>
    <p:sldId id="893" r:id="rId3"/>
    <p:sldId id="717" r:id="rId4"/>
    <p:sldId id="714" r:id="rId5"/>
    <p:sldId id="716" r:id="rId6"/>
    <p:sldId id="715" r:id="rId7"/>
    <p:sldId id="895" r:id="rId8"/>
    <p:sldId id="897" r:id="rId9"/>
    <p:sldId id="896" r:id="rId10"/>
    <p:sldId id="912" r:id="rId11"/>
    <p:sldId id="256" r:id="rId12"/>
    <p:sldId id="889" r:id="rId13"/>
    <p:sldId id="890" r:id="rId14"/>
    <p:sldId id="891" r:id="rId15"/>
    <p:sldId id="892" r:id="rId16"/>
    <p:sldId id="911" r:id="rId17"/>
  </p:sldIdLst>
  <p:sldSz cx="6858000" cy="9372600"/>
  <p:notesSz cx="7099300" cy="10234613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3">
          <p15:clr>
            <a:srgbClr val="A4A3A4"/>
          </p15:clr>
        </p15:guide>
        <p15:guide id="2" pos="41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8686"/>
    <a:srgbClr val="669900"/>
    <a:srgbClr val="FF3399"/>
    <a:srgbClr val="80808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6121" autoAdjust="0"/>
    <p:restoredTop sz="94709" autoAdjust="0"/>
  </p:normalViewPr>
  <p:slideViewPr>
    <p:cSldViewPr>
      <p:cViewPr varScale="1">
        <p:scale>
          <a:sx n="64" d="100"/>
          <a:sy n="64" d="100"/>
        </p:scale>
        <p:origin x="3186" y="66"/>
      </p:cViewPr>
      <p:guideLst>
        <p:guide orient="horz" pos="4313"/>
        <p:guide pos="4110"/>
      </p:guideLst>
    </p:cSldViewPr>
  </p:slideViewPr>
  <p:outlineViewPr>
    <p:cViewPr>
      <p:scale>
        <a:sx n="20" d="100"/>
        <a:sy n="20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66" y="-96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12BC23-2AEE-45A8-81A6-677B91F2A1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50F498-A742-4A18-9988-BBAD911CDB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A6F6FD2-805A-414D-BFBA-B434A8814E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022FE05-2D85-436F-9730-8B1952F3D3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fld id="{D0E4F117-576D-4674-81FC-1B82913786E2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853616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00B6515-C2A2-4D21-BC12-C942387AA7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63824B4-0BC3-4C33-B9AA-A74D0EC96E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660D1626-3F94-4D42-BEAD-B745D9ED37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766763"/>
            <a:ext cx="28082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37949C1-35EF-4004-95BB-90D58EC1FA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E7750080-5B24-4B74-AA14-F1CA193751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7C3C9F09-33EE-493F-A3E1-CA7D1A372A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fld id="{FC14B46E-0C9F-46DD-8B6A-D7BA471579D1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37412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Marcador de imagen de diapositiva">
            <a:extLst>
              <a:ext uri="{FF2B5EF4-FFF2-40B4-BE49-F238E27FC236}">
                <a16:creationId xmlns:a16="http://schemas.microsoft.com/office/drawing/2014/main" id="{23A6372A-3A29-42A7-B8C5-2D5694FBF6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2 Marcador de notas">
            <a:extLst>
              <a:ext uri="{FF2B5EF4-FFF2-40B4-BE49-F238E27FC236}">
                <a16:creationId xmlns:a16="http://schemas.microsoft.com/office/drawing/2014/main" id="{CDA6CC45-3587-4C45-8430-7A972203D9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  <p:sp>
        <p:nvSpPr>
          <p:cNvPr id="134148" name="3 Marcador de número de diapositiva">
            <a:extLst>
              <a:ext uri="{FF2B5EF4-FFF2-40B4-BE49-F238E27FC236}">
                <a16:creationId xmlns:a16="http://schemas.microsoft.com/office/drawing/2014/main" id="{9DD5D443-91D8-4B13-9358-4488AC4297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3750" indent="-304800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0788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09738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97100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43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15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7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59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CF273D-4363-4A38-8B0C-183467A4E986}" type="slidenum">
              <a:rPr lang="es-ES" altLang="es-MX" sz="1300">
                <a:latin typeface="Times New Roman" panose="02020603050405020304" pitchFamily="18" charset="0"/>
              </a:rPr>
              <a:pPr eaLnBrk="1" hangingPunct="1"/>
              <a:t>3</a:t>
            </a:fld>
            <a:endParaRPr lang="es-ES" altLang="es-MX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4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911475"/>
            <a:ext cx="5829300" cy="200977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311775"/>
            <a:ext cx="4800600" cy="2393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7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187575"/>
            <a:ext cx="6172200" cy="6184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5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74650"/>
            <a:ext cx="1543050" cy="79978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74650"/>
            <a:ext cx="4476750" cy="7997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4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187575"/>
            <a:ext cx="6172200" cy="6184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022975"/>
            <a:ext cx="5829300" cy="1860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971925"/>
            <a:ext cx="5829300" cy="205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237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87575"/>
            <a:ext cx="3009900" cy="6184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87575"/>
            <a:ext cx="3009900" cy="6184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22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98675"/>
            <a:ext cx="3030538" cy="87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71800"/>
            <a:ext cx="3030538" cy="54006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98675"/>
            <a:ext cx="3030537" cy="87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71800"/>
            <a:ext cx="3030537" cy="54006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16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36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3063"/>
            <a:ext cx="2255838" cy="1587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73063"/>
            <a:ext cx="3833812" cy="79994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60563"/>
            <a:ext cx="2255838" cy="6411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917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561138"/>
            <a:ext cx="4114800" cy="7747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38200"/>
            <a:ext cx="4114800" cy="5622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335838"/>
            <a:ext cx="4114800" cy="1100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82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Rectangle 97">
            <a:extLst>
              <a:ext uri="{FF2B5EF4-FFF2-40B4-BE49-F238E27FC236}">
                <a16:creationId xmlns:a16="http://schemas.microsoft.com/office/drawing/2014/main" id="{005EF96E-99F4-46C4-BE13-B0E9301337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20938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REVISÓ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Lic. Gladys Edith Martínez Castellanos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Directora de la UDAPI</a:t>
            </a:r>
          </a:p>
        </p:txBody>
      </p:sp>
      <p:sp>
        <p:nvSpPr>
          <p:cNvPr id="1123" name="Line 99">
            <a:extLst>
              <a:ext uri="{FF2B5EF4-FFF2-40B4-BE49-F238E27FC236}">
                <a16:creationId xmlns:a16="http://schemas.microsoft.com/office/drawing/2014/main" id="{717CB76B-F7E6-4231-A67C-1CBCBED3417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79650" y="8382000"/>
            <a:ext cx="0" cy="68580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79091" tIns="39545" rIns="79091" bIns="39545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4" name="AutoShape 100">
            <a:extLst>
              <a:ext uri="{FF2B5EF4-FFF2-40B4-BE49-F238E27FC236}">
                <a16:creationId xmlns:a16="http://schemas.microsoft.com/office/drawing/2014/main" id="{9B3270FF-E60B-4AEC-B7F9-E0D32C0E6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8382000"/>
            <a:ext cx="6145213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5" name="Line 101">
            <a:extLst>
              <a:ext uri="{FF2B5EF4-FFF2-40B4-BE49-F238E27FC236}">
                <a16:creationId xmlns:a16="http://schemas.microsoft.com/office/drawing/2014/main" id="{D1E0D96C-1ED6-4C20-B864-0E38EC6C64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337050" y="8382000"/>
            <a:ext cx="0" cy="68580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79091" tIns="39545" rIns="79091" bIns="39545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7" name="Text Box 103">
            <a:extLst>
              <a:ext uri="{FF2B5EF4-FFF2-40B4-BE49-F238E27FC236}">
                <a16:creationId xmlns:a16="http://schemas.microsoft.com/office/drawing/2014/main" id="{919B3035-C354-4C5B-82D0-6FD2C97DE3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13125" y="257175"/>
            <a:ext cx="21764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s-MX" sz="1000" b="1" kern="0" spc="50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</a:rPr>
              <a:t>DIRECCIÓN DEL REGISTRO DEL ESTADO CIVIL DE LAS PERSONAS</a:t>
            </a:r>
            <a:endParaRPr lang="es-ES" sz="1000" b="1" kern="0" spc="50" dirty="0">
              <a:solidFill>
                <a:schemeClr val="bg1">
                  <a:lumMod val="65000"/>
                </a:schemeClr>
              </a:solidFill>
              <a:latin typeface="Tahoma" pitchFamily="34" charset="0"/>
            </a:endParaRPr>
          </a:p>
        </p:txBody>
      </p:sp>
      <p:pic>
        <p:nvPicPr>
          <p:cNvPr id="16391" name="Picture 106">
            <a:extLst>
              <a:ext uri="{FF2B5EF4-FFF2-40B4-BE49-F238E27FC236}">
                <a16:creationId xmlns:a16="http://schemas.microsoft.com/office/drawing/2014/main" id="{78D6E0E2-C045-459A-BB52-1B4DDE0C2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5875"/>
            <a:ext cx="32686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" name="Line 28">
            <a:extLst>
              <a:ext uri="{FF2B5EF4-FFF2-40B4-BE49-F238E27FC236}">
                <a16:creationId xmlns:a16="http://schemas.microsoft.com/office/drawing/2014/main" id="{732505F7-369C-4D51-AF6A-D12D6CD55A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57563" y="149225"/>
            <a:ext cx="0" cy="914400"/>
          </a:xfrm>
          <a:prstGeom prst="line">
            <a:avLst/>
          </a:prstGeom>
          <a:noFill/>
          <a:ln w="349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" name="Rectangle 97">
            <a:extLst>
              <a:ext uri="{FF2B5EF4-FFF2-40B4-BE49-F238E27FC236}">
                <a16:creationId xmlns:a16="http://schemas.microsoft.com/office/drawing/2014/main" id="{F4EF41C4-0D0A-4E72-A458-BC7639070D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8625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ELABORÓ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C.P. Olga Patricia Lira García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Jefa de Servicios Administrativos Internos</a:t>
            </a: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1AA81427-0BB8-4000-A1D9-0140534A50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0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APROBÓ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Lic.  Luis Ignacio Cubillas Tellechea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Director del Registro del Estado Civil de las Personas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4488" indent="-344488" algn="l" defTabSz="9159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defTabSz="915988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1788" indent="-227013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2163" indent="-230188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93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65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37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09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>
            <a:extLst>
              <a:ext uri="{FF2B5EF4-FFF2-40B4-BE49-F238E27FC236}">
                <a16:creationId xmlns:a16="http://schemas.microsoft.com/office/drawing/2014/main" id="{4A63A89B-E1B8-439D-8855-53F40FDB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62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028" name="Text Box 12">
            <a:extLst>
              <a:ext uri="{FF2B5EF4-FFF2-40B4-BE49-F238E27FC236}">
                <a16:creationId xmlns:a16="http://schemas.microsoft.com/office/drawing/2014/main" id="{4643EB70-EBC8-472D-A5D0-3294E042A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7" y="4229100"/>
            <a:ext cx="3398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3200" b="1" dirty="0">
                <a:solidFill>
                  <a:srgbClr val="808080"/>
                </a:solidFill>
              </a:rPr>
              <a:t>Manual de Procedimientos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4133E236-8A68-4BC1-BF45-D391DBE12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" y="5682367"/>
            <a:ext cx="59515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MX" sz="3200" b="1" dirty="0">
                <a:solidFill>
                  <a:schemeClr val="bg2"/>
                </a:solidFill>
                <a:latin typeface="Arial" charset="0"/>
              </a:rPr>
              <a:t>DIRECCION DE DESARROLLO RURAL </a:t>
            </a:r>
          </a:p>
        </p:txBody>
      </p:sp>
      <p:sp>
        <p:nvSpPr>
          <p:cNvPr id="1030" name="Line 14">
            <a:extLst>
              <a:ext uri="{FF2B5EF4-FFF2-40B4-BE49-F238E27FC236}">
                <a16:creationId xmlns:a16="http://schemas.microsoft.com/office/drawing/2014/main" id="{A6724057-64E4-4E0C-837C-3F7E625D8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1" name="Line 15">
            <a:extLst>
              <a:ext uri="{FF2B5EF4-FFF2-40B4-BE49-F238E27FC236}">
                <a16:creationId xmlns:a16="http://schemas.microsoft.com/office/drawing/2014/main" id="{57F2B4AE-4E1B-4843-A0EA-947BE3B2EA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2" name="Line 16">
            <a:extLst>
              <a:ext uri="{FF2B5EF4-FFF2-40B4-BE49-F238E27FC236}">
                <a16:creationId xmlns:a16="http://schemas.microsoft.com/office/drawing/2014/main" id="{7DBBF162-B9AE-4478-918F-2B4B810BD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3" name="Line 17">
            <a:extLst>
              <a:ext uri="{FF2B5EF4-FFF2-40B4-BE49-F238E27FC236}">
                <a16:creationId xmlns:a16="http://schemas.microsoft.com/office/drawing/2014/main" id="{0F8D3113-7D1E-4780-9E01-64E29C709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4" name="Text Box 28">
            <a:extLst>
              <a:ext uri="{FF2B5EF4-FFF2-40B4-BE49-F238E27FC236}">
                <a16:creationId xmlns:a16="http://schemas.microsoft.com/office/drawing/2014/main" id="{32CF860B-69D7-4090-B782-90D56E4C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5" y="8271257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 smtClean="0">
                <a:solidFill>
                  <a:srgbClr val="808080"/>
                </a:solidFill>
              </a:rPr>
              <a:t>06 DE NOVIEMBRE 2018</a:t>
            </a:r>
            <a:endParaRPr lang="es-MX" altLang="es-MX" sz="1600" b="1" dirty="0">
              <a:solidFill>
                <a:srgbClr val="808080"/>
              </a:solidFill>
            </a:endParaRPr>
          </a:p>
        </p:txBody>
      </p:sp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6DF13B8-E1DC-465A-AF59-3DC8876CE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7" y="480308"/>
            <a:ext cx="3362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A82C00A-FEDC-48C2-A619-1167E9F1B43F}"/>
              </a:ext>
            </a:extLst>
          </p:cNvPr>
          <p:cNvSpPr txBox="1"/>
          <p:nvPr/>
        </p:nvSpPr>
        <p:spPr>
          <a:xfrm>
            <a:off x="381312" y="8269253"/>
            <a:ext cx="3288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>
                <a:solidFill>
                  <a:schemeClr val="bg1">
                    <a:lumMod val="50000"/>
                  </a:schemeClr>
                </a:solidFill>
              </a:rPr>
              <a:t>REGISTRO: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HATMPDDR13-2018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43889"/>
              </p:ext>
            </p:extLst>
          </p:nvPr>
        </p:nvGraphicFramePr>
        <p:xfrm>
          <a:off x="453012" y="2454053"/>
          <a:ext cx="5820407" cy="3021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32738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90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comisionara al personal de la Dirección de Desarrollo Rural para inspeccionar que efectivamente se apliquen los apoyos conforme a las reglas de operación del programa, con el fin de cumplir con los objetivos del mismo.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571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Responsable de inspección.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acude a las visitas de inspección y se toman evidencias.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571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Responsable de inspección.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archivan las evidencias en el expediente.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  <a:tr h="57184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DE PROCEDIMIENTOS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77279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16734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74905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9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84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C836BC-831F-4F09-A1F6-5EB67C3F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47602"/>
              </p:ext>
            </p:extLst>
          </p:nvPr>
        </p:nvGraphicFramePr>
        <p:xfrm>
          <a:off x="563384" y="871782"/>
          <a:ext cx="590465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333470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V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incular a los productores del campo a programas y apoyo del gobierno federal y estatal. 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8313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0BB9C4-5657-45CD-A235-2137DE7C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83289"/>
              </p:ext>
            </p:extLst>
          </p:nvPr>
        </p:nvGraphicFramePr>
        <p:xfrm>
          <a:off x="548680" y="1345231"/>
          <a:ext cx="5934067" cy="42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541579">
                  <a:extLst>
                    <a:ext uri="{9D8B030D-6E8A-4147-A177-3AD203B41FA5}">
                      <a16:colId xmlns:a16="http://schemas.microsoft.com/office/drawing/2014/main" val="46962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 de inspección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Productores Interesados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9CBC886-DE9D-4727-8D24-6C79FD8D6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9097"/>
              </p:ext>
            </p:extLst>
          </p:nvPr>
        </p:nvGraphicFramePr>
        <p:xfrm>
          <a:off x="548679" y="1714169"/>
          <a:ext cx="5934066" cy="684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333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519700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425456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541577">
                  <a:extLst>
                    <a:ext uri="{9D8B030D-6E8A-4147-A177-3AD203B41FA5}">
                      <a16:colId xmlns:a16="http://schemas.microsoft.com/office/drawing/2014/main" val="469622447"/>
                    </a:ext>
                  </a:extLst>
                </a:gridCol>
              </a:tblGrid>
              <a:tr h="6848313"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A4A838F-CE03-4360-A07D-F04D70640D42}"/>
              </a:ext>
            </a:extLst>
          </p:cNvPr>
          <p:cNvSpPr/>
          <p:nvPr/>
        </p:nvSpPr>
        <p:spPr bwMode="auto">
          <a:xfrm>
            <a:off x="805672" y="1858707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6" name="Diagrama de flujo: proceso 15">
            <a:extLst>
              <a:ext uri="{FF2B5EF4-FFF2-40B4-BE49-F238E27FC236}">
                <a16:creationId xmlns:a16="http://schemas.microsoft.com/office/drawing/2014/main" id="{930BB352-B89D-45ED-965F-59101D8FA374}"/>
              </a:ext>
            </a:extLst>
          </p:cNvPr>
          <p:cNvSpPr/>
          <p:nvPr/>
        </p:nvSpPr>
        <p:spPr bwMode="auto">
          <a:xfrm>
            <a:off x="2142195" y="2175810"/>
            <a:ext cx="1325006" cy="718695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una lista de los apoyos disponibles y la cantidad.	</a:t>
            </a:r>
          </a:p>
        </p:txBody>
      </p:sp>
      <p:sp>
        <p:nvSpPr>
          <p:cNvPr id="17" name="Diagrama de flujo: proceso 16">
            <a:extLst>
              <a:ext uri="{FF2B5EF4-FFF2-40B4-BE49-F238E27FC236}">
                <a16:creationId xmlns:a16="http://schemas.microsoft.com/office/drawing/2014/main" id="{05704A2C-27C6-4347-9953-705FC5DF9B35}"/>
              </a:ext>
            </a:extLst>
          </p:cNvPr>
          <p:cNvSpPr/>
          <p:nvPr/>
        </p:nvSpPr>
        <p:spPr bwMode="auto">
          <a:xfrm>
            <a:off x="5026844" y="3118785"/>
            <a:ext cx="1328844" cy="49413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Entregar los requisitos correspondientes.</a:t>
            </a:r>
          </a:p>
        </p:txBody>
      </p:sp>
      <p:sp>
        <p:nvSpPr>
          <p:cNvPr id="18" name="Diagrama de flujo: proceso 17">
            <a:extLst>
              <a:ext uri="{FF2B5EF4-FFF2-40B4-BE49-F238E27FC236}">
                <a16:creationId xmlns:a16="http://schemas.microsoft.com/office/drawing/2014/main" id="{2FB5642D-3B44-4FA9-94EA-0CF4217E02B5}"/>
              </a:ext>
            </a:extLst>
          </p:cNvPr>
          <p:cNvSpPr/>
          <p:nvPr/>
        </p:nvSpPr>
        <p:spPr bwMode="auto">
          <a:xfrm>
            <a:off x="2039711" y="4245580"/>
            <a:ext cx="1404122" cy="820580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Realizar la base de datos de los productores que entregaron los requisitos</a:t>
            </a:r>
          </a:p>
        </p:txBody>
      </p:sp>
      <p:sp>
        <p:nvSpPr>
          <p:cNvPr id="22" name="Diagrama de flujo: almacenamiento interno 21">
            <a:extLst>
              <a:ext uri="{FF2B5EF4-FFF2-40B4-BE49-F238E27FC236}">
                <a16:creationId xmlns:a16="http://schemas.microsoft.com/office/drawing/2014/main" id="{9B6CE46F-1C93-464E-8F37-8F73ADA57340}"/>
              </a:ext>
            </a:extLst>
          </p:cNvPr>
          <p:cNvSpPr/>
          <p:nvPr/>
        </p:nvSpPr>
        <p:spPr bwMode="auto">
          <a:xfrm>
            <a:off x="3660261" y="7214425"/>
            <a:ext cx="1245786" cy="484470"/>
          </a:xfrm>
          <a:prstGeom prst="flowChartInternalStorage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 Archivan las evidencias </a:t>
            </a:r>
          </a:p>
        </p:txBody>
      </p: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C2D8DCDB-602F-46CD-9F0B-F2301006D83E}"/>
              </a:ext>
            </a:extLst>
          </p:cNvPr>
          <p:cNvSpPr/>
          <p:nvPr/>
        </p:nvSpPr>
        <p:spPr bwMode="auto">
          <a:xfrm>
            <a:off x="3776661" y="8067833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2BFA1D8-2F92-4D6E-8A4D-DB5221DA683F}"/>
              </a:ext>
            </a:extLst>
          </p:cNvPr>
          <p:cNvCxnSpPr>
            <a:cxnSpLocks/>
          </p:cNvCxnSpPr>
          <p:nvPr/>
        </p:nvCxnSpPr>
        <p:spPr bwMode="auto">
          <a:xfrm>
            <a:off x="1261810" y="2160948"/>
            <a:ext cx="0" cy="32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38F25460-7BDF-4E82-9B98-F1A3B457997D}"/>
              </a:ext>
            </a:extLst>
          </p:cNvPr>
          <p:cNvCxnSpPr>
            <a:cxnSpLocks/>
          </p:cNvCxnSpPr>
          <p:nvPr/>
        </p:nvCxnSpPr>
        <p:spPr bwMode="auto">
          <a:xfrm>
            <a:off x="1951955" y="2598068"/>
            <a:ext cx="2063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DB05BF6C-E55E-4F04-87CE-BA9562480833}"/>
              </a:ext>
            </a:extLst>
          </p:cNvPr>
          <p:cNvCxnSpPr>
            <a:cxnSpLocks/>
          </p:cNvCxnSpPr>
          <p:nvPr/>
        </p:nvCxnSpPr>
        <p:spPr bwMode="auto">
          <a:xfrm>
            <a:off x="2764067" y="2894505"/>
            <a:ext cx="0" cy="316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F323EE90-B56D-4DEB-B8D8-40BC26385004}"/>
              </a:ext>
            </a:extLst>
          </p:cNvPr>
          <p:cNvCxnSpPr>
            <a:cxnSpLocks/>
          </p:cNvCxnSpPr>
          <p:nvPr/>
        </p:nvCxnSpPr>
        <p:spPr bwMode="auto">
          <a:xfrm>
            <a:off x="3443669" y="3390156"/>
            <a:ext cx="15803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B429E1B8-DD3B-4DDF-8ED8-22B399D99F88}"/>
              </a:ext>
            </a:extLst>
          </p:cNvPr>
          <p:cNvCxnSpPr>
            <a:cxnSpLocks/>
          </p:cNvCxnSpPr>
          <p:nvPr/>
        </p:nvCxnSpPr>
        <p:spPr bwMode="auto">
          <a:xfrm>
            <a:off x="1968640" y="6702524"/>
            <a:ext cx="16721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E2AFB093-8B37-451E-945E-FA6AD3E0335D}"/>
              </a:ext>
            </a:extLst>
          </p:cNvPr>
          <p:cNvCxnSpPr>
            <a:cxnSpLocks/>
          </p:cNvCxnSpPr>
          <p:nvPr/>
        </p:nvCxnSpPr>
        <p:spPr bwMode="auto">
          <a:xfrm>
            <a:off x="4233861" y="6845487"/>
            <a:ext cx="0" cy="361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D463C6-A0F7-44F7-B74C-ADD0ABA1C190}"/>
              </a:ext>
            </a:extLst>
          </p:cNvPr>
          <p:cNvSpPr txBox="1"/>
          <p:nvPr/>
        </p:nvSpPr>
        <p:spPr>
          <a:xfrm>
            <a:off x="1668078" y="226834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2A2EF5A-D2F8-46E1-AAB7-43B73AD206D3}"/>
              </a:ext>
            </a:extLst>
          </p:cNvPr>
          <p:cNvSpPr txBox="1"/>
          <p:nvPr/>
        </p:nvSpPr>
        <p:spPr>
          <a:xfrm>
            <a:off x="3201295" y="198622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5B0234-1736-4216-BDD0-71C07CB7F2C3}"/>
              </a:ext>
            </a:extLst>
          </p:cNvPr>
          <p:cNvSpPr txBox="1"/>
          <p:nvPr/>
        </p:nvSpPr>
        <p:spPr>
          <a:xfrm>
            <a:off x="3201295" y="3058819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3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888F304-B3C8-49E3-A191-73F3D7296210}"/>
              </a:ext>
            </a:extLst>
          </p:cNvPr>
          <p:cNvSpPr txBox="1"/>
          <p:nvPr/>
        </p:nvSpPr>
        <p:spPr>
          <a:xfrm>
            <a:off x="6113314" y="2972692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4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350A997-A2DC-4DFC-B900-259A09EB1752}"/>
              </a:ext>
            </a:extLst>
          </p:cNvPr>
          <p:cNvSpPr txBox="1"/>
          <p:nvPr/>
        </p:nvSpPr>
        <p:spPr>
          <a:xfrm>
            <a:off x="1630242" y="3737669"/>
            <a:ext cx="269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/>
              <a:t>6</a:t>
            </a:r>
          </a:p>
        </p:txBody>
      </p:sp>
      <p:sp>
        <p:nvSpPr>
          <p:cNvPr id="62" name="Diagrama de flujo: proceso 61">
            <a:extLst>
              <a:ext uri="{FF2B5EF4-FFF2-40B4-BE49-F238E27FC236}">
                <a16:creationId xmlns:a16="http://schemas.microsoft.com/office/drawing/2014/main" id="{9AAE3366-4635-461F-AF75-20F781F25F12}"/>
              </a:ext>
            </a:extLst>
          </p:cNvPr>
          <p:cNvSpPr/>
          <p:nvPr/>
        </p:nvSpPr>
        <p:spPr bwMode="auto">
          <a:xfrm>
            <a:off x="2039206" y="3231188"/>
            <a:ext cx="1420037" cy="675574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solicitar los requisitos correspondientes a los productores interesados. </a:t>
            </a:r>
            <a:endParaRPr kumimoji="0" 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5DF6D7E-6102-40C7-9E9D-65316A0C2007}"/>
              </a:ext>
            </a:extLst>
          </p:cNvPr>
          <p:cNvSpPr txBox="1"/>
          <p:nvPr/>
        </p:nvSpPr>
        <p:spPr>
          <a:xfrm>
            <a:off x="3224827" y="406045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5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48961E4-33A7-40E8-8DF2-C72637099C1C}"/>
              </a:ext>
            </a:extLst>
          </p:cNvPr>
          <p:cNvSpPr txBox="1"/>
          <p:nvPr/>
        </p:nvSpPr>
        <p:spPr>
          <a:xfrm>
            <a:off x="3224827" y="525183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7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ABC1B02-4790-4084-84CC-6689493D5C68}"/>
              </a:ext>
            </a:extLst>
          </p:cNvPr>
          <p:cNvSpPr txBox="1"/>
          <p:nvPr/>
        </p:nvSpPr>
        <p:spPr>
          <a:xfrm>
            <a:off x="1629117" y="509036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8</a:t>
            </a:r>
          </a:p>
        </p:txBody>
      </p:sp>
      <p:pic>
        <p:nvPicPr>
          <p:cNvPr id="49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F414887-28F1-4C47-B21D-A96C0F62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67" y="154189"/>
            <a:ext cx="1329865" cy="5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67A34F0B-9C80-4F3C-8D2C-9AAB4F8B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36302"/>
              </p:ext>
            </p:extLst>
          </p:nvPr>
        </p:nvGraphicFramePr>
        <p:xfrm>
          <a:off x="5024054" y="8912203"/>
          <a:ext cx="146882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82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10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2" name="Diagrama de flujo: proceso 1">
            <a:extLst>
              <a:ext uri="{FF2B5EF4-FFF2-40B4-BE49-F238E27FC236}">
                <a16:creationId xmlns:a16="http://schemas.microsoft.com/office/drawing/2014/main" id="{CEEBDCB2-E796-4E91-974F-8E3E8F961A7D}"/>
              </a:ext>
            </a:extLst>
          </p:cNvPr>
          <p:cNvSpPr/>
          <p:nvPr/>
        </p:nvSpPr>
        <p:spPr bwMode="auto">
          <a:xfrm>
            <a:off x="592769" y="2486838"/>
            <a:ext cx="1345212" cy="694983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Poner a disposición del público la o las  convocatorias de los programas y apoyos </a:t>
            </a:r>
            <a:endParaRPr kumimoji="0" 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3D19912B-93E5-427E-9B14-8F194295895C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452884" y="3616656"/>
            <a:ext cx="2361062" cy="1091819"/>
          </a:xfrm>
          <a:prstGeom prst="bentConnector3">
            <a:avLst>
              <a:gd name="adj1" fmla="val 260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Diagrama de flujo: proceso 34">
            <a:extLst>
              <a:ext uri="{FF2B5EF4-FFF2-40B4-BE49-F238E27FC236}">
                <a16:creationId xmlns:a16="http://schemas.microsoft.com/office/drawing/2014/main" id="{5FE5481E-18F9-4AD8-AF10-F08FA6B15E25}"/>
              </a:ext>
            </a:extLst>
          </p:cNvPr>
          <p:cNvSpPr/>
          <p:nvPr/>
        </p:nvSpPr>
        <p:spPr bwMode="auto">
          <a:xfrm>
            <a:off x="595779" y="3929806"/>
            <a:ext cx="1261895" cy="82058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realizan reuniones o capacitaciones a los productores beneficiarios.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7" name="Diagrama de flujo: proceso 36">
            <a:extLst>
              <a:ext uri="{FF2B5EF4-FFF2-40B4-BE49-F238E27FC236}">
                <a16:creationId xmlns:a16="http://schemas.microsoft.com/office/drawing/2014/main" id="{6E842D6D-3B51-4682-BF28-D8B7B725B455}"/>
              </a:ext>
            </a:extLst>
          </p:cNvPr>
          <p:cNvSpPr/>
          <p:nvPr/>
        </p:nvSpPr>
        <p:spPr bwMode="auto">
          <a:xfrm>
            <a:off x="2040107" y="5432170"/>
            <a:ext cx="1404122" cy="1130009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El día de la entrega de los apoyos se deberá llevar un control de las unidades entregadas y se tomaran  evidencias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C1BE24C6-B63E-421B-929C-DDDCC2A9B94C}"/>
              </a:ext>
            </a:extLst>
          </p:cNvPr>
          <p:cNvCxnSpPr>
            <a:endCxn id="35" idx="3"/>
          </p:cNvCxnSpPr>
          <p:nvPr/>
        </p:nvCxnSpPr>
        <p:spPr bwMode="auto">
          <a:xfrm flipH="1">
            <a:off x="1857674" y="4340096"/>
            <a:ext cx="18153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Diagrama de flujo: proceso 75">
            <a:extLst>
              <a:ext uri="{FF2B5EF4-FFF2-40B4-BE49-F238E27FC236}">
                <a16:creationId xmlns:a16="http://schemas.microsoft.com/office/drawing/2014/main" id="{AC72F610-2ED9-4CAF-A84A-236DD22C81B9}"/>
              </a:ext>
            </a:extLst>
          </p:cNvPr>
          <p:cNvSpPr/>
          <p:nvPr/>
        </p:nvSpPr>
        <p:spPr bwMode="auto">
          <a:xfrm>
            <a:off x="605420" y="5262472"/>
            <a:ext cx="1225413" cy="235900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Entregar apoyos.</a:t>
            </a:r>
          </a:p>
        </p:txBody>
      </p:sp>
      <p:cxnSp>
        <p:nvCxnSpPr>
          <p:cNvPr id="80" name="Conector: angular 79">
            <a:extLst>
              <a:ext uri="{FF2B5EF4-FFF2-40B4-BE49-F238E27FC236}">
                <a16:creationId xmlns:a16="http://schemas.microsoft.com/office/drawing/2014/main" id="{D343B138-8E92-4E16-BD74-5FC4EE406F78}"/>
              </a:ext>
            </a:extLst>
          </p:cNvPr>
          <p:cNvCxnSpPr>
            <a:cxnSpLocks/>
            <a:stCxn id="37" idx="1"/>
            <a:endCxn id="76" idx="2"/>
          </p:cNvCxnSpPr>
          <p:nvPr/>
        </p:nvCxnSpPr>
        <p:spPr bwMode="auto">
          <a:xfrm rot="10800000">
            <a:off x="1218127" y="5498373"/>
            <a:ext cx="821980" cy="49880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Conector recto de flecha 83">
            <a:extLst>
              <a:ext uri="{FF2B5EF4-FFF2-40B4-BE49-F238E27FC236}">
                <a16:creationId xmlns:a16="http://schemas.microsoft.com/office/drawing/2014/main" id="{7EC39EF2-A7FC-4F94-8280-6A1E8D2B1794}"/>
              </a:ext>
            </a:extLst>
          </p:cNvPr>
          <p:cNvCxnSpPr/>
          <p:nvPr/>
        </p:nvCxnSpPr>
        <p:spPr bwMode="auto">
          <a:xfrm>
            <a:off x="805672" y="5498372"/>
            <a:ext cx="0" cy="9255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Diagrama de flujo: proceso 84">
            <a:extLst>
              <a:ext uri="{FF2B5EF4-FFF2-40B4-BE49-F238E27FC236}">
                <a16:creationId xmlns:a16="http://schemas.microsoft.com/office/drawing/2014/main" id="{7E481CAA-C8D4-4BA2-BE4B-9D1AEBC39CF1}"/>
              </a:ext>
            </a:extLst>
          </p:cNvPr>
          <p:cNvSpPr/>
          <p:nvPr/>
        </p:nvSpPr>
        <p:spPr bwMode="auto">
          <a:xfrm>
            <a:off x="592769" y="6438473"/>
            <a:ext cx="1359186" cy="925530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Comisionará al personal para inspeccionar que efectivamente se apliquen los apoyos</a:t>
            </a:r>
            <a:endParaRPr lang="es-MX" sz="1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0EC0F741-C240-444E-AE2C-6CAA6AD22C1E}"/>
              </a:ext>
            </a:extLst>
          </p:cNvPr>
          <p:cNvSpPr txBox="1"/>
          <p:nvPr/>
        </p:nvSpPr>
        <p:spPr>
          <a:xfrm rot="10800000" flipV="1">
            <a:off x="1656463" y="6234276"/>
            <a:ext cx="319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/>
              <a:t>9</a:t>
            </a:r>
          </a:p>
        </p:txBody>
      </p:sp>
      <p:sp>
        <p:nvSpPr>
          <p:cNvPr id="90" name="Diagrama de flujo: proceso 89">
            <a:extLst>
              <a:ext uri="{FF2B5EF4-FFF2-40B4-BE49-F238E27FC236}">
                <a16:creationId xmlns:a16="http://schemas.microsoft.com/office/drawing/2014/main" id="{2B37A19D-7BF8-47D3-9749-E35C633877CB}"/>
              </a:ext>
            </a:extLst>
          </p:cNvPr>
          <p:cNvSpPr/>
          <p:nvPr/>
        </p:nvSpPr>
        <p:spPr bwMode="auto">
          <a:xfrm>
            <a:off x="3640756" y="6361017"/>
            <a:ext cx="1245786" cy="484470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Acudir a las visitas de inspección y tomar evidencias  </a:t>
            </a:r>
          </a:p>
        </p:txBody>
      </p: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E60D94AB-C426-40DC-BCD2-CBC6345B2A04}"/>
              </a:ext>
            </a:extLst>
          </p:cNvPr>
          <p:cNvCxnSpPr>
            <a:cxnSpLocks/>
          </p:cNvCxnSpPr>
          <p:nvPr/>
        </p:nvCxnSpPr>
        <p:spPr bwMode="auto">
          <a:xfrm>
            <a:off x="4260879" y="7706740"/>
            <a:ext cx="0" cy="361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CuadroTexto 92">
            <a:extLst>
              <a:ext uri="{FF2B5EF4-FFF2-40B4-BE49-F238E27FC236}">
                <a16:creationId xmlns:a16="http://schemas.microsoft.com/office/drawing/2014/main" id="{9C231F5A-F1C6-427B-9403-8D9F930D19EC}"/>
              </a:ext>
            </a:extLst>
          </p:cNvPr>
          <p:cNvSpPr txBox="1"/>
          <p:nvPr/>
        </p:nvSpPr>
        <p:spPr>
          <a:xfrm rot="10800000" flipV="1">
            <a:off x="4437112" y="6168120"/>
            <a:ext cx="462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/>
              <a:t>10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8FCE7A32-584F-4DFA-8178-5925D7F83A96}"/>
              </a:ext>
            </a:extLst>
          </p:cNvPr>
          <p:cNvSpPr txBox="1"/>
          <p:nvPr/>
        </p:nvSpPr>
        <p:spPr>
          <a:xfrm rot="10800000" flipV="1">
            <a:off x="4508797" y="7021528"/>
            <a:ext cx="319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5363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C5DCBCE-53F0-4411-B2FC-E8E67258317A}"/>
              </a:ext>
            </a:extLst>
          </p:cNvPr>
          <p:cNvSpPr txBox="1"/>
          <p:nvPr/>
        </p:nvSpPr>
        <p:spPr>
          <a:xfrm>
            <a:off x="2837605" y="4048769"/>
            <a:ext cx="1340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6.</a:t>
            </a:r>
          </a:p>
          <a:p>
            <a:r>
              <a:rPr lang="es-MX" sz="1400" b="1" dirty="0"/>
              <a:t>SIMBOLOGIA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90610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05652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11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2" name="AutoShape 8">
            <a:extLst>
              <a:ext uri="{FF2B5EF4-FFF2-40B4-BE49-F238E27FC236}">
                <a16:creationId xmlns:a16="http://schemas.microsoft.com/office/drawing/2014/main" id="{37ECB7D8-6FB9-44C4-8687-B58A7C03E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04" y="3068825"/>
            <a:ext cx="1195387" cy="5334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53" name="AutoShape 9">
            <a:extLst>
              <a:ext uri="{FF2B5EF4-FFF2-40B4-BE49-F238E27FC236}">
                <a16:creationId xmlns:a16="http://schemas.microsoft.com/office/drawing/2014/main" id="{35A73776-19EF-4AA1-9A0B-28031303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04" y="4135625"/>
            <a:ext cx="1119187" cy="6858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54" name="Text Box 10">
            <a:extLst>
              <a:ext uri="{FF2B5EF4-FFF2-40B4-BE49-F238E27FC236}">
                <a16:creationId xmlns:a16="http://schemas.microsoft.com/office/drawing/2014/main" id="{38A32B93-EC6A-4B88-9154-753688DB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3068825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Este símbolo representa la operación o la ACTIVIDAD que se lleva a cabo en un procedimiento, describiéndola dentro del símbolo en forma breve y cuidando que el verbo se conjugue en tiempo presente.</a:t>
            </a:r>
          </a:p>
        </p:txBody>
      </p:sp>
      <p:sp>
        <p:nvSpPr>
          <p:cNvPr id="185355" name="Text Box 11">
            <a:extLst>
              <a:ext uri="{FF2B5EF4-FFF2-40B4-BE49-F238E27FC236}">
                <a16:creationId xmlns:a16="http://schemas.microsoft.com/office/drawing/2014/main" id="{5011D599-B7F8-42B4-B940-93001233C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4135625"/>
            <a:ext cx="3505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símbolo DOCUMENTO representa cualquier tipo de documento que entre, se utilice, se envíe, se reciba, se genere o salga del procedimiento.  Se incluirán las copias que sean utilizadas.</a:t>
            </a:r>
          </a:p>
        </p:txBody>
      </p:sp>
      <p:sp>
        <p:nvSpPr>
          <p:cNvPr id="185356" name="Text Box 12">
            <a:extLst>
              <a:ext uri="{FF2B5EF4-FFF2-40B4-BE49-F238E27FC236}">
                <a16:creationId xmlns:a16="http://schemas.microsoft.com/office/drawing/2014/main" id="{43623F84-5378-4312-85E8-C2B4D7DE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504" y="53580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DIRECCIÓN DE FLUJO o línea de unión, conecta los símbolos señalando el orden en que se deben realizar las distintas operaciones.</a:t>
            </a:r>
          </a:p>
        </p:txBody>
      </p:sp>
      <p:grpSp>
        <p:nvGrpSpPr>
          <p:cNvPr id="185357" name="Group 13">
            <a:extLst>
              <a:ext uri="{FF2B5EF4-FFF2-40B4-BE49-F238E27FC236}">
                <a16:creationId xmlns:a16="http://schemas.microsoft.com/office/drawing/2014/main" id="{FD53AD3D-6F8E-4A43-A564-5776D48042EF}"/>
              </a:ext>
            </a:extLst>
          </p:cNvPr>
          <p:cNvGrpSpPr>
            <a:grpSpLocks/>
          </p:cNvGrpSpPr>
          <p:nvPr/>
        </p:nvGrpSpPr>
        <p:grpSpPr bwMode="auto">
          <a:xfrm>
            <a:off x="1040904" y="5354825"/>
            <a:ext cx="1119187" cy="609600"/>
            <a:chOff x="720" y="3600"/>
            <a:chExt cx="768" cy="432"/>
          </a:xfrm>
        </p:grpSpPr>
        <p:sp>
          <p:nvSpPr>
            <p:cNvPr id="185358" name="Line 14">
              <a:extLst>
                <a:ext uri="{FF2B5EF4-FFF2-40B4-BE49-F238E27FC236}">
                  <a16:creationId xmlns:a16="http://schemas.microsoft.com/office/drawing/2014/main" id="{9844221F-594B-441F-AE1B-81F463FEB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59" name="Line 15">
              <a:extLst>
                <a:ext uri="{FF2B5EF4-FFF2-40B4-BE49-F238E27FC236}">
                  <a16:creationId xmlns:a16="http://schemas.microsoft.com/office/drawing/2014/main" id="{D18A4BCF-B3DF-4FD3-AE24-A3BF5D677A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39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60" name="Line 16">
              <a:extLst>
                <a:ext uri="{FF2B5EF4-FFF2-40B4-BE49-F238E27FC236}">
                  <a16:creationId xmlns:a16="http://schemas.microsoft.com/office/drawing/2014/main" id="{9319ABE4-7219-4EAE-A1D9-A46070E77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36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61" name="Line 17">
              <a:extLst>
                <a:ext uri="{FF2B5EF4-FFF2-40B4-BE49-F238E27FC236}">
                  <a16:creationId xmlns:a16="http://schemas.microsoft.com/office/drawing/2014/main" id="{C5EF9A6F-94CE-4B41-BC50-29CFC82E9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6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85362" name="Rectangle 18">
            <a:extLst>
              <a:ext uri="{FF2B5EF4-FFF2-40B4-BE49-F238E27FC236}">
                <a16:creationId xmlns:a16="http://schemas.microsoft.com/office/drawing/2014/main" id="{013DDF6D-8FC2-4830-A486-B2F8AD348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12" y="1418526"/>
            <a:ext cx="409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0" tIns="45810" rIns="9162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b="1" dirty="0">
                <a:latin typeface="BinnerD" pitchFamily="34" charset="0"/>
              </a:rPr>
              <a:t>SIMBOLOGÍA UTILIZADA PARA LA ELABORACIÓN DEL DIAGRAMA DE FLUJO DEL PROCEDIMIENTO</a:t>
            </a:r>
          </a:p>
        </p:txBody>
      </p:sp>
      <p:sp>
        <p:nvSpPr>
          <p:cNvPr id="185363" name="Text Box 19">
            <a:extLst>
              <a:ext uri="{FF2B5EF4-FFF2-40B4-BE49-F238E27FC236}">
                <a16:creationId xmlns:a16="http://schemas.microsoft.com/office/drawing/2014/main" id="{843F6816-E424-47FC-B455-CBCFAAFE0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504" y="6345425"/>
            <a:ext cx="3505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/>
              <a:t>El símbolo DECISIÓN o ALTERNATIVA, indica un punto dentro del flujo en que son posibles varias alternativas derivadas de una decisión, es decir, en una situación en la que existen opciones y debe elegirse entre alguna de ellas.  Este símbolo no se enumerará.  Ejemplo: Compra de contado o Compra a crédito.</a:t>
            </a:r>
          </a:p>
        </p:txBody>
      </p:sp>
      <p:sp>
        <p:nvSpPr>
          <p:cNvPr id="185364" name="AutoShape 20">
            <a:extLst>
              <a:ext uri="{FF2B5EF4-FFF2-40B4-BE49-F238E27FC236}">
                <a16:creationId xmlns:a16="http://schemas.microsoft.com/office/drawing/2014/main" id="{5768BCF1-D329-471C-8E9E-2A71F4CC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04" y="6601013"/>
            <a:ext cx="1066800" cy="887412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65" name="Text Box 21">
            <a:extLst>
              <a:ext uri="{FF2B5EF4-FFF2-40B4-BE49-F238E27FC236}">
                <a16:creationId xmlns:a16="http://schemas.microsoft.com/office/drawing/2014/main" id="{B7B9A4D7-ADD3-4AE3-88AC-D4E9F073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2078225"/>
            <a:ext cx="35052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 dirty="0"/>
              <a:t>El símbolo Terminal indica el INICIO o la TERMINACIÓN DEL FLUJO, puede ser acción o lugar.  Es necesario escribir dentro del símbolo la palabra “inicio” o “final”.</a:t>
            </a:r>
          </a:p>
        </p:txBody>
      </p:sp>
      <p:sp>
        <p:nvSpPr>
          <p:cNvPr id="185366" name="AutoShape 22">
            <a:extLst>
              <a:ext uri="{FF2B5EF4-FFF2-40B4-BE49-F238E27FC236}">
                <a16:creationId xmlns:a16="http://schemas.microsoft.com/office/drawing/2014/main" id="{E15BC10F-4ACD-4744-BCBE-865FABE9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04" y="2154425"/>
            <a:ext cx="1295400" cy="446088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95AFAF03-76FC-44D0-A153-46C8760D5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77308CE8-A8C5-4616-8069-B52E2397F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4DCC914F-B23F-4B22-8D7F-9B9C08EEE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E627CF8B-92A7-440C-8B95-CC4266DB6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1FC7D0F9-14DE-429D-9727-AF815E5E9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430487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24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3D7263C0-18B7-4921-A1A2-833B01207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F4FEA550-77B8-4321-9D19-026A9F2FB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35271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12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>
            <a:extLst>
              <a:ext uri="{FF2B5EF4-FFF2-40B4-BE49-F238E27FC236}">
                <a16:creationId xmlns:a16="http://schemas.microsoft.com/office/drawing/2014/main" id="{77D274BC-09D7-4DDB-BB61-30797D94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5791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187325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algn="just" eaLnBrk="1" hangingPunct="1">
              <a:buFont typeface="Wingdings" panose="05000000000000000000" pitchFamily="2" charset="2"/>
              <a:buChar char="²"/>
            </a:pPr>
            <a:r>
              <a:rPr lang="es-MX" altLang="es-MX">
                <a:cs typeface="Times New Roman" panose="02020603050405020304" pitchFamily="18" charset="0"/>
              </a:rPr>
              <a:t>	Debe usarse éste símbolo para evitar cruce entre líneas del flujo o para llegar a una mejor distribución de los símbolos.</a:t>
            </a:r>
          </a:p>
          <a:p>
            <a:pPr lvl="2" algn="just" eaLnBrk="1" hangingPunct="1">
              <a:buFont typeface="Wingdings" panose="05000000000000000000" pitchFamily="2" charset="2"/>
              <a:buChar char="²"/>
            </a:pPr>
            <a:endParaRPr lang="es-MX" altLang="es-MX">
              <a:cs typeface="Times New Roman" panose="02020603050405020304" pitchFamily="18" charset="0"/>
            </a:endParaRPr>
          </a:p>
          <a:p>
            <a:pPr lvl="2" algn="just" eaLnBrk="1" hangingPunct="1">
              <a:buFont typeface="Wingdings" panose="05000000000000000000" pitchFamily="2" charset="2"/>
              <a:buChar char="²"/>
            </a:pPr>
            <a:r>
              <a:rPr lang="es-MX" altLang="es-MX">
                <a:cs typeface="Times New Roman" panose="02020603050405020304" pitchFamily="18" charset="0"/>
              </a:rPr>
              <a:t>Cada conector debe identificarse con otro cuyo número sea el mismo (el mismo para el envío que para la recepción).</a:t>
            </a:r>
            <a:endParaRPr lang="es-MX" altLang="es-MX">
              <a:cs typeface="Arial" panose="020B0604020202020204" pitchFamily="34" charset="0"/>
            </a:endParaRPr>
          </a:p>
        </p:txBody>
      </p:sp>
      <p:grpSp>
        <p:nvGrpSpPr>
          <p:cNvPr id="186372" name="Group 4">
            <a:extLst>
              <a:ext uri="{FF2B5EF4-FFF2-40B4-BE49-F238E27FC236}">
                <a16:creationId xmlns:a16="http://schemas.microsoft.com/office/drawing/2014/main" id="{4F9D49F8-EC9E-4E46-B657-DFC12F89CFC6}"/>
              </a:ext>
            </a:extLst>
          </p:cNvPr>
          <p:cNvGrpSpPr>
            <a:grpSpLocks/>
          </p:cNvGrpSpPr>
          <p:nvPr/>
        </p:nvGrpSpPr>
        <p:grpSpPr bwMode="auto">
          <a:xfrm>
            <a:off x="2093119" y="7101669"/>
            <a:ext cx="2667000" cy="685800"/>
            <a:chOff x="1392" y="3648"/>
            <a:chExt cx="1680" cy="432"/>
          </a:xfrm>
        </p:grpSpPr>
        <p:sp>
          <p:nvSpPr>
            <p:cNvPr id="186373" name="AutoShape 5">
              <a:extLst>
                <a:ext uri="{FF2B5EF4-FFF2-40B4-BE49-F238E27FC236}">
                  <a16:creationId xmlns:a16="http://schemas.microsoft.com/office/drawing/2014/main" id="{63642C44-7D0A-4186-BE9B-720C5B57C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4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MX"/>
            </a:p>
          </p:txBody>
        </p:sp>
        <p:sp>
          <p:nvSpPr>
            <p:cNvPr id="186374" name="AutoShape 6">
              <a:extLst>
                <a:ext uri="{FF2B5EF4-FFF2-40B4-BE49-F238E27FC236}">
                  <a16:creationId xmlns:a16="http://schemas.microsoft.com/office/drawing/2014/main" id="{522C0439-EC27-45CF-8763-FBFA022A0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4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MX"/>
            </a:p>
          </p:txBody>
        </p:sp>
        <p:sp>
          <p:nvSpPr>
            <p:cNvPr id="186375" name="Line 7">
              <a:extLst>
                <a:ext uri="{FF2B5EF4-FFF2-40B4-BE49-F238E27FC236}">
                  <a16:creationId xmlns:a16="http://schemas.microsoft.com/office/drawing/2014/main" id="{89AA577F-490C-4E1A-87F1-70D3CB017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38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6376" name="Line 8">
              <a:extLst>
                <a:ext uri="{FF2B5EF4-FFF2-40B4-BE49-F238E27FC236}">
                  <a16:creationId xmlns:a16="http://schemas.microsoft.com/office/drawing/2014/main" id="{55C2E20B-21B2-4B91-917C-9A4B62A96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8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6377" name="Text Box 9">
              <a:extLst>
                <a:ext uri="{FF2B5EF4-FFF2-40B4-BE49-F238E27FC236}">
                  <a16:creationId xmlns:a16="http://schemas.microsoft.com/office/drawing/2014/main" id="{201F5471-91D4-4A69-BA16-8DB43712D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676"/>
              <a:ext cx="2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 sz="1100"/>
                <a:t>  3</a:t>
              </a:r>
            </a:p>
          </p:txBody>
        </p:sp>
        <p:sp>
          <p:nvSpPr>
            <p:cNvPr id="186378" name="Text Box 10">
              <a:extLst>
                <a:ext uri="{FF2B5EF4-FFF2-40B4-BE49-F238E27FC236}">
                  <a16:creationId xmlns:a16="http://schemas.microsoft.com/office/drawing/2014/main" id="{9A19C5A5-AFE4-4345-8CFC-502C885D3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76"/>
              <a:ext cx="2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 sz="1100"/>
                <a:t>  3</a:t>
              </a:r>
            </a:p>
          </p:txBody>
        </p:sp>
        <p:sp>
          <p:nvSpPr>
            <p:cNvPr id="186379" name="Text Box 11">
              <a:extLst>
                <a:ext uri="{FF2B5EF4-FFF2-40B4-BE49-F238E27FC236}">
                  <a16:creationId xmlns:a16="http://schemas.microsoft.com/office/drawing/2014/main" id="{F64841F2-F0CE-46C7-A6C6-3A6B51DD1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8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/>
                <a:t>(salida)</a:t>
              </a:r>
            </a:p>
          </p:txBody>
        </p:sp>
        <p:sp>
          <p:nvSpPr>
            <p:cNvPr id="186380" name="Text Box 12">
              <a:extLst>
                <a:ext uri="{FF2B5EF4-FFF2-40B4-BE49-F238E27FC236}">
                  <a16:creationId xmlns:a16="http://schemas.microsoft.com/office/drawing/2014/main" id="{D8CAE754-E634-462C-A839-653A801E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8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/>
                <a:t>(entrada)</a:t>
              </a:r>
            </a:p>
          </p:txBody>
        </p:sp>
      </p:grpSp>
      <p:sp>
        <p:nvSpPr>
          <p:cNvPr id="186381" name="Text Box 13">
            <a:extLst>
              <a:ext uri="{FF2B5EF4-FFF2-40B4-BE49-F238E27FC236}">
                <a16:creationId xmlns:a16="http://schemas.microsoft.com/office/drawing/2014/main" id="{D08764A6-F47E-453D-9A89-000BD8A05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795" y="4293382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CONECTOR representa la conexión o enlace de una parte del diagrama de flujo con otra parte lejana del mismo.</a:t>
            </a:r>
          </a:p>
        </p:txBody>
      </p:sp>
      <p:sp>
        <p:nvSpPr>
          <p:cNvPr id="186382" name="AutoShape 14">
            <a:extLst>
              <a:ext uri="{FF2B5EF4-FFF2-40B4-BE49-F238E27FC236}">
                <a16:creationId xmlns:a16="http://schemas.microsoft.com/office/drawing/2014/main" id="{EB7B5371-BD49-4BAC-8A7B-D35DCD96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83" y="4137807"/>
            <a:ext cx="852487" cy="852488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6383" name="AutoShape 15">
            <a:extLst>
              <a:ext uri="{FF2B5EF4-FFF2-40B4-BE49-F238E27FC236}">
                <a16:creationId xmlns:a16="http://schemas.microsoft.com/office/drawing/2014/main" id="{8D919690-BC6D-4866-B3F6-103E9AFBA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970" y="1470807"/>
            <a:ext cx="10668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6384" name="Text Box 16">
            <a:extLst>
              <a:ext uri="{FF2B5EF4-FFF2-40B4-BE49-F238E27FC236}">
                <a16:creationId xmlns:a16="http://schemas.microsoft.com/office/drawing/2014/main" id="{4F74B6D9-4E51-4F74-B3C6-F74352AB3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970" y="1470807"/>
            <a:ext cx="3505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/>
              <a:t>Este símbolo representa un ARCHIVO común y corriente de oficina, donde se guarda un documento en forma </a:t>
            </a:r>
            <a:r>
              <a:rPr lang="es-MX" altLang="es-MX" b="1"/>
              <a:t>temporal</a:t>
            </a:r>
            <a:r>
              <a:rPr lang="es-MX" altLang="es-MX"/>
              <a:t>.</a:t>
            </a:r>
          </a:p>
        </p:txBody>
      </p:sp>
      <p:sp>
        <p:nvSpPr>
          <p:cNvPr id="186385" name="Text Box 17">
            <a:extLst>
              <a:ext uri="{FF2B5EF4-FFF2-40B4-BE49-F238E27FC236}">
                <a16:creationId xmlns:a16="http://schemas.microsoft.com/office/drawing/2014/main" id="{BD822CB4-EB6A-4038-81F8-50CE19658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795" y="2842407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Este símbolo representa un ARCHIVO común y corriente de oficina, donde se guarda un documento en forma </a:t>
            </a:r>
            <a:r>
              <a:rPr lang="es-MX" altLang="es-MX" b="1"/>
              <a:t>permanente</a:t>
            </a:r>
            <a:r>
              <a:rPr lang="es-MX" altLang="es-MX"/>
              <a:t>.</a:t>
            </a:r>
          </a:p>
        </p:txBody>
      </p:sp>
      <p:sp>
        <p:nvSpPr>
          <p:cNvPr id="186386" name="AutoShape 18">
            <a:extLst>
              <a:ext uri="{FF2B5EF4-FFF2-40B4-BE49-F238E27FC236}">
                <a16:creationId xmlns:a16="http://schemas.microsoft.com/office/drawing/2014/main" id="{D3B4F070-C029-4D06-B054-452FAE2A4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45" y="2918607"/>
            <a:ext cx="911225" cy="6858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E5096BA7-3134-48AA-8985-659D1523F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D78EC9C5-C0AE-4F10-A035-120B870B09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EFEB4F01-2E4F-42A4-848C-C95D1DE99C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2" name="Line 16">
            <a:extLst>
              <a:ext uri="{FF2B5EF4-FFF2-40B4-BE49-F238E27FC236}">
                <a16:creationId xmlns:a16="http://schemas.microsoft.com/office/drawing/2014/main" id="{5C6CC1F6-35AE-4A48-A92A-AC0096C9AC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72FBB864-B93E-4E44-B65F-FFD17FFEB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96712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24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474AB378-6968-4453-A56E-3C018B63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5EBCB6DD-FC8C-4195-B079-B6A8FE64F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7531"/>
              </p:ext>
            </p:extLst>
          </p:nvPr>
        </p:nvGraphicFramePr>
        <p:xfrm>
          <a:off x="5228634" y="8912203"/>
          <a:ext cx="126424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4242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13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AutoShape 3">
            <a:extLst>
              <a:ext uri="{FF2B5EF4-FFF2-40B4-BE49-F238E27FC236}">
                <a16:creationId xmlns:a16="http://schemas.microsoft.com/office/drawing/2014/main" id="{CF6E6977-2B9D-4B26-B28C-19EEE215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698500" cy="685800"/>
          </a:xfrm>
          <a:prstGeom prst="flowChartOffpageConnec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81798036-3FBE-4B43-A541-304A62CB0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CONECTOR DE PÁGINA representa una conexión o enlace con otra hoja diferente, en la que continúa el diagrama de flujo de la documentación o información del mismo procedimiento.</a:t>
            </a:r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9D89735D-047E-4B1F-9EFF-240B3AA2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3505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 dirty="0"/>
              <a:t>Este símbolo representa cuando la información enviada, recibida o generada sea por medios electromagnéticos; se tendrá también que representar cuando sean varias copias en alguna medio magnético, señalando su destino tal y como se señala en el caso de los documentos.</a:t>
            </a:r>
            <a:endParaRPr lang="es-MX" altLang="es-MX" b="1" dirty="0"/>
          </a:p>
        </p:txBody>
      </p:sp>
      <p:sp>
        <p:nvSpPr>
          <p:cNvPr id="187398" name="Freeform 6">
            <a:extLst>
              <a:ext uri="{FF2B5EF4-FFF2-40B4-BE49-F238E27FC236}">
                <a16:creationId xmlns:a16="http://schemas.microsoft.com/office/drawing/2014/main" id="{D2D6FC69-D8FE-454C-9E51-6BB311B44959}"/>
              </a:ext>
            </a:extLst>
          </p:cNvPr>
          <p:cNvSpPr>
            <a:spLocks noEditPoints="1"/>
          </p:cNvSpPr>
          <p:nvPr/>
        </p:nvSpPr>
        <p:spPr bwMode="auto">
          <a:xfrm>
            <a:off x="1143000" y="2362200"/>
            <a:ext cx="914400" cy="914400"/>
          </a:xfrm>
          <a:custGeom>
            <a:avLst/>
            <a:gdLst>
              <a:gd name="T0" fmla="*/ 471 w 520"/>
              <a:gd name="T1" fmla="*/ 48 h 392"/>
              <a:gd name="T2" fmla="*/ 504 w 520"/>
              <a:gd name="T3" fmla="*/ 48 h 392"/>
              <a:gd name="T4" fmla="*/ 504 w 520"/>
              <a:gd name="T5" fmla="*/ 25 h 392"/>
              <a:gd name="T6" fmla="*/ 471 w 520"/>
              <a:gd name="T7" fmla="*/ 25 h 392"/>
              <a:gd name="T8" fmla="*/ 471 w 520"/>
              <a:gd name="T9" fmla="*/ 48 h 392"/>
              <a:gd name="T10" fmla="*/ 16 w 520"/>
              <a:gd name="T11" fmla="*/ 48 h 392"/>
              <a:gd name="T12" fmla="*/ 49 w 520"/>
              <a:gd name="T13" fmla="*/ 48 h 392"/>
              <a:gd name="T14" fmla="*/ 49 w 520"/>
              <a:gd name="T15" fmla="*/ 25 h 392"/>
              <a:gd name="T16" fmla="*/ 16 w 520"/>
              <a:gd name="T17" fmla="*/ 25 h 392"/>
              <a:gd name="T18" fmla="*/ 16 w 520"/>
              <a:gd name="T19" fmla="*/ 48 h 392"/>
              <a:gd name="T20" fmla="*/ 130 w 520"/>
              <a:gd name="T21" fmla="*/ 392 h 392"/>
              <a:gd name="T22" fmla="*/ 390 w 520"/>
              <a:gd name="T23" fmla="*/ 392 h 392"/>
              <a:gd name="T24" fmla="*/ 390 w 520"/>
              <a:gd name="T25" fmla="*/ 264 h 392"/>
              <a:gd name="T26" fmla="*/ 388 w 520"/>
              <a:gd name="T27" fmla="*/ 255 h 392"/>
              <a:gd name="T28" fmla="*/ 381 w 520"/>
              <a:gd name="T29" fmla="*/ 248 h 392"/>
              <a:gd name="T30" fmla="*/ 369 w 520"/>
              <a:gd name="T31" fmla="*/ 244 h 392"/>
              <a:gd name="T32" fmla="*/ 151 w 520"/>
              <a:gd name="T33" fmla="*/ 244 h 392"/>
              <a:gd name="T34" fmla="*/ 139 w 520"/>
              <a:gd name="T35" fmla="*/ 248 h 392"/>
              <a:gd name="T36" fmla="*/ 132 w 520"/>
              <a:gd name="T37" fmla="*/ 255 h 392"/>
              <a:gd name="T38" fmla="*/ 130 w 520"/>
              <a:gd name="T39" fmla="*/ 264 h 392"/>
              <a:gd name="T40" fmla="*/ 130 w 520"/>
              <a:gd name="T41" fmla="*/ 392 h 392"/>
              <a:gd name="T42" fmla="*/ 64 w 520"/>
              <a:gd name="T43" fmla="*/ 196 h 392"/>
              <a:gd name="T44" fmla="*/ 456 w 520"/>
              <a:gd name="T45" fmla="*/ 196 h 392"/>
              <a:gd name="T46" fmla="*/ 456 w 520"/>
              <a:gd name="T47" fmla="*/ 0 h 392"/>
              <a:gd name="T48" fmla="*/ 64 w 520"/>
              <a:gd name="T49" fmla="*/ 0 h 392"/>
              <a:gd name="T50" fmla="*/ 64 w 520"/>
              <a:gd name="T51" fmla="*/ 196 h 392"/>
              <a:gd name="T52" fmla="*/ 0 w 520"/>
              <a:gd name="T53" fmla="*/ 356 h 392"/>
              <a:gd name="T54" fmla="*/ 49 w 520"/>
              <a:gd name="T55" fmla="*/ 392 h 392"/>
              <a:gd name="T56" fmla="*/ 494 w 520"/>
              <a:gd name="T57" fmla="*/ 392 h 392"/>
              <a:gd name="T58" fmla="*/ 504 w 520"/>
              <a:gd name="T59" fmla="*/ 391 h 392"/>
              <a:gd name="T60" fmla="*/ 513 w 520"/>
              <a:gd name="T61" fmla="*/ 387 h 392"/>
              <a:gd name="T62" fmla="*/ 518 w 520"/>
              <a:gd name="T63" fmla="*/ 381 h 392"/>
              <a:gd name="T64" fmla="*/ 520 w 520"/>
              <a:gd name="T65" fmla="*/ 373 h 392"/>
              <a:gd name="T66" fmla="*/ 520 w 520"/>
              <a:gd name="T67" fmla="*/ 19 h 392"/>
              <a:gd name="T68" fmla="*/ 518 w 520"/>
              <a:gd name="T69" fmla="*/ 12 h 392"/>
              <a:gd name="T70" fmla="*/ 513 w 520"/>
              <a:gd name="T71" fmla="*/ 5 h 392"/>
              <a:gd name="T72" fmla="*/ 504 w 520"/>
              <a:gd name="T73" fmla="*/ 1 h 392"/>
              <a:gd name="T74" fmla="*/ 494 w 520"/>
              <a:gd name="T75" fmla="*/ 0 h 392"/>
              <a:gd name="T76" fmla="*/ 26 w 520"/>
              <a:gd name="T77" fmla="*/ 0 h 392"/>
              <a:gd name="T78" fmla="*/ 16 w 520"/>
              <a:gd name="T79" fmla="*/ 1 h 392"/>
              <a:gd name="T80" fmla="*/ 7 w 520"/>
              <a:gd name="T81" fmla="*/ 5 h 392"/>
              <a:gd name="T82" fmla="*/ 2 w 520"/>
              <a:gd name="T83" fmla="*/ 12 h 392"/>
              <a:gd name="T84" fmla="*/ 0 w 520"/>
              <a:gd name="T85" fmla="*/ 19 h 392"/>
              <a:gd name="T86" fmla="*/ 0 w 520"/>
              <a:gd name="T87" fmla="*/ 356 h 392"/>
              <a:gd name="T88" fmla="*/ 182 w 520"/>
              <a:gd name="T89" fmla="*/ 364 h 392"/>
              <a:gd name="T90" fmla="*/ 246 w 520"/>
              <a:gd name="T91" fmla="*/ 364 h 392"/>
              <a:gd name="T92" fmla="*/ 246 w 520"/>
              <a:gd name="T93" fmla="*/ 265 h 392"/>
              <a:gd name="T94" fmla="*/ 182 w 520"/>
              <a:gd name="T95" fmla="*/ 265 h 392"/>
              <a:gd name="T96" fmla="*/ 182 w 520"/>
              <a:gd name="T97" fmla="*/ 364 h 3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20"/>
              <a:gd name="T148" fmla="*/ 0 h 392"/>
              <a:gd name="T149" fmla="*/ 520 w 520"/>
              <a:gd name="T150" fmla="*/ 392 h 3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20" h="392">
                <a:moveTo>
                  <a:pt x="471" y="48"/>
                </a:moveTo>
                <a:lnTo>
                  <a:pt x="504" y="48"/>
                </a:lnTo>
                <a:lnTo>
                  <a:pt x="504" y="25"/>
                </a:lnTo>
                <a:lnTo>
                  <a:pt x="471" y="25"/>
                </a:lnTo>
                <a:lnTo>
                  <a:pt x="471" y="48"/>
                </a:lnTo>
                <a:close/>
                <a:moveTo>
                  <a:pt x="16" y="48"/>
                </a:moveTo>
                <a:lnTo>
                  <a:pt x="49" y="48"/>
                </a:lnTo>
                <a:lnTo>
                  <a:pt x="49" y="25"/>
                </a:lnTo>
                <a:lnTo>
                  <a:pt x="16" y="25"/>
                </a:lnTo>
                <a:lnTo>
                  <a:pt x="16" y="48"/>
                </a:lnTo>
                <a:close/>
                <a:moveTo>
                  <a:pt x="130" y="392"/>
                </a:moveTo>
                <a:lnTo>
                  <a:pt x="390" y="392"/>
                </a:lnTo>
                <a:lnTo>
                  <a:pt x="390" y="264"/>
                </a:lnTo>
                <a:lnTo>
                  <a:pt x="388" y="255"/>
                </a:lnTo>
                <a:lnTo>
                  <a:pt x="381" y="248"/>
                </a:lnTo>
                <a:lnTo>
                  <a:pt x="369" y="244"/>
                </a:lnTo>
                <a:lnTo>
                  <a:pt x="151" y="244"/>
                </a:lnTo>
                <a:lnTo>
                  <a:pt x="139" y="248"/>
                </a:lnTo>
                <a:lnTo>
                  <a:pt x="132" y="255"/>
                </a:lnTo>
                <a:lnTo>
                  <a:pt x="130" y="264"/>
                </a:lnTo>
                <a:lnTo>
                  <a:pt x="130" y="392"/>
                </a:lnTo>
                <a:close/>
                <a:moveTo>
                  <a:pt x="64" y="196"/>
                </a:moveTo>
                <a:lnTo>
                  <a:pt x="456" y="196"/>
                </a:lnTo>
                <a:lnTo>
                  <a:pt x="456" y="0"/>
                </a:lnTo>
                <a:lnTo>
                  <a:pt x="64" y="0"/>
                </a:lnTo>
                <a:lnTo>
                  <a:pt x="64" y="196"/>
                </a:lnTo>
                <a:close/>
                <a:moveTo>
                  <a:pt x="0" y="356"/>
                </a:moveTo>
                <a:lnTo>
                  <a:pt x="49" y="392"/>
                </a:lnTo>
                <a:lnTo>
                  <a:pt x="494" y="392"/>
                </a:lnTo>
                <a:lnTo>
                  <a:pt x="504" y="391"/>
                </a:lnTo>
                <a:lnTo>
                  <a:pt x="513" y="387"/>
                </a:lnTo>
                <a:lnTo>
                  <a:pt x="518" y="381"/>
                </a:lnTo>
                <a:lnTo>
                  <a:pt x="520" y="373"/>
                </a:lnTo>
                <a:lnTo>
                  <a:pt x="520" y="19"/>
                </a:lnTo>
                <a:lnTo>
                  <a:pt x="518" y="12"/>
                </a:lnTo>
                <a:lnTo>
                  <a:pt x="513" y="5"/>
                </a:lnTo>
                <a:lnTo>
                  <a:pt x="504" y="1"/>
                </a:lnTo>
                <a:lnTo>
                  <a:pt x="494" y="0"/>
                </a:lnTo>
                <a:lnTo>
                  <a:pt x="26" y="0"/>
                </a:lnTo>
                <a:lnTo>
                  <a:pt x="16" y="1"/>
                </a:lnTo>
                <a:lnTo>
                  <a:pt x="7" y="5"/>
                </a:lnTo>
                <a:lnTo>
                  <a:pt x="2" y="12"/>
                </a:lnTo>
                <a:lnTo>
                  <a:pt x="0" y="19"/>
                </a:lnTo>
                <a:lnTo>
                  <a:pt x="0" y="356"/>
                </a:lnTo>
                <a:close/>
                <a:moveTo>
                  <a:pt x="182" y="364"/>
                </a:moveTo>
                <a:lnTo>
                  <a:pt x="246" y="364"/>
                </a:lnTo>
                <a:lnTo>
                  <a:pt x="246" y="265"/>
                </a:lnTo>
                <a:lnTo>
                  <a:pt x="182" y="265"/>
                </a:lnTo>
                <a:lnTo>
                  <a:pt x="182" y="364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2844A630-B2C3-45A0-86F9-28B538A00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4EA38DA3-9B71-4B90-AF08-F62721ECC3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5">
            <a:extLst>
              <a:ext uri="{FF2B5EF4-FFF2-40B4-BE49-F238E27FC236}">
                <a16:creationId xmlns:a16="http://schemas.microsoft.com/office/drawing/2014/main" id="{68D2B047-F080-4599-ABC1-EF6B8CC73F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408777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6C89A0FA-308D-4C9C-B31B-598D0AFF57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4E181B1-4D74-43F4-BD8E-6877240A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26183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2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84BC1A0-F6B6-461B-B011-9CF6A795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FF580C1-A85C-4303-BF1B-BF4D0F669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20970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14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7AB2D20-B357-4166-B4B7-D504577E1998}"/>
              </a:ext>
            </a:extLst>
          </p:cNvPr>
          <p:cNvSpPr/>
          <p:nvPr/>
        </p:nvSpPr>
        <p:spPr>
          <a:xfrm>
            <a:off x="548680" y="1422929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s-MX" altLang="es-MX" sz="2000" b="1" dirty="0">
                <a:solidFill>
                  <a:schemeClr val="bg1">
                    <a:lumMod val="6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MANUAL DE PROCEDIMIENTOS DE LA DIRECCION DE DESARROLLO RURAL</a:t>
            </a:r>
          </a:p>
          <a:p>
            <a:pPr lvl="0" eaLnBrk="0" hangingPunct="0"/>
            <a:endParaRPr lang="es-MX" altLang="es-MX" sz="2000" b="1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  <a:p>
            <a:pPr lvl="0" eaLnBrk="0" hangingPunct="0"/>
            <a:r>
              <a:rPr lang="es-MX" altLang="es-MX" sz="20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HOJA DE MODIFICACIONES Y REVISIONES SEMESTRALES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65EC54-299F-4EEC-851A-1FE824C08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50162"/>
              </p:ext>
            </p:extLst>
          </p:nvPr>
        </p:nvGraphicFramePr>
        <p:xfrm>
          <a:off x="548680" y="3390156"/>
          <a:ext cx="5760640" cy="494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91820224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1371466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6760717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169275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Fecha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Revisó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Modificó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Autorizó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7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94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49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82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41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95185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68DD151-9BCF-4728-934B-2C0F9F1C7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24708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15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pic>
        <p:nvPicPr>
          <p:cNvPr id="5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66EE825-D6F6-4091-8903-7F3942D1B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65" y="351568"/>
            <a:ext cx="1465515" cy="107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42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AACEBD-3E3A-467E-B43B-3260BEB75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04" y="2154952"/>
            <a:ext cx="6264696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HOJA DE AUTORIZACIÓN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8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Presidente Municipal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H. Ayuntamiento de Tlatlauquitepec emite el siguiente: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2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DE PROCEDIMIENTOS DE LA DIRECCION DE DESARROLLO RURAL</a:t>
            </a:r>
            <a:endParaRPr lang="es-MX" altLang="es-MX" sz="22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Autoriza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Lic. Porfirio Loeza Aguilar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Presidente Municipal</a:t>
            </a: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hangingPunct="0"/>
            <a:endParaRPr lang="es-MX" altLang="es-MX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				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06 DE NOVIEMBRE 2018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D8E2A30C-6912-4EE5-84CD-0E519A56C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3710437B-B342-44BC-B339-FE5DA976D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D9156F93-FEB0-4054-9344-F00B38E7A7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6E34649A-9B53-4809-99E4-6AF65FBE8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7E73D4-79CC-473D-BB0D-E927B7A1D466}"/>
              </a:ext>
            </a:extLst>
          </p:cNvPr>
          <p:cNvSpPr txBox="1"/>
          <p:nvPr/>
        </p:nvSpPr>
        <p:spPr>
          <a:xfrm>
            <a:off x="355557" y="8248928"/>
            <a:ext cx="3288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>
                <a:solidFill>
                  <a:schemeClr val="bg1">
                    <a:lumMod val="50000"/>
                  </a:schemeClr>
                </a:solidFill>
              </a:rPr>
              <a:t>REGISTRO: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HATMPDDR13-2018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704B104E-536B-4C03-8E6D-D96CC606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49" y="556497"/>
            <a:ext cx="1584425" cy="153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45DFF10-DDE9-4260-B4BB-56590F00F611}"/>
              </a:ext>
            </a:extLst>
          </p:cNvPr>
          <p:cNvSpPr txBox="1"/>
          <p:nvPr/>
        </p:nvSpPr>
        <p:spPr>
          <a:xfrm>
            <a:off x="3970421" y="6345184"/>
            <a:ext cx="23656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s-MX" altLang="es-MX" sz="1400" dirty="0">
                <a:solidFill>
                  <a:schemeClr val="bg1">
                    <a:lumMod val="50000"/>
                  </a:schemeClr>
                </a:solidFill>
              </a:rPr>
              <a:t>Recibe</a:t>
            </a:r>
          </a:p>
          <a:p>
            <a:pPr lvl="0" eaLnBrk="0" hangingPunct="0"/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C. Edgar Ramírez Patricio</a:t>
            </a:r>
            <a:endParaRPr lang="es-MX" altLang="es-MX" sz="1400" dirty="0">
              <a:solidFill>
                <a:schemeClr val="bg1">
                  <a:lumMod val="50000"/>
                </a:schemeClr>
              </a:solidFill>
            </a:endParaRPr>
          </a:p>
          <a:p>
            <a:pPr lvl="0" eaLnBrk="0" hangingPunct="0"/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Director Desarrollo Rural</a:t>
            </a:r>
          </a:p>
          <a:p>
            <a:pPr lvl="0" eaLnBrk="0" hangingPunct="0"/>
            <a:endParaRPr lang="es-MX" altLang="es-MX" sz="1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0C52DDC-21A6-455B-8277-5B1D46079A18}"/>
              </a:ext>
            </a:extLst>
          </p:cNvPr>
          <p:cNvSpPr txBox="1"/>
          <p:nvPr/>
        </p:nvSpPr>
        <p:spPr>
          <a:xfrm>
            <a:off x="404810" y="6345184"/>
            <a:ext cx="312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s-MX" altLang="es-MX" sz="1400" dirty="0">
                <a:solidFill>
                  <a:schemeClr val="bg1">
                    <a:lumMod val="50000"/>
                  </a:schemeClr>
                </a:solidFill>
              </a:rPr>
              <a:t>Supervisó</a:t>
            </a:r>
          </a:p>
          <a:p>
            <a:pPr lvl="0" eaLnBrk="0" hangingPunct="0"/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C. Doroteo </a:t>
            </a:r>
            <a:r>
              <a:rPr lang="es-MX" altLang="es-MX" sz="1400" b="1" dirty="0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Zerafín </a:t>
            </a: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Mirón Ordoñez</a:t>
            </a:r>
            <a:endParaRPr lang="es-MX" altLang="es-MX" sz="1400" dirty="0">
              <a:solidFill>
                <a:schemeClr val="bg1">
                  <a:lumMod val="50000"/>
                </a:schemeClr>
              </a:solidFill>
            </a:endParaRPr>
          </a:p>
          <a:p>
            <a:pPr lvl="0" eaLnBrk="0" hangingPunct="0"/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Contralor Municipal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131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7">
            <a:extLst>
              <a:ext uri="{FF2B5EF4-FFF2-40B4-BE49-F238E27FC236}">
                <a16:creationId xmlns:a16="http://schemas.microsoft.com/office/drawing/2014/main" id="{B84366F5-3589-4F22-A209-76650D66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32100" name="Rectangle 34">
            <a:extLst>
              <a:ext uri="{FF2B5EF4-FFF2-40B4-BE49-F238E27FC236}">
                <a16:creationId xmlns:a16="http://schemas.microsoft.com/office/drawing/2014/main" id="{71E5EF61-90E3-4964-8018-6414A3985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3575" y="1954279"/>
            <a:ext cx="689612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s-MX" altLang="es-MX" b="1" dirty="0"/>
          </a:p>
          <a:p>
            <a:pPr eaLnBrk="1" hangingPunct="1">
              <a:lnSpc>
                <a:spcPct val="90000"/>
              </a:lnSpc>
            </a:pPr>
            <a:r>
              <a:rPr lang="es-MX" altLang="es-MX" b="1" dirty="0"/>
              <a:t>Página</a:t>
            </a:r>
            <a:endParaRPr lang="es-MX" altLang="es-MX" b="1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MX" altLang="es-MX" b="1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3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4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5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6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7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11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15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</p:txBody>
      </p:sp>
      <p:sp>
        <p:nvSpPr>
          <p:cNvPr id="132101" name="Text Box 35">
            <a:extLst>
              <a:ext uri="{FF2B5EF4-FFF2-40B4-BE49-F238E27FC236}">
                <a16:creationId xmlns:a16="http://schemas.microsoft.com/office/drawing/2014/main" id="{028243AA-A98F-485D-BBC5-B7F71D19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201" y="1750494"/>
            <a:ext cx="7777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/>
              <a:t>Índice</a:t>
            </a:r>
            <a:endParaRPr lang="es-ES" altLang="es-MX" sz="1600" b="1" dirty="0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FB1219F9-B289-47B2-A272-83DB77DD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7" y="2411479"/>
            <a:ext cx="5943600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Introducción.............................................................................................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Marco legal..............................................................................................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Relación de Procedimientos de la Dirección de Desarrollo Rural ……….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Descripción de procedimientos y Diagrama de Flujo………………………</a:t>
            </a:r>
          </a:p>
          <a:p>
            <a:pPr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4.1 Procedimiento para vincular a los productores del campo a</a:t>
            </a:r>
          </a:p>
          <a:p>
            <a:pPr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programas y apoyo del gobierno federal y estatal………………………… 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 typeface="+mj-lt"/>
              <a:buAutoNum type="arabicPeriod" startAt="5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Simbología ……………………………………………………………………..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 startAt="5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 startAt="5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Hoja de modificaciones y revisiones ……………………………………......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 startAt="5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419612D-426E-4C12-881D-FDC2B8A7C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0BF4F1F9-5548-4697-AD13-459371D380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47C64913-7277-4384-8A2C-C3E9FF552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A0E5A5F2-1B3A-4F31-9674-674FBCCF6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2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B81AB3B1-908C-4D5F-91EA-E825E0DE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486E38-6945-4552-9AC6-AEE2B0601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70959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39763C-30F8-465E-B536-86914ECD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37348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5EE7609-046A-458F-B1AB-8FF52AF8C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6172200" cy="495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45810" rIns="37800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400" b="1" dirty="0"/>
              <a:t>1.</a:t>
            </a:r>
          </a:p>
          <a:p>
            <a:pPr eaLnBrk="1" hangingPunct="1"/>
            <a:r>
              <a:rPr lang="es-MX" altLang="es-MX" sz="1400" b="1" dirty="0"/>
              <a:t>Introducción</a:t>
            </a:r>
          </a:p>
          <a:p>
            <a:pPr eaLnBrk="1" hangingPunct="1"/>
            <a:endParaRPr lang="es-MX" altLang="es-MX" b="1" dirty="0"/>
          </a:p>
          <a:p>
            <a:pPr algn="just" eaLnBrk="1" hangingPunct="1"/>
            <a:r>
              <a:rPr lang="es-ES" altLang="es-MX" dirty="0">
                <a:cs typeface="Times New Roman" panose="02020603050405020304" pitchFamily="18" charset="0"/>
              </a:rPr>
              <a:t>El presente manual es la versión detallada por escrito de los procedimientos a través de la descripción de los objetivos, funciones, autoridad y responsabilidad de los distintos puestos de trabajo a fin de mantener la estructura organizacional adecuada que permita realizar las funciones, así como las tareas administrativas especificas que se ejecutan en la Dirección de Desarrollo Rural </a:t>
            </a:r>
          </a:p>
          <a:p>
            <a:pPr algn="just" eaLnBrk="1" hangingPunct="1"/>
            <a:r>
              <a:rPr lang="es-ES" altLang="es-MX" dirty="0">
                <a:cs typeface="Times New Roman" panose="02020603050405020304" pitchFamily="18" charset="0"/>
              </a:rPr>
              <a:t>del H. Ayuntamiento de Tlatlauquitepec.</a:t>
            </a: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La principal finalidad en su elaboración es que cuente con su propio manual de procedimientos a fin de proporcionar al personal y funcionarios encargados de la dirección, una visión completa de las diversas funciones y actividades que asume y desarrolla esta Unidad Responsable y al mismo tiempo ser un documento guía en la ejecución de las actividades que se realizan.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Para lograr el mejor cumplimiento de este documento se recomienda efectuar su revisión semestral a fin de incluir las adecuaciones que surjan de los avances en el proceso del ejercicio de Gobierno 2018-2021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Este manual forma parte del activo fijo de la Dirección de Desarrollo Rural, por consiguiente deberá permanecer en el centro de trabajo para efecto de consulta.</a:t>
            </a:r>
            <a:endParaRPr lang="es-MX" altLang="es-MX" dirty="0">
              <a:cs typeface="Arial" panose="020B0604020202020204" pitchFamily="34" charset="0"/>
            </a:endParaRPr>
          </a:p>
          <a:p>
            <a:pPr algn="just" eaLnBrk="1" hangingPunct="1"/>
            <a:endParaRPr lang="es-MX" altLang="es-MX" dirty="0"/>
          </a:p>
          <a:p>
            <a:pPr algn="just" eaLnBrk="1" hangingPunct="1">
              <a:lnSpc>
                <a:spcPct val="110000"/>
              </a:lnSpc>
            </a:pPr>
            <a:endParaRPr lang="es-MX" altLang="es-MX" dirty="0"/>
          </a:p>
        </p:txBody>
      </p:sp>
      <p:sp>
        <p:nvSpPr>
          <p:cNvPr id="17412" name="6 CuadroTexto">
            <a:extLst>
              <a:ext uri="{FF2B5EF4-FFF2-40B4-BE49-F238E27FC236}">
                <a16:creationId xmlns:a16="http://schemas.microsoft.com/office/drawing/2014/main" id="{C788D5F9-C909-4072-8E77-B87F8C78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EFBD217-F06C-4696-8EBA-CD23A190588C}" type="slidenum">
              <a:rPr lang="es-MX" altLang="es-MX" sz="1000"/>
              <a:pPr algn="r" eaLnBrk="1" hangingPunct="1"/>
              <a:t>3</a:t>
            </a:fld>
            <a:endParaRPr lang="es-MX" altLang="es-MX" sz="100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20856DE5-A6A0-4C19-9AA4-D99B3DDE7B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21E7B7A1-AEF7-4B26-A3D8-1BD04E3422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5D765BD1-871A-4FE7-9271-20D06C136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A364AA40-3CC0-4464-A216-9B16A844A5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B40F9B9-A186-49B5-BA32-32E50AE53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84527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3"/>
            <a:extLst>
              <a:ext uri="{FF2B5EF4-FFF2-40B4-BE49-F238E27FC236}">
                <a16:creationId xmlns:a16="http://schemas.microsoft.com/office/drawing/2014/main" id="{1A73F6DE-9618-4A83-B406-58A3310EF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2D23CEB-267B-4805-8095-7CFDF81A6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29187"/>
              </p:ext>
            </p:extLst>
          </p:nvPr>
        </p:nvGraphicFramePr>
        <p:xfrm>
          <a:off x="5340746" y="8995980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3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5">
            <a:extLst>
              <a:ext uri="{FF2B5EF4-FFF2-40B4-BE49-F238E27FC236}">
                <a16:creationId xmlns:a16="http://schemas.microsoft.com/office/drawing/2014/main" id="{7ED089B5-F246-411B-89E6-EF4D95991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132" y="1373932"/>
            <a:ext cx="4294272" cy="15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8000" tIns="45810" rIns="37800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 sz="1400" b="1" dirty="0"/>
          </a:p>
          <a:p>
            <a:pPr eaLnBrk="1" hangingPunct="1"/>
            <a:r>
              <a:rPr lang="es-MX" altLang="es-MX" sz="1400" b="1" dirty="0"/>
              <a:t>2.</a:t>
            </a:r>
          </a:p>
          <a:p>
            <a:pPr eaLnBrk="1" hangingPunct="1"/>
            <a:r>
              <a:rPr lang="es-MX" altLang="es-MX" sz="1400" b="1" dirty="0"/>
              <a:t>Marco Legal</a:t>
            </a:r>
          </a:p>
          <a:p>
            <a:pPr algn="just" eaLnBrk="1" hangingPunct="1"/>
            <a:r>
              <a:rPr lang="es-ES_tradnl" altLang="es-MX" sz="1400" dirty="0">
                <a:cs typeface="Arial" panose="020B0604020202020204" pitchFamily="34" charset="0"/>
              </a:rPr>
              <a:t> </a:t>
            </a:r>
          </a:p>
          <a:p>
            <a:pPr algn="just" eaLnBrk="1" hangingPunct="1"/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_tradnl" altLang="es-MX" dirty="0">
                <a:cs typeface="Arial" panose="020B0604020202020204" pitchFamily="34" charset="0"/>
              </a:rPr>
              <a:t> </a:t>
            </a:r>
          </a:p>
          <a:p>
            <a:pPr algn="just" eaLnBrk="1" hangingPunct="1"/>
            <a:endParaRPr lang="es-CO" altLang="es-MX" dirty="0"/>
          </a:p>
        </p:txBody>
      </p:sp>
      <p:sp>
        <p:nvSpPr>
          <p:cNvPr id="18436" name="3 CuadroTexto">
            <a:extLst>
              <a:ext uri="{FF2B5EF4-FFF2-40B4-BE49-F238E27FC236}">
                <a16:creationId xmlns:a16="http://schemas.microsoft.com/office/drawing/2014/main" id="{D391E4AF-A1FB-49BD-89E3-01D4797BF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B912210-B774-4829-A90F-AFC30DC73235}" type="slidenum">
              <a:rPr lang="es-MX" altLang="es-MX" sz="1000"/>
              <a:pPr algn="r" eaLnBrk="1" hangingPunct="1"/>
              <a:t>4</a:t>
            </a:fld>
            <a:endParaRPr lang="es-MX" altLang="es-MX" sz="1000" dirty="0"/>
          </a:p>
        </p:txBody>
      </p:sp>
      <p:sp>
        <p:nvSpPr>
          <p:cNvPr id="5" name="Line 16">
            <a:extLst>
              <a:ext uri="{FF2B5EF4-FFF2-40B4-BE49-F238E27FC236}">
                <a16:creationId xmlns:a16="http://schemas.microsoft.com/office/drawing/2014/main" id="{B9E9E503-ED2C-4BF9-AC64-531ECD025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C5E053AF-4DFB-4EBB-BD10-53AABD61F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16413335-4F29-48DC-857C-AD1487C3DB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DDF83430-1EB9-4547-AF2D-DD5A7FEF5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4F54408-8E81-4E21-82F5-847E26C43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005522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AEE60C0B-2A43-435C-B60C-72529C09D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5A6427A-BEC7-436B-B404-11C1B5200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81404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4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E53B6A0A-DBCE-46F7-A2A7-DF85DE26DD49}"/>
              </a:ext>
            </a:extLst>
          </p:cNvPr>
          <p:cNvSpPr/>
          <p:nvPr/>
        </p:nvSpPr>
        <p:spPr>
          <a:xfrm>
            <a:off x="762077" y="2690586"/>
            <a:ext cx="53830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</a:rPr>
              <a:t>Federal </a:t>
            </a:r>
            <a:endParaRPr lang="es-MX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</a:rPr>
              <a:t>Constitución Política de los Estados Unidos Mexicanos.</a:t>
            </a:r>
          </a:p>
          <a:p>
            <a:pPr algn="l"/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</a:rPr>
              <a:t>Diario Oficial de la Federación, 05 de febrero de 1917 </a:t>
            </a:r>
          </a:p>
          <a:p>
            <a:pPr algn="l"/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</a:rPr>
              <a:t>      Última reforma publicada D.O.F. el 15 de agosto de 2016 </a:t>
            </a:r>
          </a:p>
          <a:p>
            <a:pPr algn="l"/>
            <a:endParaRPr lang="es-MX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Ley De Desarrollo Rural Sustentable </a:t>
            </a: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      Diario Oficial de la Federación el 7 de diciembre de 2001</a:t>
            </a: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      Última reforma publicada DOF 20-06-2018</a:t>
            </a:r>
          </a:p>
          <a:p>
            <a:pPr algn="l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</a:rPr>
              <a:t>Estatal </a:t>
            </a:r>
            <a:endParaRPr lang="es-MX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</a:rPr>
              <a:t>Constitución del Estado Libre y Soberano de Puebla.</a:t>
            </a:r>
            <a:endParaRPr lang="es-MX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</a:rPr>
              <a:t>      Periódico Oficial del Estado, 2 de octubre de 1917 </a:t>
            </a:r>
          </a:p>
          <a:p>
            <a:pPr algn="l"/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</a:rPr>
              <a:t>      Última reforma publicada P.O. el 04 de Febrero de 2016 </a:t>
            </a:r>
          </a:p>
          <a:p>
            <a:pPr algn="l"/>
            <a:endParaRPr lang="es-MX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Ley Orgánica Municipal del Estado de Puebla.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>
            <a:extLst>
              <a:ext uri="{FF2B5EF4-FFF2-40B4-BE49-F238E27FC236}">
                <a16:creationId xmlns:a16="http://schemas.microsoft.com/office/drawing/2014/main" id="{88F01211-5286-485A-81DD-B0F68DA3D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589212"/>
            <a:ext cx="594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0" tIns="45810" rIns="91620" bIns="4581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s-MX" altLang="es-MX"/>
              <a:t> </a:t>
            </a:r>
          </a:p>
        </p:txBody>
      </p:sp>
      <p:sp>
        <p:nvSpPr>
          <p:cNvPr id="20483" name="Rectangle 18">
            <a:extLst>
              <a:ext uri="{FF2B5EF4-FFF2-40B4-BE49-F238E27FC236}">
                <a16:creationId xmlns:a16="http://schemas.microsoft.com/office/drawing/2014/main" id="{56AD9000-9161-4515-983A-7B06000E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61722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20485" name="Text Box 21">
            <a:extLst>
              <a:ext uri="{FF2B5EF4-FFF2-40B4-BE49-F238E27FC236}">
                <a16:creationId xmlns:a16="http://schemas.microsoft.com/office/drawing/2014/main" id="{537B9D85-B2AB-488B-A958-45DBB01CD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596" y="1614178"/>
            <a:ext cx="2569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400" b="1" dirty="0"/>
              <a:t>3. </a:t>
            </a:r>
          </a:p>
          <a:p>
            <a:pPr eaLnBrk="1" hangingPunct="1"/>
            <a:r>
              <a:rPr lang="es-MX" altLang="es-MX" sz="1400" b="1" dirty="0"/>
              <a:t>Relación de procedimientos</a:t>
            </a:r>
            <a:endParaRPr lang="es-ES" altLang="es-MX" sz="1400" b="1" dirty="0"/>
          </a:p>
        </p:txBody>
      </p:sp>
      <p:sp>
        <p:nvSpPr>
          <p:cNvPr id="20490" name="9 CuadroTexto">
            <a:extLst>
              <a:ext uri="{FF2B5EF4-FFF2-40B4-BE49-F238E27FC236}">
                <a16:creationId xmlns:a16="http://schemas.microsoft.com/office/drawing/2014/main" id="{85A3E927-D36C-4107-AE16-74AA1D18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B5E13-E6E6-4C25-9C54-482D9756A1F4}" type="slidenum">
              <a:rPr lang="es-MX" altLang="es-MX" sz="1000"/>
              <a:pPr algn="r" eaLnBrk="1" hangingPunct="1"/>
              <a:t>5</a:t>
            </a:fld>
            <a:endParaRPr lang="es-MX" altLang="es-MX" sz="100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F47C5C2-4010-44A1-8B7A-25AF0DAFD4E3}"/>
              </a:ext>
            </a:extLst>
          </p:cNvPr>
          <p:cNvSpPr/>
          <p:nvPr/>
        </p:nvSpPr>
        <p:spPr>
          <a:xfrm>
            <a:off x="628650" y="2589212"/>
            <a:ext cx="5400128" cy="1327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1.- Procedimiento para vincular a los productores del campo a programas y apoyo del gobierno federal y estatal. </a:t>
            </a:r>
          </a:p>
          <a:p>
            <a:pPr algn="just">
              <a:spcAft>
                <a:spcPts val="0"/>
              </a:spcAft>
            </a:pPr>
            <a:endParaRPr lang="es-MX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1C505AE4-CA24-4E33-9A92-0049336DDF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3C60CCF4-5040-4580-8DA8-BCF3F7D65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A90C9913-EC0A-46EA-9720-81D15BD74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051A3485-7083-429E-8E1D-F0DCBD2AFD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9443B246-A4AD-41D3-A5C6-EC3914FC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23765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3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C716601D-6E24-438A-94CE-99076896E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E552233-6097-4035-8BE8-E1DAC6F72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85326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5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FC87A269-76D7-4120-B5C5-A651DE4E6C8D}"/>
              </a:ext>
            </a:extLst>
          </p:cNvPr>
          <p:cNvSpPr txBox="1"/>
          <p:nvPr/>
        </p:nvSpPr>
        <p:spPr>
          <a:xfrm>
            <a:off x="548680" y="3750196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4.</a:t>
            </a:r>
          </a:p>
          <a:p>
            <a:endParaRPr lang="es-MX" sz="1400" b="1" dirty="0"/>
          </a:p>
          <a:p>
            <a:r>
              <a:rPr lang="es-MX" sz="1400" b="1" dirty="0"/>
              <a:t>DESCRIPCION DE PROCEDIMIENTOS Y DIAGRAMA DE FLUJO</a:t>
            </a:r>
          </a:p>
        </p:txBody>
      </p:sp>
      <p:sp>
        <p:nvSpPr>
          <p:cNvPr id="3" name="Line 16">
            <a:extLst>
              <a:ext uri="{FF2B5EF4-FFF2-40B4-BE49-F238E27FC236}">
                <a16:creationId xmlns:a16="http://schemas.microsoft.com/office/drawing/2014/main" id="{F3E0F8B1-0817-4E58-AE3F-41B954F96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6ABCEC5F-B8C2-4FC6-9F8D-E4825935F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7915B25B-1A48-47ED-823C-88EF29D53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5">
            <a:extLst>
              <a:ext uri="{FF2B5EF4-FFF2-40B4-BE49-F238E27FC236}">
                <a16:creationId xmlns:a16="http://schemas.microsoft.com/office/drawing/2014/main" id="{0D02CF5A-D7A7-4882-8EAC-E6AEC2DE2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408777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DD4E732-CC53-49A8-99BE-8720AB56B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65117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F8C7FB6D-08F8-41F1-8464-6252F616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D921F87-6B59-4B03-B311-61A92BC69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1060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6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4.1 </a:t>
            </a:r>
          </a:p>
          <a:p>
            <a:endParaRPr lang="es-MX" sz="1400" b="1" dirty="0"/>
          </a:p>
          <a:p>
            <a:pPr algn="l"/>
            <a:r>
              <a:rPr lang="es-MX" sz="1400" b="1" dirty="0"/>
              <a:t>Nombre del procedimiento: </a:t>
            </a:r>
            <a:r>
              <a:rPr lang="es-MX" sz="1400" dirty="0"/>
              <a:t>V</a:t>
            </a:r>
            <a:r>
              <a:rPr lang="es-ES" sz="1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incular a los productores del campo a programas y apoyo del gobierno federal y estatal.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80097"/>
              </p:ext>
            </p:extLst>
          </p:nvPr>
        </p:nvGraphicFramePr>
        <p:xfrm>
          <a:off x="510169" y="2989250"/>
          <a:ext cx="5915024" cy="5445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88052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426972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544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Otorgar un servicio eficiente a la ciudadanía que acude a esta oficina, en busca de soluciones.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436645"/>
              </p:ext>
            </p:extLst>
          </p:nvPr>
        </p:nvGraphicFramePr>
        <p:xfrm>
          <a:off x="482174" y="3906843"/>
          <a:ext cx="5915024" cy="1174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8052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426972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Atender las demandas prioritarias de la población trabajando con honestidad, eficiencia, transparencia, ética, rendición de cuentas y con una especial atención a la racionalización del gasto del gobierno para consolidar una sociedad próspera y sustentable.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6">
            <a:extLst>
              <a:ext uri="{FF2B5EF4-FFF2-40B4-BE49-F238E27FC236}">
                <a16:creationId xmlns:a16="http://schemas.microsoft.com/office/drawing/2014/main" id="{382A9CFB-0355-4334-A7E9-A35E705B9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A9C1AB4B-8343-4AB2-8C72-3395A1C7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0F9E609-0F83-4C33-845B-A030C4B6A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73738A2-9696-488A-B3BF-8C21E090E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12E8263-DC2F-4FE3-972D-4750E4B1A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15950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A288362-A782-4CAC-942E-55384E59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80B88E9-D99C-49E2-BF17-18F0292C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7651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7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9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05698"/>
              </p:ext>
            </p:extLst>
          </p:nvPr>
        </p:nvGraphicFramePr>
        <p:xfrm>
          <a:off x="453012" y="2454052"/>
          <a:ext cx="5820407" cy="5493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Poner a disposición del público la o las convocatorias de los programas o apoyos.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realizará una lista de los apoyos disponibles y la cantidad, para dar información a los ciudadanos interesados.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Cuando el interesado acude a la dirección por información, el encargado le debe solicitar los requisitos correspondientes.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Interesado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Entregar los requisitos correspondientes en la Dirección de Desarrollo Rural 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77279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la base de datos de los productores que entregaron sus requisitos para acceder a los apoyos y programas.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386933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realizan reuniones o capacitaciones a los ciudadanos beneficiarios de los apoyos, para llevar un control de lo que se produce. </a:t>
                      </a:r>
                      <a:endParaRPr lang="es-MX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92707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día oficial de la entrega de los apoyos se deberá llevar un control contable de las unidades entregadas, tomando evidencias de las actividades a realizar. </a:t>
                      </a:r>
                      <a:endParaRPr lang="es-MX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64453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 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Entrega de los apoyos por parte del Presidente Municipal.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96320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53012" y="1614713"/>
            <a:ext cx="5820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400" b="1" dirty="0"/>
              <a:t>Nombre del Procedimiento:</a:t>
            </a:r>
          </a:p>
          <a:p>
            <a:pPr algn="just"/>
            <a:r>
              <a:rPr lang="es-MX" sz="1400" dirty="0"/>
              <a:t>V</a:t>
            </a:r>
            <a:r>
              <a:rPr lang="es-ES" sz="1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incular a los productores del campo a programas y apoyos del gobierno Federal y Estatal.</a:t>
            </a:r>
            <a:endParaRPr lang="es-MX" sz="1400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952805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Desarrollo Rural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8038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8 de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1745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21454</TotalTime>
  <Words>1315</Words>
  <Application>Microsoft Office PowerPoint</Application>
  <PresentationFormat>Personalizado</PresentationFormat>
  <Paragraphs>297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BinnerD</vt:lpstr>
      <vt:lpstr>Calibri</vt:lpstr>
      <vt:lpstr>Tahoma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Secretaría de Gobernación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Lopez C</dc:creator>
  <cp:lastModifiedBy>Admin</cp:lastModifiedBy>
  <cp:revision>1137</cp:revision>
  <cp:lastPrinted>2019-04-08T23:43:36Z</cp:lastPrinted>
  <dcterms:created xsi:type="dcterms:W3CDTF">2000-06-14T21:53:19Z</dcterms:created>
  <dcterms:modified xsi:type="dcterms:W3CDTF">2019-04-08T23:47:00Z</dcterms:modified>
</cp:coreProperties>
</file>