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3"/>
  </p:notesMasterIdLst>
  <p:handoutMasterIdLst>
    <p:handoutMasterId r:id="rId24"/>
  </p:handoutMasterIdLst>
  <p:sldIdLst>
    <p:sldId id="711" r:id="rId2"/>
    <p:sldId id="893" r:id="rId3"/>
    <p:sldId id="717" r:id="rId4"/>
    <p:sldId id="714" r:id="rId5"/>
    <p:sldId id="716" r:id="rId6"/>
    <p:sldId id="715" r:id="rId7"/>
    <p:sldId id="895" r:id="rId8"/>
    <p:sldId id="897" r:id="rId9"/>
    <p:sldId id="896" r:id="rId10"/>
    <p:sldId id="256" r:id="rId11"/>
    <p:sldId id="914" r:id="rId12"/>
    <p:sldId id="912" r:id="rId13"/>
    <p:sldId id="913" r:id="rId14"/>
    <p:sldId id="915" r:id="rId15"/>
    <p:sldId id="916" r:id="rId16"/>
    <p:sldId id="917" r:id="rId17"/>
    <p:sldId id="889" r:id="rId18"/>
    <p:sldId id="890" r:id="rId19"/>
    <p:sldId id="891" r:id="rId20"/>
    <p:sldId id="892" r:id="rId21"/>
    <p:sldId id="911" r:id="rId22"/>
  </p:sldIdLst>
  <p:sldSz cx="6858000" cy="9372600"/>
  <p:notesSz cx="7099300" cy="10234613"/>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p15:clr>
            <a:srgbClr val="A4A3A4"/>
          </p15:clr>
        </p15:guide>
        <p15:guide id="2" pos="4110">
          <p15:clr>
            <a:srgbClr val="A4A3A4"/>
          </p15:clr>
        </p15:guide>
      </p15:sldGuideLst>
    </p:ext>
    <p:ext uri="{2D200454-40CA-4A62-9FC3-DE9A4176ACB9}">
      <p15:notesGuideLst xmlns:p15="http://schemas.microsoft.com/office/powerpoint/2012/main">
        <p15:guide id="1" orient="horz" pos="322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6121" autoAdjust="0"/>
    <p:restoredTop sz="94709" autoAdjust="0"/>
  </p:normalViewPr>
  <p:slideViewPr>
    <p:cSldViewPr>
      <p:cViewPr varScale="1">
        <p:scale>
          <a:sx n="64" d="100"/>
          <a:sy n="64" d="100"/>
        </p:scale>
        <p:origin x="3138" y="66"/>
      </p:cViewPr>
      <p:guideLst>
        <p:guide orient="horz" pos="4313"/>
        <p:guide pos="4110"/>
      </p:guideLst>
    </p:cSldViewPr>
  </p:slideViewPr>
  <p:outlineViewPr>
    <p:cViewPr>
      <p:scale>
        <a:sx n="20" d="100"/>
        <a:sy n="20" d="100"/>
      </p:scale>
      <p:origin x="0" y="3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3225"/>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r" defTabSz="976313">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r" defTabSz="976313">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extLst>
      <p:ext uri="{BB962C8B-B14F-4D97-AF65-F5344CB8AC3E}">
        <p14:creationId xmlns:p14="http://schemas.microsoft.com/office/powerpoint/2010/main" val="1111362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r" defTabSz="976313">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149475" y="766763"/>
            <a:ext cx="2808288"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46150" y="4864100"/>
            <a:ext cx="5207000"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r" defTabSz="976313">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extLst>
      <p:ext uri="{BB962C8B-B14F-4D97-AF65-F5344CB8AC3E}">
        <p14:creationId xmlns:p14="http://schemas.microsoft.com/office/powerpoint/2010/main" val="196008720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76313" eaLnBrk="0" hangingPunct="0">
              <a:defRPr sz="1200">
                <a:solidFill>
                  <a:schemeClr val="tx1"/>
                </a:solidFill>
                <a:latin typeface="Arial" panose="020B0604020202020204" pitchFamily="34" charset="0"/>
              </a:defRPr>
            </a:lvl1pPr>
            <a:lvl2pPr marL="793750" indent="-304800" defTabSz="976313" eaLnBrk="0" hangingPunct="0">
              <a:defRPr sz="1200">
                <a:solidFill>
                  <a:schemeClr val="tx1"/>
                </a:solidFill>
                <a:latin typeface="Arial" panose="020B0604020202020204" pitchFamily="34" charset="0"/>
              </a:defRPr>
            </a:lvl2pPr>
            <a:lvl3pPr marL="1220788" indent="-244475" defTabSz="976313" eaLnBrk="0" hangingPunct="0">
              <a:defRPr sz="1200">
                <a:solidFill>
                  <a:schemeClr val="tx1"/>
                </a:solidFill>
                <a:latin typeface="Arial" panose="020B0604020202020204" pitchFamily="34" charset="0"/>
              </a:defRPr>
            </a:lvl3pPr>
            <a:lvl4pPr marL="1709738" indent="-244475" defTabSz="976313" eaLnBrk="0" hangingPunct="0">
              <a:defRPr sz="1200">
                <a:solidFill>
                  <a:schemeClr val="tx1"/>
                </a:solidFill>
                <a:latin typeface="Arial" panose="020B0604020202020204" pitchFamily="34" charset="0"/>
              </a:defRPr>
            </a:lvl4pPr>
            <a:lvl5pPr marL="2197100" indent="-244475" defTabSz="976313" eaLnBrk="0" hangingPunct="0">
              <a:defRPr sz="1200">
                <a:solidFill>
                  <a:schemeClr val="tx1"/>
                </a:solidFill>
                <a:latin typeface="Arial" panose="020B0604020202020204" pitchFamily="34" charset="0"/>
              </a:defRPr>
            </a:lvl5pPr>
            <a:lvl6pPr marL="2654300" indent="-244475" algn="ctr" defTabSz="976313" eaLnBrk="0" fontAlgn="base" hangingPunct="0">
              <a:spcBef>
                <a:spcPct val="0"/>
              </a:spcBef>
              <a:spcAft>
                <a:spcPct val="0"/>
              </a:spcAft>
              <a:defRPr sz="1200">
                <a:solidFill>
                  <a:schemeClr val="tx1"/>
                </a:solidFill>
                <a:latin typeface="Arial" panose="020B0604020202020204" pitchFamily="34" charset="0"/>
              </a:defRPr>
            </a:lvl6pPr>
            <a:lvl7pPr marL="3111500" indent="-244475" algn="ctr" defTabSz="976313" eaLnBrk="0" fontAlgn="base" hangingPunct="0">
              <a:spcBef>
                <a:spcPct val="0"/>
              </a:spcBef>
              <a:spcAft>
                <a:spcPct val="0"/>
              </a:spcAft>
              <a:defRPr sz="1200">
                <a:solidFill>
                  <a:schemeClr val="tx1"/>
                </a:solidFill>
                <a:latin typeface="Arial" panose="020B0604020202020204" pitchFamily="34" charset="0"/>
              </a:defRPr>
            </a:lvl7pPr>
            <a:lvl8pPr marL="3568700" indent="-244475" algn="ctr" defTabSz="976313" eaLnBrk="0" fontAlgn="base" hangingPunct="0">
              <a:spcBef>
                <a:spcPct val="0"/>
              </a:spcBef>
              <a:spcAft>
                <a:spcPct val="0"/>
              </a:spcAft>
              <a:defRPr sz="1200">
                <a:solidFill>
                  <a:schemeClr val="tx1"/>
                </a:solidFill>
                <a:latin typeface="Arial" panose="020B0604020202020204" pitchFamily="34" charset="0"/>
              </a:defRPr>
            </a:lvl8pPr>
            <a:lvl9pPr marL="4025900" indent="-244475" algn="ctr" defTabSz="976313"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extLst>
      <p:ext uri="{BB962C8B-B14F-4D97-AF65-F5344CB8AC3E}">
        <p14:creationId xmlns:p14="http://schemas.microsoft.com/office/powerpoint/2010/main" val="4048946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0"/>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0"/>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5"/>
            <a:ext cx="3030538"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0"/>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3" y="2098675"/>
            <a:ext cx="3030537"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3" y="2971800"/>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0"/>
            <a:ext cx="4114800" cy="5622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344613" y="7335838"/>
            <a:ext cx="4114800" cy="11001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REVISÓ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Gladys Edith Martínez Castellanos</a:t>
            </a:r>
          </a:p>
          <a:p>
            <a:pPr defTabSz="889000">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0"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5" y="257175"/>
            <a:ext cx="2176463" cy="600075"/>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900" y="15875"/>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ELABORÓ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C.P. Olga Patricia Lira García</a:t>
            </a:r>
          </a:p>
          <a:p>
            <a:pPr defTabSz="889000">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APROBÓ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Luis Ignacio Cubillas Tellechea</a:t>
            </a:r>
          </a:p>
          <a:p>
            <a:pPr defTabSz="889000">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5988" rtl="0" eaLnBrk="0" fontAlgn="base" hangingPunct="0">
        <a:spcBef>
          <a:spcPct val="0"/>
        </a:spcBef>
        <a:spcAft>
          <a:spcPct val="0"/>
        </a:spcAft>
        <a:defRPr sz="4400">
          <a:solidFill>
            <a:schemeClr val="tx2"/>
          </a:solidFill>
          <a:latin typeface="+mj-lt"/>
          <a:ea typeface="+mj-ea"/>
          <a:cs typeface="+mj-cs"/>
        </a:defRPr>
      </a:lvl1pPr>
      <a:lvl2pPr algn="ctr" defTabSz="915988" rtl="0" eaLnBrk="0" fontAlgn="base" hangingPunct="0">
        <a:spcBef>
          <a:spcPct val="0"/>
        </a:spcBef>
        <a:spcAft>
          <a:spcPct val="0"/>
        </a:spcAft>
        <a:defRPr sz="4400">
          <a:solidFill>
            <a:schemeClr val="tx2"/>
          </a:solidFill>
          <a:latin typeface="Times New Roman" pitchFamily="18" charset="0"/>
        </a:defRPr>
      </a:lvl2pPr>
      <a:lvl3pPr algn="ctr" defTabSz="915988" rtl="0" eaLnBrk="0" fontAlgn="base" hangingPunct="0">
        <a:spcBef>
          <a:spcPct val="0"/>
        </a:spcBef>
        <a:spcAft>
          <a:spcPct val="0"/>
        </a:spcAft>
        <a:defRPr sz="4400">
          <a:solidFill>
            <a:schemeClr val="tx2"/>
          </a:solidFill>
          <a:latin typeface="Times New Roman" pitchFamily="18" charset="0"/>
        </a:defRPr>
      </a:lvl3pPr>
      <a:lvl4pPr algn="ctr" defTabSz="915988" rtl="0" eaLnBrk="0" fontAlgn="base" hangingPunct="0">
        <a:spcBef>
          <a:spcPct val="0"/>
        </a:spcBef>
        <a:spcAft>
          <a:spcPct val="0"/>
        </a:spcAft>
        <a:defRPr sz="4400">
          <a:solidFill>
            <a:schemeClr val="tx2"/>
          </a:solidFill>
          <a:latin typeface="Times New Roman" pitchFamily="18" charset="0"/>
        </a:defRPr>
      </a:lvl4pPr>
      <a:lvl5pPr algn="ctr" defTabSz="915988" rtl="0" eaLnBrk="0" fontAlgn="base" hangingPunct="0">
        <a:spcBef>
          <a:spcPct val="0"/>
        </a:spcBef>
        <a:spcAft>
          <a:spcPct val="0"/>
        </a:spcAft>
        <a:defRPr sz="4400">
          <a:solidFill>
            <a:schemeClr val="tx2"/>
          </a:solidFill>
          <a:latin typeface="Times New Roman" pitchFamily="18" charset="0"/>
        </a:defRPr>
      </a:lvl5pPr>
      <a:lvl6pPr marL="457200" algn="ctr" defTabSz="915988" rtl="0" fontAlgn="base">
        <a:spcBef>
          <a:spcPct val="0"/>
        </a:spcBef>
        <a:spcAft>
          <a:spcPct val="0"/>
        </a:spcAft>
        <a:defRPr sz="4400">
          <a:solidFill>
            <a:schemeClr val="tx2"/>
          </a:solidFill>
          <a:latin typeface="Times New Roman" pitchFamily="18" charset="0"/>
        </a:defRPr>
      </a:lvl6pPr>
      <a:lvl7pPr marL="914400" algn="ctr" defTabSz="915988" rtl="0" fontAlgn="base">
        <a:spcBef>
          <a:spcPct val="0"/>
        </a:spcBef>
        <a:spcAft>
          <a:spcPct val="0"/>
        </a:spcAft>
        <a:defRPr sz="4400">
          <a:solidFill>
            <a:schemeClr val="tx2"/>
          </a:solidFill>
          <a:latin typeface="Times New Roman" pitchFamily="18" charset="0"/>
        </a:defRPr>
      </a:lvl7pPr>
      <a:lvl8pPr marL="1371600" algn="ctr" defTabSz="915988" rtl="0" fontAlgn="base">
        <a:spcBef>
          <a:spcPct val="0"/>
        </a:spcBef>
        <a:spcAft>
          <a:spcPct val="0"/>
        </a:spcAft>
        <a:defRPr sz="4400">
          <a:solidFill>
            <a:schemeClr val="tx2"/>
          </a:solidFill>
          <a:latin typeface="Times New Roman" pitchFamily="18" charset="0"/>
        </a:defRPr>
      </a:lvl8pPr>
      <a:lvl9pPr marL="1828800" algn="ctr" defTabSz="915988" rtl="0" fontAlgn="base">
        <a:spcBef>
          <a:spcPct val="0"/>
        </a:spcBef>
        <a:spcAft>
          <a:spcPct val="0"/>
        </a:spcAft>
        <a:defRPr sz="4400">
          <a:solidFill>
            <a:schemeClr val="tx2"/>
          </a:solidFill>
          <a:latin typeface="Times New Roman" pitchFamily="18" charset="0"/>
        </a:defRPr>
      </a:lvl9pPr>
    </p:titleStyle>
    <p:bodyStyle>
      <a:lvl1pPr marL="344488" indent="-344488" algn="l" defTabSz="915988" rtl="0" eaLnBrk="0" fontAlgn="base" hangingPunct="0">
        <a:spcBef>
          <a:spcPct val="20000"/>
        </a:spcBef>
        <a:spcAft>
          <a:spcPct val="0"/>
        </a:spcAft>
        <a:buChar char="•"/>
        <a:defRPr sz="3200">
          <a:solidFill>
            <a:schemeClr val="tx1"/>
          </a:solidFill>
          <a:latin typeface="+mn-lt"/>
          <a:ea typeface="+mn-ea"/>
          <a:cs typeface="+mn-cs"/>
        </a:defRPr>
      </a:lvl1pPr>
      <a:lvl2pPr marL="744538" indent="-287338" algn="l" defTabSz="915988" rtl="0" eaLnBrk="0" fontAlgn="base" hangingPunct="0">
        <a:spcBef>
          <a:spcPct val="20000"/>
        </a:spcBef>
        <a:spcAft>
          <a:spcPct val="0"/>
        </a:spcAft>
        <a:buChar char="–"/>
        <a:defRPr sz="2700">
          <a:solidFill>
            <a:schemeClr val="tx1"/>
          </a:solidFill>
          <a:latin typeface="+mn-lt"/>
        </a:defRPr>
      </a:lvl2pPr>
      <a:lvl3pPr marL="1144588" indent="-228600" algn="l" defTabSz="915988" rtl="0" eaLnBrk="0" fontAlgn="base" hangingPunct="0">
        <a:spcBef>
          <a:spcPct val="20000"/>
        </a:spcBef>
        <a:spcAft>
          <a:spcPct val="0"/>
        </a:spcAft>
        <a:buChar char="•"/>
        <a:defRPr sz="2400">
          <a:solidFill>
            <a:schemeClr val="tx1"/>
          </a:solidFill>
          <a:latin typeface="+mn-lt"/>
        </a:defRPr>
      </a:lvl3pPr>
      <a:lvl4pPr marL="1601788" indent="-227013" algn="l" defTabSz="915988" rtl="0" eaLnBrk="0" fontAlgn="base" hangingPunct="0">
        <a:spcBef>
          <a:spcPct val="20000"/>
        </a:spcBef>
        <a:spcAft>
          <a:spcPct val="0"/>
        </a:spcAft>
        <a:buChar char="–"/>
        <a:defRPr sz="2000">
          <a:solidFill>
            <a:schemeClr val="tx1"/>
          </a:solidFill>
          <a:latin typeface="+mn-lt"/>
        </a:defRPr>
      </a:lvl4pPr>
      <a:lvl5pPr marL="2062163" indent="-230188" algn="l" defTabSz="915988" rtl="0" eaLnBrk="0" fontAlgn="base" hangingPunct="0">
        <a:spcBef>
          <a:spcPct val="20000"/>
        </a:spcBef>
        <a:spcAft>
          <a:spcPct val="0"/>
        </a:spcAft>
        <a:buChar char="»"/>
        <a:defRPr sz="2000">
          <a:solidFill>
            <a:schemeClr val="tx1"/>
          </a:solidFill>
          <a:latin typeface="+mn-lt"/>
        </a:defRPr>
      </a:lvl5pPr>
      <a:lvl6pPr marL="2519363" indent="-230188" algn="l" defTabSz="915988" rtl="0" fontAlgn="base">
        <a:spcBef>
          <a:spcPct val="20000"/>
        </a:spcBef>
        <a:spcAft>
          <a:spcPct val="0"/>
        </a:spcAft>
        <a:buChar char="»"/>
        <a:defRPr sz="2000">
          <a:solidFill>
            <a:schemeClr val="tx1"/>
          </a:solidFill>
          <a:latin typeface="+mn-lt"/>
        </a:defRPr>
      </a:lvl6pPr>
      <a:lvl7pPr marL="2976563" indent="-230188" algn="l" defTabSz="915988" rtl="0" fontAlgn="base">
        <a:spcBef>
          <a:spcPct val="20000"/>
        </a:spcBef>
        <a:spcAft>
          <a:spcPct val="0"/>
        </a:spcAft>
        <a:buChar char="»"/>
        <a:defRPr sz="2000">
          <a:solidFill>
            <a:schemeClr val="tx1"/>
          </a:solidFill>
          <a:latin typeface="+mn-lt"/>
        </a:defRPr>
      </a:lvl7pPr>
      <a:lvl8pPr marL="3433763" indent="-230188" algn="l" defTabSz="915988" rtl="0" fontAlgn="base">
        <a:spcBef>
          <a:spcPct val="20000"/>
        </a:spcBef>
        <a:spcAft>
          <a:spcPct val="0"/>
        </a:spcAft>
        <a:buChar char="»"/>
        <a:defRPr sz="2000">
          <a:solidFill>
            <a:schemeClr val="tx1"/>
          </a:solidFill>
          <a:latin typeface="+mn-lt"/>
        </a:defRPr>
      </a:lvl8pPr>
      <a:lvl9pPr marL="3890963" indent="-230188" algn="l" defTabSz="915988"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0"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7"/>
            <a:ext cx="5951538" cy="584775"/>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DIRECCION DE DEPORTES </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816677" y="8213703"/>
            <a:ext cx="274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a:t>
            </a:r>
            <a:r>
              <a:rPr lang="es-MX" altLang="es-MX" sz="1600" b="1" dirty="0" smtClean="0">
                <a:solidFill>
                  <a:srgbClr val="808080"/>
                </a:solidFill>
              </a:rPr>
              <a:t>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422873" y="8211699"/>
            <a:ext cx="314137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HATMPDD14-2018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413259162"/>
              </p:ext>
            </p:extLst>
          </p:nvPr>
        </p:nvGraphicFramePr>
        <p:xfrm>
          <a:off x="548677" y="816431"/>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Elaboración de proyectos deportivos.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1688789468"/>
              </p:ext>
            </p:extLst>
          </p:nvPr>
        </p:nvGraphicFramePr>
        <p:xfrm>
          <a:off x="548679" y="1208974"/>
          <a:ext cx="5904654" cy="426720"/>
        </p:xfrm>
        <a:graphic>
          <a:graphicData uri="http://schemas.openxmlformats.org/drawingml/2006/table">
            <a:tbl>
              <a:tblPr firstRow="1" bandRow="1">
                <a:tableStyleId>{F5AB1C69-6EDB-4FF4-983F-18BD219EF322}</a:tableStyleId>
              </a:tblPr>
              <a:tblGrid>
                <a:gridCol w="1944217">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Director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r>
                        <a:rPr lang="es-MX" sz="1100" b="0" dirty="0">
                          <a:solidFill>
                            <a:schemeClr val="tx1"/>
                          </a:solidFill>
                          <a:latin typeface="Arial" panose="020B0604020202020204" pitchFamily="34" charset="0"/>
                          <a:cs typeface="Arial" panose="020B0604020202020204" pitchFamily="34" charset="0"/>
                        </a:rPr>
                        <a:t>Auxiliar Deportes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dirty="0">
                          <a:solidFill>
                            <a:schemeClr val="tx1"/>
                          </a:solidFill>
                          <a:latin typeface="Arial" panose="020B0604020202020204" pitchFamily="34" charset="0"/>
                          <a:cs typeface="Arial" panose="020B0604020202020204" pitchFamily="34" charset="0"/>
                        </a:rPr>
                        <a:t>Autoridades Correspondientes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1447294642"/>
              </p:ext>
            </p:extLst>
          </p:nvPr>
        </p:nvGraphicFramePr>
        <p:xfrm>
          <a:off x="548677" y="1615467"/>
          <a:ext cx="5904656" cy="6848313"/>
        </p:xfrm>
        <a:graphic>
          <a:graphicData uri="http://schemas.openxmlformats.org/drawingml/2006/table">
            <a:tbl>
              <a:tblPr firstRow="1" bandRow="1">
                <a:tableStyleId>{F5AB1C69-6EDB-4FF4-983F-18BD219EF322}</a:tableStyleId>
              </a:tblPr>
              <a:tblGrid>
                <a:gridCol w="1945595">
                  <a:extLst>
                    <a:ext uri="{9D8B030D-6E8A-4147-A177-3AD203B41FA5}">
                      <a16:colId xmlns:a16="http://schemas.microsoft.com/office/drawing/2014/main" val="3531676926"/>
                    </a:ext>
                  </a:extLst>
                </a:gridCol>
                <a:gridCol w="2014848">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40275" y="1882920"/>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799861" y="3262712"/>
            <a:ext cx="1328843" cy="5306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Priorizar principales demandas de la ciudadanía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798708" y="4117045"/>
            <a:ext cx="1331151" cy="49413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Analizar viabilidad e impacto del tema a proyectar </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4823525" y="4958552"/>
            <a:ext cx="1404122" cy="42671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Presentar el proyecto.</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5275404" y="6663602"/>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497475" y="2207827"/>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DB05BF6C-E55E-4F04-87CE-BA9562480833}"/>
              </a:ext>
            </a:extLst>
          </p:cNvPr>
          <p:cNvCxnSpPr>
            <a:cxnSpLocks/>
          </p:cNvCxnSpPr>
          <p:nvPr/>
        </p:nvCxnSpPr>
        <p:spPr bwMode="auto">
          <a:xfrm>
            <a:off x="1489830" y="2969268"/>
            <a:ext cx="0" cy="26597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de flecha 41">
            <a:extLst>
              <a:ext uri="{FF2B5EF4-FFF2-40B4-BE49-F238E27FC236}">
                <a16:creationId xmlns:a16="http://schemas.microsoft.com/office/drawing/2014/main" id="{F323EE90-B56D-4DEB-B8D8-40BC26385004}"/>
              </a:ext>
            </a:extLst>
          </p:cNvPr>
          <p:cNvCxnSpPr>
            <a:cxnSpLocks/>
            <a:stCxn id="62" idx="3"/>
          </p:cNvCxnSpPr>
          <p:nvPr/>
        </p:nvCxnSpPr>
        <p:spPr bwMode="auto">
          <a:xfrm>
            <a:off x="2127550" y="5131775"/>
            <a:ext cx="63497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Conector recto de flecha 53">
            <a:extLst>
              <a:ext uri="{FF2B5EF4-FFF2-40B4-BE49-F238E27FC236}">
                <a16:creationId xmlns:a16="http://schemas.microsoft.com/office/drawing/2014/main" id="{E2AFB093-8B37-451E-945E-FA6AD3E0335D}"/>
              </a:ext>
            </a:extLst>
          </p:cNvPr>
          <p:cNvCxnSpPr>
            <a:cxnSpLocks/>
          </p:cNvCxnSpPr>
          <p:nvPr/>
        </p:nvCxnSpPr>
        <p:spPr bwMode="auto">
          <a:xfrm>
            <a:off x="5525586" y="5385271"/>
            <a:ext cx="0" cy="46342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863569" y="2350516"/>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1853331" y="3010135"/>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1885764" y="3930993"/>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1885764" y="4760473"/>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5967602" y="4799818"/>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798708" y="4945335"/>
            <a:ext cx="1328842" cy="37288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Marcar objetivos y metas</a:t>
            </a:r>
            <a:endParaRPr kumimoji="0" lang="es-MX" sz="1000" b="0" i="0" u="none" strike="noStrike" cap="none" normalizeH="0" baseline="0" dirty="0">
              <a:ln>
                <a:noFill/>
              </a:ln>
              <a:solidFill>
                <a:schemeClr val="tx1"/>
              </a:solidFill>
              <a:effectLst/>
              <a:latin typeface="Arial" charset="0"/>
            </a:endParaRPr>
          </a:p>
        </p:txBody>
      </p:sp>
      <p:sp>
        <p:nvSpPr>
          <p:cNvPr id="65" name="CuadroTexto 64">
            <a:extLst>
              <a:ext uri="{FF2B5EF4-FFF2-40B4-BE49-F238E27FC236}">
                <a16:creationId xmlns:a16="http://schemas.microsoft.com/office/drawing/2014/main" id="{75DF6D7E-6102-40C7-9E9D-65316A0C2007}"/>
              </a:ext>
            </a:extLst>
          </p:cNvPr>
          <p:cNvSpPr txBox="1"/>
          <p:nvPr/>
        </p:nvSpPr>
        <p:spPr>
          <a:xfrm>
            <a:off x="4080909" y="4799818"/>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5932962" y="5833694"/>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63002043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20</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866527" y="2527867"/>
            <a:ext cx="1261896" cy="38851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Análisis municipal del deporte.</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2783952" y="4964206"/>
            <a:ext cx="1567050" cy="42672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Plasmar el proyecto en documentos.</a:t>
            </a:r>
            <a:endParaRPr lang="es-MX" sz="1000" dirty="0">
              <a:solidFill>
                <a:schemeClr val="tx1"/>
              </a:solidFill>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798708" y="5951656"/>
            <a:ext cx="1328842" cy="40496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Implementar Proyecto </a:t>
            </a:r>
          </a:p>
        </p:txBody>
      </p:sp>
      <p:cxnSp>
        <p:nvCxnSpPr>
          <p:cNvPr id="84" name="Conector recto de flecha 83">
            <a:extLst>
              <a:ext uri="{FF2B5EF4-FFF2-40B4-BE49-F238E27FC236}">
                <a16:creationId xmlns:a16="http://schemas.microsoft.com/office/drawing/2014/main" id="{7EC39EF2-A7FC-4F94-8280-6A1E8D2B1794}"/>
              </a:ext>
            </a:extLst>
          </p:cNvPr>
          <p:cNvCxnSpPr>
            <a:cxnSpLocks/>
          </p:cNvCxnSpPr>
          <p:nvPr/>
        </p:nvCxnSpPr>
        <p:spPr bwMode="auto">
          <a:xfrm>
            <a:off x="4372434" y="5183352"/>
            <a:ext cx="44151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1825189" y="5800564"/>
            <a:ext cx="319134" cy="215444"/>
          </a:xfrm>
          <a:prstGeom prst="rect">
            <a:avLst/>
          </a:prstGeom>
          <a:noFill/>
        </p:spPr>
        <p:txBody>
          <a:bodyPr wrap="square" rtlCol="0">
            <a:spAutoFit/>
          </a:bodyPr>
          <a:lstStyle/>
          <a:p>
            <a:r>
              <a:rPr lang="es-MX" sz="800" dirty="0"/>
              <a:t>8</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5537807" y="6302509"/>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a:off x="1489830" y="3851066"/>
            <a:ext cx="0" cy="26597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Conector recto de flecha 47">
            <a:extLst>
              <a:ext uri="{FF2B5EF4-FFF2-40B4-BE49-F238E27FC236}">
                <a16:creationId xmlns:a16="http://schemas.microsoft.com/office/drawing/2014/main" id="{FE27D728-5E0A-4CD6-9510-DDB56FC54342}"/>
              </a:ext>
            </a:extLst>
          </p:cNvPr>
          <p:cNvCxnSpPr>
            <a:cxnSpLocks/>
          </p:cNvCxnSpPr>
          <p:nvPr/>
        </p:nvCxnSpPr>
        <p:spPr bwMode="auto">
          <a:xfrm>
            <a:off x="1497475" y="4641562"/>
            <a:ext cx="0" cy="26597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Diagrama de flujo: decisión 25">
            <a:extLst>
              <a:ext uri="{FF2B5EF4-FFF2-40B4-BE49-F238E27FC236}">
                <a16:creationId xmlns:a16="http://schemas.microsoft.com/office/drawing/2014/main" id="{697D27A7-F6C1-4443-849C-2A8768C40B66}"/>
              </a:ext>
            </a:extLst>
          </p:cNvPr>
          <p:cNvSpPr/>
          <p:nvPr/>
        </p:nvSpPr>
        <p:spPr bwMode="auto">
          <a:xfrm>
            <a:off x="4844955" y="5848700"/>
            <a:ext cx="1361787" cy="453809"/>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Analizar</a:t>
            </a:r>
          </a:p>
        </p:txBody>
      </p:sp>
      <p:sp>
        <p:nvSpPr>
          <p:cNvPr id="61" name="CuadroTexto 60">
            <a:extLst>
              <a:ext uri="{FF2B5EF4-FFF2-40B4-BE49-F238E27FC236}">
                <a16:creationId xmlns:a16="http://schemas.microsoft.com/office/drawing/2014/main" id="{AE40CA48-8E4D-4C42-8F2E-E65FA22C8A8E}"/>
              </a:ext>
            </a:extLst>
          </p:cNvPr>
          <p:cNvSpPr txBox="1"/>
          <p:nvPr/>
        </p:nvSpPr>
        <p:spPr>
          <a:xfrm>
            <a:off x="4927880" y="5807814"/>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5774905" y="6176524"/>
            <a:ext cx="316112" cy="215444"/>
          </a:xfrm>
          <a:prstGeom prst="rect">
            <a:avLst/>
          </a:prstGeom>
          <a:noFill/>
        </p:spPr>
        <p:txBody>
          <a:bodyPr wrap="none" rtlCol="0">
            <a:spAutoFit/>
          </a:bodyPr>
          <a:lstStyle/>
          <a:p>
            <a:r>
              <a:rPr lang="es-MX" sz="800" dirty="0"/>
              <a:t>No</a:t>
            </a:r>
          </a:p>
        </p:txBody>
      </p:sp>
      <p:cxnSp>
        <p:nvCxnSpPr>
          <p:cNvPr id="32" name="Conector recto de flecha 31">
            <a:extLst>
              <a:ext uri="{FF2B5EF4-FFF2-40B4-BE49-F238E27FC236}">
                <a16:creationId xmlns:a16="http://schemas.microsoft.com/office/drawing/2014/main" id="{89F3D182-EC6D-4030-B0FC-271619357C04}"/>
              </a:ext>
            </a:extLst>
          </p:cNvPr>
          <p:cNvCxnSpPr>
            <a:stCxn id="26" idx="1"/>
          </p:cNvCxnSpPr>
          <p:nvPr/>
        </p:nvCxnSpPr>
        <p:spPr bwMode="auto">
          <a:xfrm flipH="1" flipV="1">
            <a:off x="2144323" y="6075604"/>
            <a:ext cx="2700632"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4" name="Conector recto de flecha 63">
            <a:extLst>
              <a:ext uri="{FF2B5EF4-FFF2-40B4-BE49-F238E27FC236}">
                <a16:creationId xmlns:a16="http://schemas.microsoft.com/office/drawing/2014/main" id="{A29CC963-285D-4682-9876-4F0C3ACC7DB6}"/>
              </a:ext>
            </a:extLst>
          </p:cNvPr>
          <p:cNvCxnSpPr>
            <a:cxnSpLocks/>
          </p:cNvCxnSpPr>
          <p:nvPr/>
        </p:nvCxnSpPr>
        <p:spPr bwMode="auto">
          <a:xfrm>
            <a:off x="1463129" y="6356621"/>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1200726" y="6717714"/>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Tree>
    <p:extLst>
      <p:ext uri="{BB962C8B-B14F-4D97-AF65-F5344CB8AC3E}">
        <p14:creationId xmlns:p14="http://schemas.microsoft.com/office/powerpoint/2010/main" val="205363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32263" y="1445940"/>
            <a:ext cx="5921073" cy="954107"/>
          </a:xfrm>
          <a:prstGeom prst="rect">
            <a:avLst/>
          </a:prstGeom>
          <a:noFill/>
        </p:spPr>
        <p:txBody>
          <a:bodyPr wrap="square" rtlCol="0">
            <a:spAutoFit/>
          </a:bodyPr>
          <a:lstStyle/>
          <a:p>
            <a:r>
              <a:rPr lang="es-MX" sz="1400" b="1" dirty="0"/>
              <a:t>4.2</a:t>
            </a:r>
          </a:p>
          <a:p>
            <a:endParaRPr lang="es-MX" sz="1400" b="1" dirty="0"/>
          </a:p>
          <a:p>
            <a:pPr algn="l"/>
            <a:r>
              <a:rPr lang="es-MX" sz="1400" b="1" dirty="0"/>
              <a:t>Nombre del procedimiento: </a:t>
            </a:r>
            <a:r>
              <a:rPr lang="es-MX" sz="1400" dirty="0"/>
              <a:t>Otorgar permiso de usos de espacios deportivos.</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324603806"/>
              </p:ext>
            </p:extLst>
          </p:nvPr>
        </p:nvGraphicFramePr>
        <p:xfrm>
          <a:off x="510169" y="2989250"/>
          <a:ext cx="5915024" cy="782828"/>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Establecer los lineamientos para llevar el control sobre el uso de los espacios deportivos solicitados por la ciudadanía, propiedad del ayuntamiento.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4210471959"/>
              </p:ext>
            </p:extLst>
          </p:nvPr>
        </p:nvGraphicFramePr>
        <p:xfrm>
          <a:off x="482174" y="3906843"/>
          <a:ext cx="5915024" cy="1369949"/>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Es responsabilidad del Director de Deportes determinar los diagnósticos del estado actual de las unidades deportivas. Así como supervisar la distribución de espacios; la coordinación de horarios para uso de entrenamientos o competencias dentro de las Unidades Deportivas en el Municipio de Tlatlauquitepec.</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79691145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1485148193"/>
              </p:ext>
            </p:extLst>
          </p:nvPr>
        </p:nvGraphicFramePr>
        <p:xfrm>
          <a:off x="5036989" y="8912203"/>
          <a:ext cx="1455887" cy="370840"/>
        </p:xfrm>
        <a:graphic>
          <a:graphicData uri="http://schemas.openxmlformats.org/drawingml/2006/table">
            <a:tbl>
              <a:tblPr firstRow="1" bandRow="1">
                <a:tableStyleId>{F5AB1C69-6EDB-4FF4-983F-18BD219EF322}</a:tableStyleId>
              </a:tblPr>
              <a:tblGrid>
                <a:gridCol w="1455887">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3052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1268515188"/>
              </p:ext>
            </p:extLst>
          </p:nvPr>
        </p:nvGraphicFramePr>
        <p:xfrm>
          <a:off x="474628" y="1930833"/>
          <a:ext cx="5820407" cy="5324572"/>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Ciudadano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Solicita permiso por escrito para ocupar algún espacio deportivo. </a:t>
                      </a: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deportivo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recibe oficio con la petición de uso de espacios deportivos.</a:t>
                      </a:r>
                    </a:p>
                  </a:txBody>
                  <a:tcPr marL="68580" marR="68580" marT="0" marB="0"/>
                </a:tc>
                <a:extLst>
                  <a:ext uri="{0D108BD9-81ED-4DB2-BD59-A6C34878D82A}">
                    <a16:rowId xmlns:a16="http://schemas.microsoft.com/office/drawing/2014/main" val="3935992432"/>
                  </a:ext>
                </a:extLst>
              </a:tr>
              <a:tr h="20458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revisa agenda y horarios de canchas de las Unidades Deportivas y campos deportivos, para autorizar o negar la solicitud.</a:t>
                      </a:r>
                    </a:p>
                  </a:txBody>
                  <a:tcPr marL="68580" marR="68580" marT="0" marB="0"/>
                </a:tc>
                <a:extLst>
                  <a:ext uri="{0D108BD9-81ED-4DB2-BD59-A6C34878D82A}">
                    <a16:rowId xmlns:a16="http://schemas.microsoft.com/office/drawing/2014/main" val="3657339292"/>
                  </a:ext>
                </a:extLst>
              </a:tr>
              <a:tr h="713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Director </a:t>
                      </a:r>
                    </a:p>
                  </a:txBody>
                  <a:tcPr marL="68580" marR="68580" marT="0" marB="0"/>
                </a:tc>
                <a:tc>
                  <a:txBody>
                    <a:bodyPr/>
                    <a:lstStyle/>
                    <a:p>
                      <a:r>
                        <a:rPr lang="es-MX" sz="1200" dirty="0">
                          <a:latin typeface="Arial" panose="020B0604020202020204" pitchFamily="34" charset="0"/>
                          <a:cs typeface="Arial" panose="020B0604020202020204" pitchFamily="34" charset="0"/>
                        </a:rPr>
                        <a:t>Si se solicita alguna de las Unidades Deportivas para renta, se notifica en la respuesta de su oficio el permiso y la cantidad que tiene que pasar a pagar a tesorería. Y posteriormente a su pago pasar a la dirección a llenar su pagare y carta responsiva. En caso de que no se dará conocimiento por escrito. </a:t>
                      </a:r>
                    </a:p>
                  </a:txBody>
                  <a:tcPr marL="68580" marR="68580" marT="0" marB="0"/>
                </a:tc>
                <a:extLst>
                  <a:ext uri="{0D108BD9-81ED-4DB2-BD59-A6C34878D82A}">
                    <a16:rowId xmlns:a16="http://schemas.microsoft.com/office/drawing/2014/main" val="4175772796"/>
                  </a:ext>
                </a:extLst>
              </a:tr>
              <a:tr h="119553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Director</a:t>
                      </a:r>
                    </a:p>
                  </a:txBody>
                  <a:tcPr marL="68580" marR="68580" marT="0" marB="0"/>
                </a:tc>
                <a:tc>
                  <a:txBody>
                    <a:bodyPr/>
                    <a:lstStyle/>
                    <a:p>
                      <a:pPr marL="0" indent="0">
                        <a:buFont typeface="Arial" panose="020B0604020202020204" pitchFamily="34" charset="0"/>
                        <a:buNone/>
                      </a:pPr>
                      <a:r>
                        <a:rPr lang="es-MX" sz="1200" dirty="0">
                          <a:latin typeface="Arial" panose="020B0604020202020204" pitchFamily="34" charset="0"/>
                          <a:cs typeface="Arial" panose="020B0604020202020204" pitchFamily="34" charset="0"/>
                        </a:rPr>
                        <a:t>Una vez Aprobado por el director y auxiliar el permiso de cancha para entrenamiento, se da contestación y es firmado por el director, en caso de no haber respuesta favorable se solicita al interesado acercase a la dirección y darle otra opción de respuesta. </a:t>
                      </a:r>
                    </a:p>
                    <a:p>
                      <a:pPr marL="0" indent="0">
                        <a:buFont typeface="Arial" panose="020B0604020202020204" pitchFamily="34" charset="0"/>
                        <a:buNone/>
                      </a:pP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deportivo</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Archiva la solicitud y la respuesta dada.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905927076"/>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7" y="1365803"/>
            <a:ext cx="5820407" cy="738664"/>
          </a:xfrm>
          <a:prstGeom prst="rect">
            <a:avLst/>
          </a:prstGeom>
          <a:noFill/>
        </p:spPr>
        <p:txBody>
          <a:bodyPr wrap="square" rtlCol="0">
            <a:spAutoFit/>
          </a:bodyPr>
          <a:lstStyle/>
          <a:p>
            <a:pPr lvl="0" algn="l" fontAlgn="auto">
              <a:spcBef>
                <a:spcPts val="0"/>
              </a:spcBef>
              <a:spcAft>
                <a:spcPts val="0"/>
              </a:spcAft>
              <a:defRPr/>
            </a:pPr>
            <a:r>
              <a:rPr lang="es-MX" sz="1400" b="1" dirty="0"/>
              <a:t>Nombre del Procedimiento: </a:t>
            </a:r>
            <a:r>
              <a:rPr lang="es-MX" sz="1400" dirty="0">
                <a:cs typeface="Arial" panose="020B0604020202020204" pitchFamily="34" charset="0"/>
              </a:rPr>
              <a:t>Otorgar permiso de uso de espacios deportivos.</a:t>
            </a:r>
          </a:p>
          <a:p>
            <a:pPr algn="just"/>
            <a:endParaRPr lang="es-MX" sz="1400" b="1" dirty="0"/>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61440287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1799253022"/>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11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156579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521954510"/>
              </p:ext>
            </p:extLst>
          </p:nvPr>
        </p:nvGraphicFramePr>
        <p:xfrm>
          <a:off x="548677" y="816431"/>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Otorgar permiso de uso de espacios deportivos.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3257752660"/>
              </p:ext>
            </p:extLst>
          </p:nvPr>
        </p:nvGraphicFramePr>
        <p:xfrm>
          <a:off x="548679" y="1208974"/>
          <a:ext cx="5904654" cy="370840"/>
        </p:xfrm>
        <a:graphic>
          <a:graphicData uri="http://schemas.openxmlformats.org/drawingml/2006/table">
            <a:tbl>
              <a:tblPr firstRow="1" bandRow="1">
                <a:tableStyleId>{F5AB1C69-6EDB-4FF4-983F-18BD219EF322}</a:tableStyleId>
              </a:tblPr>
              <a:tblGrid>
                <a:gridCol w="1512169">
                  <a:extLst>
                    <a:ext uri="{9D8B030D-6E8A-4147-A177-3AD203B41FA5}">
                      <a16:colId xmlns:a16="http://schemas.microsoft.com/office/drawing/2014/main" val="3531676926"/>
                    </a:ext>
                  </a:extLst>
                </a:gridCol>
                <a:gridCol w="1368152">
                  <a:extLst>
                    <a:ext uri="{9D8B030D-6E8A-4147-A177-3AD203B41FA5}">
                      <a16:colId xmlns:a16="http://schemas.microsoft.com/office/drawing/2014/main" val="4179167614"/>
                    </a:ext>
                  </a:extLst>
                </a:gridCol>
                <a:gridCol w="3024333">
                  <a:extLst>
                    <a:ext uri="{9D8B030D-6E8A-4147-A177-3AD203B41FA5}">
                      <a16:colId xmlns:a16="http://schemas.microsoft.com/office/drawing/2014/main" val="24598714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Ciudadano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r>
                        <a:rPr lang="es-MX" sz="1100" b="0" dirty="0">
                          <a:solidFill>
                            <a:schemeClr val="tx1"/>
                          </a:solidFill>
                          <a:latin typeface="Arial" panose="020B0604020202020204" pitchFamily="34" charset="0"/>
                          <a:cs typeface="Arial" panose="020B0604020202020204" pitchFamily="34" charset="0"/>
                        </a:rPr>
                        <a:t>Auxiliar Deportes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dirty="0">
                          <a:solidFill>
                            <a:schemeClr val="tx1"/>
                          </a:solidFill>
                          <a:latin typeface="Arial" panose="020B0604020202020204" pitchFamily="34" charset="0"/>
                          <a:cs typeface="Arial" panose="020B0604020202020204" pitchFamily="34" charset="0"/>
                        </a:rPr>
                        <a:t>Director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3134576366"/>
              </p:ext>
            </p:extLst>
          </p:nvPr>
        </p:nvGraphicFramePr>
        <p:xfrm>
          <a:off x="548677" y="1575719"/>
          <a:ext cx="5904656" cy="6848313"/>
        </p:xfrm>
        <a:graphic>
          <a:graphicData uri="http://schemas.openxmlformats.org/drawingml/2006/table">
            <a:tbl>
              <a:tblPr firstRow="1" bandRow="1">
                <a:tableStyleId>{F5AB1C69-6EDB-4FF4-983F-18BD219EF322}</a:tableStyleId>
              </a:tblPr>
              <a:tblGrid>
                <a:gridCol w="1512171">
                  <a:extLst>
                    <a:ext uri="{9D8B030D-6E8A-4147-A177-3AD203B41FA5}">
                      <a16:colId xmlns:a16="http://schemas.microsoft.com/office/drawing/2014/main" val="3531676926"/>
                    </a:ext>
                  </a:extLst>
                </a:gridCol>
                <a:gridCol w="1368152">
                  <a:extLst>
                    <a:ext uri="{9D8B030D-6E8A-4147-A177-3AD203B41FA5}">
                      <a16:colId xmlns:a16="http://schemas.microsoft.com/office/drawing/2014/main" val="4179167614"/>
                    </a:ext>
                  </a:extLst>
                </a:gridCol>
                <a:gridCol w="3024333">
                  <a:extLst>
                    <a:ext uri="{9D8B030D-6E8A-4147-A177-3AD203B41FA5}">
                      <a16:colId xmlns:a16="http://schemas.microsoft.com/office/drawing/2014/main" val="245987141"/>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40275" y="1882920"/>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228789" y="2567279"/>
            <a:ext cx="1104051" cy="53484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Se recibe oficio de solicitud de área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3718479" y="2562135"/>
            <a:ext cx="1564466" cy="36486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Revisión de horarios y actividades en Unidades </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5676842" y="5167339"/>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497475" y="2207827"/>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DB05BF6C-E55E-4F04-87CE-BA9562480833}"/>
              </a:ext>
            </a:extLst>
          </p:cNvPr>
          <p:cNvCxnSpPr>
            <a:cxnSpLocks/>
          </p:cNvCxnSpPr>
          <p:nvPr/>
        </p:nvCxnSpPr>
        <p:spPr bwMode="auto">
          <a:xfrm>
            <a:off x="1761897" y="2744567"/>
            <a:ext cx="45910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Conector recto de flecha 53">
            <a:extLst>
              <a:ext uri="{FF2B5EF4-FFF2-40B4-BE49-F238E27FC236}">
                <a16:creationId xmlns:a16="http://schemas.microsoft.com/office/drawing/2014/main" id="{E2AFB093-8B37-451E-945E-FA6AD3E0335D}"/>
              </a:ext>
            </a:extLst>
          </p:cNvPr>
          <p:cNvCxnSpPr>
            <a:cxnSpLocks/>
          </p:cNvCxnSpPr>
          <p:nvPr/>
        </p:nvCxnSpPr>
        <p:spPr bwMode="auto">
          <a:xfrm>
            <a:off x="5932962" y="4706006"/>
            <a:ext cx="0" cy="46342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749075" y="2407632"/>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3101667" y="2377363"/>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5040571" y="2393270"/>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702338" y="3460467"/>
            <a:ext cx="242374" cy="215444"/>
          </a:xfrm>
          <a:prstGeom prst="rect">
            <a:avLst/>
          </a:prstGeom>
          <a:noFill/>
        </p:spPr>
        <p:txBody>
          <a:bodyPr wrap="none" rtlCol="0">
            <a:spAutoFit/>
          </a:bodyPr>
          <a:lstStyle/>
          <a:p>
            <a:r>
              <a:rPr lang="es-MX" sz="800" dirty="0"/>
              <a:t>4</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3718479" y="4490562"/>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5932962" y="5833694"/>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3451578785"/>
              </p:ext>
            </p:extLst>
          </p:nvPr>
        </p:nvGraphicFramePr>
        <p:xfrm>
          <a:off x="5123874" y="8912203"/>
          <a:ext cx="1369001" cy="370840"/>
        </p:xfrm>
        <a:graphic>
          <a:graphicData uri="http://schemas.openxmlformats.org/drawingml/2006/table">
            <a:tbl>
              <a:tblPr firstRow="1" bandRow="1">
                <a:tableStyleId>{F5AB1C69-6EDB-4FF4-983F-18BD219EF322}</a:tableStyleId>
              </a:tblPr>
              <a:tblGrid>
                <a:gridCol w="136900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20</a:t>
                      </a:r>
                    </a:p>
                  </a:txBody>
                  <a:tcPr/>
                </a:tc>
                <a:extLst>
                  <a:ext uri="{0D108BD9-81ED-4DB2-BD59-A6C34878D82A}">
                    <a16:rowId xmlns:a16="http://schemas.microsoft.com/office/drawing/2014/main" val="2061326865"/>
                  </a:ext>
                </a:extLst>
              </a:tr>
            </a:tbl>
          </a:graphicData>
        </a:graphic>
      </p:graphicFrame>
      <p:cxnSp>
        <p:nvCxnSpPr>
          <p:cNvPr id="84" name="Conector recto de flecha 83">
            <a:extLst>
              <a:ext uri="{FF2B5EF4-FFF2-40B4-BE49-F238E27FC236}">
                <a16:creationId xmlns:a16="http://schemas.microsoft.com/office/drawing/2014/main" id="{7EC39EF2-A7FC-4F94-8280-6A1E8D2B1794}"/>
              </a:ext>
            </a:extLst>
          </p:cNvPr>
          <p:cNvCxnSpPr>
            <a:cxnSpLocks/>
          </p:cNvCxnSpPr>
          <p:nvPr/>
        </p:nvCxnSpPr>
        <p:spPr bwMode="auto">
          <a:xfrm>
            <a:off x="4323283" y="3898343"/>
            <a:ext cx="0" cy="7433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a:off x="3347019" y="2745934"/>
            <a:ext cx="37944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Diagrama de flujo: decisión 25">
            <a:extLst>
              <a:ext uri="{FF2B5EF4-FFF2-40B4-BE49-F238E27FC236}">
                <a16:creationId xmlns:a16="http://schemas.microsoft.com/office/drawing/2014/main" id="{697D27A7-F6C1-4443-849C-2A8768C40B66}"/>
              </a:ext>
            </a:extLst>
          </p:cNvPr>
          <p:cNvSpPr/>
          <p:nvPr/>
        </p:nvSpPr>
        <p:spPr bwMode="auto">
          <a:xfrm>
            <a:off x="3522692" y="3519638"/>
            <a:ext cx="1601182" cy="453809"/>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000" dirty="0">
                <a:solidFill>
                  <a:schemeClr val="tx1"/>
                </a:solidFill>
                <a:latin typeface="Arial" charset="0"/>
              </a:rPr>
              <a:t>Respuesta</a:t>
            </a:r>
            <a:endParaRPr kumimoji="0" lang="es-MX" sz="1000" b="0" i="0" u="none" strike="noStrike" cap="none" normalizeH="0" baseline="0" dirty="0">
              <a:ln>
                <a:noFill/>
              </a:ln>
              <a:solidFill>
                <a:schemeClr val="tx1"/>
              </a:solidFill>
              <a:effectLst/>
              <a:latin typeface="Arial" charset="0"/>
            </a:endParaRPr>
          </a:p>
        </p:txBody>
      </p:sp>
      <p:sp>
        <p:nvSpPr>
          <p:cNvPr id="61" name="CuadroTexto 60">
            <a:extLst>
              <a:ext uri="{FF2B5EF4-FFF2-40B4-BE49-F238E27FC236}">
                <a16:creationId xmlns:a16="http://schemas.microsoft.com/office/drawing/2014/main" id="{AE40CA48-8E4D-4C42-8F2E-E65FA22C8A8E}"/>
              </a:ext>
            </a:extLst>
          </p:cNvPr>
          <p:cNvSpPr txBox="1"/>
          <p:nvPr/>
        </p:nvSpPr>
        <p:spPr>
          <a:xfrm>
            <a:off x="4047245" y="4199835"/>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5556514" y="3568189"/>
            <a:ext cx="316112" cy="215444"/>
          </a:xfrm>
          <a:prstGeom prst="rect">
            <a:avLst/>
          </a:prstGeom>
          <a:noFill/>
        </p:spPr>
        <p:txBody>
          <a:bodyPr wrap="none" rtlCol="0">
            <a:spAutoFit/>
          </a:bodyPr>
          <a:lstStyle/>
          <a:p>
            <a:r>
              <a:rPr lang="es-MX" sz="800" dirty="0"/>
              <a:t>No</a:t>
            </a:r>
          </a:p>
        </p:txBody>
      </p:sp>
      <p:cxnSp>
        <p:nvCxnSpPr>
          <p:cNvPr id="64" name="Conector recto de flecha 63">
            <a:extLst>
              <a:ext uri="{FF2B5EF4-FFF2-40B4-BE49-F238E27FC236}">
                <a16:creationId xmlns:a16="http://schemas.microsoft.com/office/drawing/2014/main" id="{A29CC963-285D-4682-9876-4F0C3ACC7DB6}"/>
              </a:ext>
            </a:extLst>
          </p:cNvPr>
          <p:cNvCxnSpPr>
            <a:cxnSpLocks/>
          </p:cNvCxnSpPr>
          <p:nvPr/>
        </p:nvCxnSpPr>
        <p:spPr bwMode="auto">
          <a:xfrm>
            <a:off x="2636912" y="5214945"/>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2374509" y="5586255"/>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iagrama de flujo: documento 2">
            <a:extLst>
              <a:ext uri="{FF2B5EF4-FFF2-40B4-BE49-F238E27FC236}">
                <a16:creationId xmlns:a16="http://schemas.microsoft.com/office/drawing/2014/main" id="{CDE84BB1-00A2-476B-A5BF-CDC3049FB7AF}"/>
              </a:ext>
            </a:extLst>
          </p:cNvPr>
          <p:cNvSpPr/>
          <p:nvPr/>
        </p:nvSpPr>
        <p:spPr bwMode="auto">
          <a:xfrm>
            <a:off x="650057" y="2559705"/>
            <a:ext cx="1328835" cy="426717"/>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a:latin typeface="Arial" charset="0"/>
              </a:rPr>
              <a:t>Permiso</a:t>
            </a:r>
            <a:endParaRPr kumimoji="0" lang="es-MX" sz="1200" b="0" i="0" u="none" strike="noStrike" cap="none" normalizeH="0" baseline="0">
              <a:ln>
                <a:noFill/>
              </a:ln>
              <a:solidFill>
                <a:schemeClr val="tx1"/>
              </a:solidFill>
              <a:effectLst/>
              <a:latin typeface="Arial" charset="0"/>
            </a:endParaRPr>
          </a:p>
        </p:txBody>
      </p:sp>
      <p:cxnSp>
        <p:nvCxnSpPr>
          <p:cNvPr id="20" name="Conector: angular 19">
            <a:extLst>
              <a:ext uri="{FF2B5EF4-FFF2-40B4-BE49-F238E27FC236}">
                <a16:creationId xmlns:a16="http://schemas.microsoft.com/office/drawing/2014/main" id="{AADFE46E-888F-41AE-B70C-021B825CF28B}"/>
              </a:ext>
            </a:extLst>
          </p:cNvPr>
          <p:cNvCxnSpPr>
            <a:cxnSpLocks/>
            <a:stCxn id="26" idx="3"/>
          </p:cNvCxnSpPr>
          <p:nvPr/>
        </p:nvCxnSpPr>
        <p:spPr bwMode="auto">
          <a:xfrm>
            <a:off x="5123874" y="3746543"/>
            <a:ext cx="651032" cy="693484"/>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37" name="Diagrama de flujo: documento 36">
            <a:extLst>
              <a:ext uri="{FF2B5EF4-FFF2-40B4-BE49-F238E27FC236}">
                <a16:creationId xmlns:a16="http://schemas.microsoft.com/office/drawing/2014/main" id="{FECE9118-9EF8-4D63-ABD0-CF75842016A0}"/>
              </a:ext>
            </a:extLst>
          </p:cNvPr>
          <p:cNvSpPr/>
          <p:nvPr/>
        </p:nvSpPr>
        <p:spPr bwMode="auto">
          <a:xfrm>
            <a:off x="5714570" y="4440027"/>
            <a:ext cx="674879" cy="265979"/>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Escrito</a:t>
            </a:r>
          </a:p>
        </p:txBody>
      </p:sp>
      <p:sp>
        <p:nvSpPr>
          <p:cNvPr id="52" name="Diagrama de flujo: multidocumento 51">
            <a:extLst>
              <a:ext uri="{FF2B5EF4-FFF2-40B4-BE49-F238E27FC236}">
                <a16:creationId xmlns:a16="http://schemas.microsoft.com/office/drawing/2014/main" id="{DE2CE874-9EB0-4E39-9CD1-72D317F87A05}"/>
              </a:ext>
            </a:extLst>
          </p:cNvPr>
          <p:cNvSpPr/>
          <p:nvPr/>
        </p:nvSpPr>
        <p:spPr bwMode="auto">
          <a:xfrm>
            <a:off x="3592346" y="4694569"/>
            <a:ext cx="1281078" cy="590200"/>
          </a:xfrm>
          <a:prstGeom prst="flowChartMulti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Contestación </a:t>
            </a:r>
          </a:p>
        </p:txBody>
      </p:sp>
      <p:sp>
        <p:nvSpPr>
          <p:cNvPr id="57" name="Diagrama de flujo: almacenamiento interno 56">
            <a:extLst>
              <a:ext uri="{FF2B5EF4-FFF2-40B4-BE49-F238E27FC236}">
                <a16:creationId xmlns:a16="http://schemas.microsoft.com/office/drawing/2014/main" id="{79C0F178-93BF-4DD4-9159-D7D5B06C5568}"/>
              </a:ext>
            </a:extLst>
          </p:cNvPr>
          <p:cNvSpPr/>
          <p:nvPr/>
        </p:nvSpPr>
        <p:spPr bwMode="auto">
          <a:xfrm>
            <a:off x="2161604" y="4844105"/>
            <a:ext cx="1104051" cy="370840"/>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Archivar</a:t>
            </a:r>
          </a:p>
        </p:txBody>
      </p:sp>
      <p:cxnSp>
        <p:nvCxnSpPr>
          <p:cNvPr id="69" name="Conector recto de flecha 68">
            <a:extLst>
              <a:ext uri="{FF2B5EF4-FFF2-40B4-BE49-F238E27FC236}">
                <a16:creationId xmlns:a16="http://schemas.microsoft.com/office/drawing/2014/main" id="{7668D0C4-0054-466F-93BD-0E408643DCA5}"/>
              </a:ext>
            </a:extLst>
          </p:cNvPr>
          <p:cNvCxnSpPr>
            <a:cxnSpLocks/>
            <a:stCxn id="52" idx="1"/>
          </p:cNvCxnSpPr>
          <p:nvPr/>
        </p:nvCxnSpPr>
        <p:spPr bwMode="auto">
          <a:xfrm flipH="1">
            <a:off x="3265655" y="4989669"/>
            <a:ext cx="326691" cy="715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81320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32263" y="1445940"/>
            <a:ext cx="5921073" cy="738664"/>
          </a:xfrm>
          <a:prstGeom prst="rect">
            <a:avLst/>
          </a:prstGeom>
          <a:noFill/>
        </p:spPr>
        <p:txBody>
          <a:bodyPr wrap="square" rtlCol="0">
            <a:spAutoFit/>
          </a:bodyPr>
          <a:lstStyle/>
          <a:p>
            <a:r>
              <a:rPr lang="es-MX" sz="1400" b="1" dirty="0"/>
              <a:t>4.3</a:t>
            </a:r>
          </a:p>
          <a:p>
            <a:endParaRPr lang="es-MX" sz="1400" b="1" dirty="0"/>
          </a:p>
          <a:p>
            <a:pPr algn="l"/>
            <a:r>
              <a:rPr lang="es-MX" sz="1400" b="1" dirty="0"/>
              <a:t>Nombre del procedimiento: </a:t>
            </a:r>
            <a:r>
              <a:rPr lang="es-MX" sz="1400" dirty="0"/>
              <a:t>Realización de eventos deportivos. </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4180930443"/>
              </p:ext>
            </p:extLst>
          </p:nvPr>
        </p:nvGraphicFramePr>
        <p:xfrm>
          <a:off x="510169" y="2989250"/>
          <a:ext cx="5915024" cy="587121"/>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Realizar Eventos de índole deportivo de calidad y con un impacto ante la sociedad para seguir fomentando el deporte dentro del Municipio.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428865425"/>
              </p:ext>
            </p:extLst>
          </p:nvPr>
        </p:nvGraphicFramePr>
        <p:xfrm>
          <a:off x="482174" y="3906843"/>
          <a:ext cx="5915024" cy="195707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Analizar el tipo de evento que se requiere realizar así como el impacto y  lo viable que es  para la sociedad. Será responsabilidad de la Dirección de Deportes buscar las opciones en logística para realizar algún tipo de evento que la dirección requiera; el evento se llevara a cabo, siempre y cuando tenga por objetivo el fomentar el deporte, apoyar a los deportistas que hay en nuestro municipio y mejorar la situación actual del mismo.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29228114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748976838"/>
              </p:ext>
            </p:extLst>
          </p:nvPr>
        </p:nvGraphicFramePr>
        <p:xfrm>
          <a:off x="5036990" y="8912203"/>
          <a:ext cx="1455886" cy="370840"/>
        </p:xfrm>
        <a:graphic>
          <a:graphicData uri="http://schemas.openxmlformats.org/drawingml/2006/table">
            <a:tbl>
              <a:tblPr firstRow="1" bandRow="1">
                <a:tableStyleId>{F5AB1C69-6EDB-4FF4-983F-18BD219EF322}</a:tableStyleId>
              </a:tblPr>
              <a:tblGrid>
                <a:gridCol w="1455886">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70699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2620588465"/>
              </p:ext>
            </p:extLst>
          </p:nvPr>
        </p:nvGraphicFramePr>
        <p:xfrm>
          <a:off x="474628" y="1930833"/>
          <a:ext cx="5820407" cy="5355165"/>
        </p:xfrm>
        <a:graphic>
          <a:graphicData uri="http://schemas.openxmlformats.org/drawingml/2006/table">
            <a:tbl>
              <a:tblPr firstRow="1" bandRow="1">
                <a:tableStyleId>{5940675A-B579-460E-94D1-54222C63F5DA}</a:tableStyleId>
              </a:tblPr>
              <a:tblGrid>
                <a:gridCol w="650116">
                  <a:extLst>
                    <a:ext uri="{9D8B030D-6E8A-4147-A177-3AD203B41FA5}">
                      <a16:colId xmlns:a16="http://schemas.microsoft.com/office/drawing/2014/main" val="2446579786"/>
                    </a:ext>
                  </a:extLst>
                </a:gridCol>
                <a:gridCol w="1152128">
                  <a:extLst>
                    <a:ext uri="{9D8B030D-6E8A-4147-A177-3AD203B41FA5}">
                      <a16:colId xmlns:a16="http://schemas.microsoft.com/office/drawing/2014/main" val="3043753496"/>
                    </a:ext>
                  </a:extLst>
                </a:gridCol>
                <a:gridCol w="4018163">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Plantear el objetivo y analizar qué impacto y que tan viable puede ser la realización de dicho evento. </a:t>
                      </a: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Presidente</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Aprueba el evento, y se fija: </a:t>
                      </a:r>
                    </a:p>
                    <a:p>
                      <a:pPr marL="54610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Fecha y hora </a:t>
                      </a:r>
                    </a:p>
                    <a:p>
                      <a:pPr marL="54610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Lugar del evento </a:t>
                      </a:r>
                    </a:p>
                    <a:p>
                      <a:pPr marL="54610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 que publico va dirigido </a:t>
                      </a:r>
                    </a:p>
                    <a:p>
                      <a:pPr marL="54610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tendrá costo o será gratuito </a:t>
                      </a:r>
                    </a:p>
                    <a:p>
                      <a:pPr marL="54610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Patrocinadores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realizará minuta de planeación, en caso de que no, se regresa al Jefe para que busque otra opción. </a:t>
                      </a:r>
                    </a:p>
                  </a:txBody>
                  <a:tcPr marL="68580" marR="68580" marT="0" marB="0"/>
                </a:tc>
                <a:extLst>
                  <a:ext uri="{0D108BD9-81ED-4DB2-BD59-A6C34878D82A}">
                    <a16:rowId xmlns:a16="http://schemas.microsoft.com/office/drawing/2014/main" val="3935992432"/>
                  </a:ext>
                </a:extLst>
              </a:tr>
              <a:tr h="20458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encargaran de la promoción y publicidad del evento:  Diseño de lonas, trípticos, carteles y volantes, perifoneo, spot de radio, información y convocar a medios. </a:t>
                      </a:r>
                    </a:p>
                  </a:txBody>
                  <a:tcPr marL="68580" marR="68580" marT="0" marB="0"/>
                </a:tc>
                <a:extLst>
                  <a:ext uri="{0D108BD9-81ED-4DB2-BD59-A6C34878D82A}">
                    <a16:rowId xmlns:a16="http://schemas.microsoft.com/office/drawing/2014/main" val="3657339292"/>
                  </a:ext>
                </a:extLst>
              </a:tr>
              <a:tr h="43659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Director</a:t>
                      </a:r>
                    </a:p>
                  </a:txBody>
                  <a:tcPr marL="68580" marR="68580" marT="0" marB="0"/>
                </a:tc>
                <a:tc>
                  <a:txBody>
                    <a:bodyPr/>
                    <a:lstStyle/>
                    <a:p>
                      <a:r>
                        <a:rPr lang="es-MX" sz="1200" dirty="0">
                          <a:latin typeface="Arial" panose="020B0604020202020204" pitchFamily="34" charset="0"/>
                          <a:cs typeface="Arial" panose="020B0604020202020204" pitchFamily="34" charset="0"/>
                        </a:rPr>
                        <a:t>Realizar la requisición de materiales. </a:t>
                      </a:r>
                    </a:p>
                  </a:txBody>
                  <a:tcPr marL="68580" marR="68580" marT="0" marB="0"/>
                </a:tc>
                <a:extLst>
                  <a:ext uri="{0D108BD9-81ED-4DB2-BD59-A6C34878D82A}">
                    <a16:rowId xmlns:a16="http://schemas.microsoft.com/office/drawing/2014/main" val="4175772796"/>
                  </a:ext>
                </a:extLst>
              </a:tr>
              <a:tr h="37148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Auxiliar deportivo </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dirty="0">
                          <a:latin typeface="Arial" panose="020B0604020202020204" pitchFamily="34" charset="0"/>
                          <a:cs typeface="Arial" panose="020B0604020202020204" pitchFamily="34" charset="0"/>
                        </a:rPr>
                        <a:t>Brindar información a la población interesada y si es el caso inscribirlos para el evento. </a:t>
                      </a:r>
                    </a:p>
                    <a:p>
                      <a:pPr marL="0" indent="0">
                        <a:buFont typeface="Arial" panose="020B0604020202020204" pitchFamily="34" charset="0"/>
                        <a:buNone/>
                      </a:pP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Organizar al personal que ayudara en la realización del evento,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905927076"/>
                  </a:ext>
                </a:extLst>
              </a:tr>
              <a:tr h="58595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r>
                        <a:rPr lang="es-MX" sz="1200" dirty="0">
                          <a:latin typeface="Arial" panose="020B0604020202020204" pitchFamily="34" charset="0"/>
                          <a:cs typeface="Arial" panose="020B0604020202020204" pitchFamily="34" charset="0"/>
                        </a:rPr>
                        <a:t>Auxiliar</a:t>
                      </a:r>
                      <a:r>
                        <a:rPr lang="es-MX" dirty="0"/>
                        <a:t> </a:t>
                      </a:r>
                    </a:p>
                  </a:txBody>
                  <a:tcPr marL="68580" marR="68580" marT="0" marB="0"/>
                </a:tc>
                <a:tc>
                  <a:txBody>
                    <a:bodyPr/>
                    <a:lstStyle/>
                    <a:p>
                      <a:r>
                        <a:rPr lang="es-MX" sz="1200" dirty="0">
                          <a:latin typeface="Arial" panose="020B0604020202020204" pitchFamily="34" charset="0"/>
                          <a:cs typeface="Arial" panose="020B0604020202020204" pitchFamily="34" charset="0"/>
                        </a:rPr>
                        <a:t>Tomar evidencias del evento y archivarlas. </a:t>
                      </a:r>
                    </a:p>
                  </a:txBody>
                  <a:tcPr marL="68580" marR="68580" marT="0" marB="0"/>
                </a:tc>
                <a:extLst>
                  <a:ext uri="{0D108BD9-81ED-4DB2-BD59-A6C34878D82A}">
                    <a16:rowId xmlns:a16="http://schemas.microsoft.com/office/drawing/2014/main" val="1048466341"/>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39955" y="1515277"/>
            <a:ext cx="5820407" cy="307777"/>
          </a:xfrm>
          <a:prstGeom prst="rect">
            <a:avLst/>
          </a:prstGeom>
          <a:noFill/>
        </p:spPr>
        <p:txBody>
          <a:bodyPr wrap="square" rtlCol="0">
            <a:spAutoFit/>
          </a:bodyPr>
          <a:lstStyle/>
          <a:p>
            <a:pPr algn="l"/>
            <a:r>
              <a:rPr lang="es-MX" sz="1400" b="1" dirty="0"/>
              <a:t>Nombre del Procedimiento: </a:t>
            </a:r>
            <a:r>
              <a:rPr lang="es-MX" sz="1400" dirty="0"/>
              <a:t>Realización de eventos deportivos. </a:t>
            </a:r>
            <a:endParaRPr lang="es-MX" sz="1400" b="1" dirty="0"/>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99319692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1401638216"/>
              </p:ext>
            </p:extLst>
          </p:nvPr>
        </p:nvGraphicFramePr>
        <p:xfrm>
          <a:off x="4941168" y="8912203"/>
          <a:ext cx="1551707" cy="370840"/>
        </p:xfrm>
        <a:graphic>
          <a:graphicData uri="http://schemas.openxmlformats.org/drawingml/2006/table">
            <a:tbl>
              <a:tblPr firstRow="1" bandRow="1">
                <a:tableStyleId>{F5AB1C69-6EDB-4FF4-983F-18BD219EF322}</a:tableStyleId>
              </a:tblPr>
              <a:tblGrid>
                <a:gridCol w="1551707">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81770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714942128"/>
              </p:ext>
            </p:extLst>
          </p:nvPr>
        </p:nvGraphicFramePr>
        <p:xfrm>
          <a:off x="548677" y="816431"/>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Realización de eventos deportivos.</a:t>
                      </a:r>
                      <a:r>
                        <a:rPr lang="es-MX" sz="1200" dirty="0"/>
                        <a:t> </a:t>
                      </a:r>
                      <a:endParaRPr lang="es-MX"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1683024265"/>
              </p:ext>
            </p:extLst>
          </p:nvPr>
        </p:nvGraphicFramePr>
        <p:xfrm>
          <a:off x="548679" y="1208974"/>
          <a:ext cx="5904654" cy="370840"/>
        </p:xfrm>
        <a:graphic>
          <a:graphicData uri="http://schemas.openxmlformats.org/drawingml/2006/table">
            <a:tbl>
              <a:tblPr firstRow="1" bandRow="1">
                <a:tableStyleId>{F5AB1C69-6EDB-4FF4-983F-18BD219EF322}</a:tableStyleId>
              </a:tblPr>
              <a:tblGrid>
                <a:gridCol w="2016225">
                  <a:extLst>
                    <a:ext uri="{9D8B030D-6E8A-4147-A177-3AD203B41FA5}">
                      <a16:colId xmlns:a16="http://schemas.microsoft.com/office/drawing/2014/main" val="3531676926"/>
                    </a:ext>
                  </a:extLst>
                </a:gridCol>
                <a:gridCol w="1656184">
                  <a:extLst>
                    <a:ext uri="{9D8B030D-6E8A-4147-A177-3AD203B41FA5}">
                      <a16:colId xmlns:a16="http://schemas.microsoft.com/office/drawing/2014/main" val="4179167614"/>
                    </a:ext>
                  </a:extLst>
                </a:gridCol>
                <a:gridCol w="2232245">
                  <a:extLst>
                    <a:ext uri="{9D8B030D-6E8A-4147-A177-3AD203B41FA5}">
                      <a16:colId xmlns:a16="http://schemas.microsoft.com/office/drawing/2014/main" val="24598714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Director de Deportes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r>
                        <a:rPr lang="es-MX" sz="1100" b="0" dirty="0">
                          <a:solidFill>
                            <a:schemeClr val="tx1"/>
                          </a:solidFill>
                          <a:latin typeface="Arial" panose="020B0604020202020204" pitchFamily="34" charset="0"/>
                          <a:cs typeface="Arial" panose="020B0604020202020204" pitchFamily="34" charset="0"/>
                        </a:rPr>
                        <a:t>Auxiliar Deportes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dirty="0">
                          <a:solidFill>
                            <a:schemeClr val="tx1"/>
                          </a:solidFill>
                          <a:latin typeface="Arial" panose="020B0604020202020204" pitchFamily="34" charset="0"/>
                          <a:cs typeface="Arial" panose="020B0604020202020204" pitchFamily="34" charset="0"/>
                        </a:rPr>
                        <a:t>Presidente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568787780"/>
              </p:ext>
            </p:extLst>
          </p:nvPr>
        </p:nvGraphicFramePr>
        <p:xfrm>
          <a:off x="548677" y="1575719"/>
          <a:ext cx="5904656" cy="6848313"/>
        </p:xfrm>
        <a:graphic>
          <a:graphicData uri="http://schemas.openxmlformats.org/drawingml/2006/table">
            <a:tbl>
              <a:tblPr firstRow="1" bandRow="1">
                <a:tableStyleId>{F5AB1C69-6EDB-4FF4-983F-18BD219EF322}</a:tableStyleId>
              </a:tblPr>
              <a:tblGrid>
                <a:gridCol w="2016227">
                  <a:extLst>
                    <a:ext uri="{9D8B030D-6E8A-4147-A177-3AD203B41FA5}">
                      <a16:colId xmlns:a16="http://schemas.microsoft.com/office/drawing/2014/main" val="3531676926"/>
                    </a:ext>
                  </a:extLst>
                </a:gridCol>
                <a:gridCol w="1656184">
                  <a:extLst>
                    <a:ext uri="{9D8B030D-6E8A-4147-A177-3AD203B41FA5}">
                      <a16:colId xmlns:a16="http://schemas.microsoft.com/office/drawing/2014/main" val="4179167614"/>
                    </a:ext>
                  </a:extLst>
                </a:gridCol>
                <a:gridCol w="2232245">
                  <a:extLst>
                    <a:ext uri="{9D8B030D-6E8A-4147-A177-3AD203B41FA5}">
                      <a16:colId xmlns:a16="http://schemas.microsoft.com/office/drawing/2014/main" val="245987141"/>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962634" y="1895456"/>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657846" y="2552405"/>
            <a:ext cx="1539922" cy="7362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Plantear el objetivo,  impacto y que tan viable este puede ser para la comunidad.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657846" y="4051306"/>
            <a:ext cx="1564466" cy="73622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Diseño de la publicidad para: Lonas, trípticos, carteles, lonas. Spots. Convocar medios</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3118430" y="7837590"/>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419834" y="2215195"/>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519523" y="2377363"/>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5916810" y="2330342"/>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1955394" y="3883073"/>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1955394" y="5175977"/>
            <a:ext cx="164013" cy="215444"/>
          </a:xfrm>
          <a:prstGeom prst="rect">
            <a:avLst/>
          </a:prstGeom>
          <a:noFill/>
        </p:spPr>
        <p:txBody>
          <a:bodyPr wrap="square" rtlCol="0">
            <a:spAutoFit/>
          </a:bodyPr>
          <a:lstStyle/>
          <a:p>
            <a:r>
              <a:rPr lang="es-MX" sz="800" dirty="0"/>
              <a:t>4</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3705574" y="5199197"/>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3712009" y="6681881"/>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1855292732"/>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20</a:t>
                      </a:r>
                    </a:p>
                  </a:txBody>
                  <a:tcPr/>
                </a:tc>
                <a:extLst>
                  <a:ext uri="{0D108BD9-81ED-4DB2-BD59-A6C34878D82A}">
                    <a16:rowId xmlns:a16="http://schemas.microsoft.com/office/drawing/2014/main" val="2061326865"/>
                  </a:ext>
                </a:extLst>
              </a:tr>
            </a:tbl>
          </a:graphicData>
        </a:graphic>
      </p:graphicFrame>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a:off x="2222312" y="2695519"/>
            <a:ext cx="2408306"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Diagrama de flujo: decisión 25">
            <a:extLst>
              <a:ext uri="{FF2B5EF4-FFF2-40B4-BE49-F238E27FC236}">
                <a16:creationId xmlns:a16="http://schemas.microsoft.com/office/drawing/2014/main" id="{697D27A7-F6C1-4443-849C-2A8768C40B66}"/>
              </a:ext>
            </a:extLst>
          </p:cNvPr>
          <p:cNvSpPr/>
          <p:nvPr/>
        </p:nvSpPr>
        <p:spPr bwMode="auto">
          <a:xfrm>
            <a:off x="4630620" y="2363658"/>
            <a:ext cx="1601182" cy="645441"/>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000" dirty="0">
                <a:solidFill>
                  <a:schemeClr val="tx1"/>
                </a:solidFill>
                <a:latin typeface="Arial" charset="0"/>
              </a:rPr>
              <a:t>Respuesta</a:t>
            </a:r>
            <a:endParaRPr kumimoji="0" lang="es-MX" sz="1000" b="0" i="0" u="none" strike="noStrike" cap="none" normalizeH="0" baseline="0" dirty="0">
              <a:ln>
                <a:noFill/>
              </a:ln>
              <a:solidFill>
                <a:schemeClr val="tx1"/>
              </a:solidFill>
              <a:effectLst/>
              <a:latin typeface="Arial" charset="0"/>
            </a:endParaRPr>
          </a:p>
        </p:txBody>
      </p:sp>
      <p:sp>
        <p:nvSpPr>
          <p:cNvPr id="61" name="CuadroTexto 60">
            <a:extLst>
              <a:ext uri="{FF2B5EF4-FFF2-40B4-BE49-F238E27FC236}">
                <a16:creationId xmlns:a16="http://schemas.microsoft.com/office/drawing/2014/main" id="{AE40CA48-8E4D-4C42-8F2E-E65FA22C8A8E}"/>
              </a:ext>
            </a:extLst>
          </p:cNvPr>
          <p:cNvSpPr txBox="1"/>
          <p:nvPr/>
        </p:nvSpPr>
        <p:spPr>
          <a:xfrm>
            <a:off x="6002906" y="3329630"/>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3726461" y="3009099"/>
            <a:ext cx="316112" cy="215444"/>
          </a:xfrm>
          <a:prstGeom prst="rect">
            <a:avLst/>
          </a:prstGeom>
          <a:noFill/>
        </p:spPr>
        <p:txBody>
          <a:bodyPr wrap="none" rtlCol="0">
            <a:spAutoFit/>
          </a:bodyPr>
          <a:lstStyle/>
          <a:p>
            <a:r>
              <a:rPr lang="es-MX" sz="800" dirty="0"/>
              <a:t>No</a:t>
            </a:r>
          </a:p>
        </p:txBody>
      </p:sp>
      <p:cxnSp>
        <p:nvCxnSpPr>
          <p:cNvPr id="64" name="Conector recto de flecha 63">
            <a:extLst>
              <a:ext uri="{FF2B5EF4-FFF2-40B4-BE49-F238E27FC236}">
                <a16:creationId xmlns:a16="http://schemas.microsoft.com/office/drawing/2014/main" id="{A29CC963-285D-4682-9876-4F0C3ACC7DB6}"/>
              </a:ext>
            </a:extLst>
          </p:cNvPr>
          <p:cNvCxnSpPr>
            <a:cxnSpLocks/>
          </p:cNvCxnSpPr>
          <p:nvPr/>
        </p:nvCxnSpPr>
        <p:spPr bwMode="auto">
          <a:xfrm>
            <a:off x="2220003" y="5694412"/>
            <a:ext cx="43969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0" name="Conector: angular 19">
            <a:extLst>
              <a:ext uri="{FF2B5EF4-FFF2-40B4-BE49-F238E27FC236}">
                <a16:creationId xmlns:a16="http://schemas.microsoft.com/office/drawing/2014/main" id="{AADFE46E-888F-41AE-B70C-021B825CF28B}"/>
              </a:ext>
            </a:extLst>
          </p:cNvPr>
          <p:cNvCxnSpPr>
            <a:cxnSpLocks/>
            <a:stCxn id="26" idx="2"/>
          </p:cNvCxnSpPr>
          <p:nvPr/>
        </p:nvCxnSpPr>
        <p:spPr bwMode="auto">
          <a:xfrm rot="5400000" flipH="1">
            <a:off x="3805986" y="1383875"/>
            <a:ext cx="41551" cy="3208899"/>
          </a:xfrm>
          <a:prstGeom prst="bentConnector4">
            <a:avLst>
              <a:gd name="adj1" fmla="val -550167"/>
              <a:gd name="adj2" fmla="val 62475"/>
            </a:avLst>
          </a:prstGeom>
          <a:solidFill>
            <a:schemeClr val="accent1"/>
          </a:solidFill>
          <a:ln w="9525" cap="flat" cmpd="sng" algn="ctr">
            <a:solidFill>
              <a:schemeClr val="tx1"/>
            </a:solidFill>
            <a:prstDash val="solid"/>
            <a:round/>
            <a:headEnd type="none" w="med" len="med"/>
            <a:tailEnd type="triangle"/>
          </a:ln>
          <a:effectLst/>
        </p:spPr>
      </p:cxnSp>
      <p:sp>
        <p:nvSpPr>
          <p:cNvPr id="57" name="Diagrama de flujo: almacenamiento interno 56">
            <a:extLst>
              <a:ext uri="{FF2B5EF4-FFF2-40B4-BE49-F238E27FC236}">
                <a16:creationId xmlns:a16="http://schemas.microsoft.com/office/drawing/2014/main" id="{79C0F178-93BF-4DD4-9159-D7D5B06C5568}"/>
              </a:ext>
            </a:extLst>
          </p:cNvPr>
          <p:cNvSpPr/>
          <p:nvPr/>
        </p:nvSpPr>
        <p:spPr bwMode="auto">
          <a:xfrm>
            <a:off x="2843897" y="6866020"/>
            <a:ext cx="1104051" cy="611123"/>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Tomar evidencias</a:t>
            </a:r>
          </a:p>
        </p:txBody>
      </p:sp>
      <p:cxnSp>
        <p:nvCxnSpPr>
          <p:cNvPr id="69" name="Conector recto de flecha 68">
            <a:extLst>
              <a:ext uri="{FF2B5EF4-FFF2-40B4-BE49-F238E27FC236}">
                <a16:creationId xmlns:a16="http://schemas.microsoft.com/office/drawing/2014/main" id="{7668D0C4-0054-466F-93BD-0E408643DCA5}"/>
              </a:ext>
            </a:extLst>
          </p:cNvPr>
          <p:cNvCxnSpPr>
            <a:cxnSpLocks/>
          </p:cNvCxnSpPr>
          <p:nvPr/>
        </p:nvCxnSpPr>
        <p:spPr bwMode="auto">
          <a:xfrm>
            <a:off x="1419834" y="4793084"/>
            <a:ext cx="1" cy="61264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Conector: angular 27">
            <a:extLst>
              <a:ext uri="{FF2B5EF4-FFF2-40B4-BE49-F238E27FC236}">
                <a16:creationId xmlns:a16="http://schemas.microsoft.com/office/drawing/2014/main" id="{8EBD66C7-F488-4611-A21A-C414EEBD276D}"/>
              </a:ext>
            </a:extLst>
          </p:cNvPr>
          <p:cNvCxnSpPr>
            <a:stCxn id="26" idx="3"/>
          </p:cNvCxnSpPr>
          <p:nvPr/>
        </p:nvCxnSpPr>
        <p:spPr bwMode="auto">
          <a:xfrm flipH="1">
            <a:off x="2222312" y="2686379"/>
            <a:ext cx="4009490" cy="1733038"/>
          </a:xfrm>
          <a:prstGeom prst="bentConnector3">
            <a:avLst>
              <a:gd name="adj1" fmla="val -900"/>
            </a:avLst>
          </a:prstGeom>
          <a:solidFill>
            <a:schemeClr val="accent1"/>
          </a:solidFill>
          <a:ln w="9525" cap="flat" cmpd="sng" algn="ctr">
            <a:solidFill>
              <a:schemeClr val="tx1"/>
            </a:solidFill>
            <a:prstDash val="solid"/>
            <a:round/>
            <a:headEnd type="none" w="med" len="med"/>
            <a:tailEnd type="triangle"/>
          </a:ln>
          <a:effectLst/>
        </p:spPr>
      </p:cxnSp>
      <p:sp>
        <p:nvSpPr>
          <p:cNvPr id="31" name="Diagrama de flujo: proceso 30">
            <a:extLst>
              <a:ext uri="{FF2B5EF4-FFF2-40B4-BE49-F238E27FC236}">
                <a16:creationId xmlns:a16="http://schemas.microsoft.com/office/drawing/2014/main" id="{B7DB1A20-D429-4E18-BE3A-41218458FD65}"/>
              </a:ext>
            </a:extLst>
          </p:cNvPr>
          <p:cNvSpPr/>
          <p:nvPr/>
        </p:nvSpPr>
        <p:spPr bwMode="auto">
          <a:xfrm>
            <a:off x="2659699" y="5405732"/>
            <a:ext cx="1416783" cy="86987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Brindar información a la población interesada y si es el caso inscribirlos para el evento. </a:t>
            </a:r>
          </a:p>
        </p:txBody>
      </p:sp>
      <p:sp>
        <p:nvSpPr>
          <p:cNvPr id="33" name="Diagrama de flujo: proceso 32">
            <a:extLst>
              <a:ext uri="{FF2B5EF4-FFF2-40B4-BE49-F238E27FC236}">
                <a16:creationId xmlns:a16="http://schemas.microsoft.com/office/drawing/2014/main" id="{2445CED2-755D-41D1-83BA-61C1BA972666}"/>
              </a:ext>
            </a:extLst>
          </p:cNvPr>
          <p:cNvSpPr/>
          <p:nvPr/>
        </p:nvSpPr>
        <p:spPr bwMode="auto">
          <a:xfrm>
            <a:off x="657846" y="5414641"/>
            <a:ext cx="1562157"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dirty="0">
                <a:solidFill>
                  <a:schemeClr val="tx1"/>
                </a:solidFill>
                <a:latin typeface="Arial" charset="0"/>
              </a:rPr>
              <a:t>Se realiza requisiciones de material </a:t>
            </a:r>
            <a:endParaRPr kumimoji="0" lang="es-MX" sz="1200" b="0" i="0" u="none" strike="noStrike" cap="none" normalizeH="0" baseline="0" dirty="0">
              <a:ln>
                <a:noFill/>
              </a:ln>
              <a:solidFill>
                <a:schemeClr val="tx1"/>
              </a:solidFill>
              <a:effectLst/>
              <a:latin typeface="Arial" charset="0"/>
            </a:endParaRPr>
          </a:p>
        </p:txBody>
      </p:sp>
      <p:sp>
        <p:nvSpPr>
          <p:cNvPr id="44" name="Diagrama de flujo: proceso 43">
            <a:extLst>
              <a:ext uri="{FF2B5EF4-FFF2-40B4-BE49-F238E27FC236}">
                <a16:creationId xmlns:a16="http://schemas.microsoft.com/office/drawing/2014/main" id="{48B19283-6733-4A2C-BFAE-52DB940DCF94}"/>
              </a:ext>
            </a:extLst>
          </p:cNvPr>
          <p:cNvSpPr/>
          <p:nvPr/>
        </p:nvSpPr>
        <p:spPr bwMode="auto">
          <a:xfrm>
            <a:off x="657845" y="6864496"/>
            <a:ext cx="1539921"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just" fontAlgn="auto">
              <a:spcBef>
                <a:spcPts val="0"/>
              </a:spcBef>
              <a:spcAft>
                <a:spcPts val="0"/>
              </a:spcAft>
              <a:defRPr/>
            </a:pPr>
            <a:r>
              <a:rPr lang="es-MX"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Organizar al personal que ayudara en la realización del evento, </a:t>
            </a:r>
            <a:endParaRPr lang="es-MX" sz="1000" dirty="0">
              <a:solidFill>
                <a:schemeClr val="tx1"/>
              </a:solidFill>
            </a:endParaRPr>
          </a:p>
        </p:txBody>
      </p:sp>
      <p:sp>
        <p:nvSpPr>
          <p:cNvPr id="67" name="CuadroTexto 66">
            <a:extLst>
              <a:ext uri="{FF2B5EF4-FFF2-40B4-BE49-F238E27FC236}">
                <a16:creationId xmlns:a16="http://schemas.microsoft.com/office/drawing/2014/main" id="{71E1E800-A99B-4216-B6E3-D5E5B5E69FFC}"/>
              </a:ext>
            </a:extLst>
          </p:cNvPr>
          <p:cNvSpPr txBox="1"/>
          <p:nvPr/>
        </p:nvSpPr>
        <p:spPr>
          <a:xfrm>
            <a:off x="1955393" y="6613819"/>
            <a:ext cx="264609" cy="215444"/>
          </a:xfrm>
          <a:prstGeom prst="rect">
            <a:avLst/>
          </a:prstGeom>
          <a:noFill/>
        </p:spPr>
        <p:txBody>
          <a:bodyPr wrap="square" rtlCol="0">
            <a:spAutoFit/>
          </a:bodyPr>
          <a:lstStyle/>
          <a:p>
            <a:r>
              <a:rPr lang="es-MX" sz="800" dirty="0"/>
              <a:t>6</a:t>
            </a:r>
          </a:p>
        </p:txBody>
      </p:sp>
      <p:cxnSp>
        <p:nvCxnSpPr>
          <p:cNvPr id="70" name="Conector recto de flecha 69">
            <a:extLst>
              <a:ext uri="{FF2B5EF4-FFF2-40B4-BE49-F238E27FC236}">
                <a16:creationId xmlns:a16="http://schemas.microsoft.com/office/drawing/2014/main" id="{DB5EFFE4-B581-47AB-9EC6-4F817EA56F5D}"/>
              </a:ext>
            </a:extLst>
          </p:cNvPr>
          <p:cNvCxnSpPr>
            <a:cxnSpLocks/>
          </p:cNvCxnSpPr>
          <p:nvPr/>
        </p:nvCxnSpPr>
        <p:spPr bwMode="auto">
          <a:xfrm>
            <a:off x="2197766" y="7162264"/>
            <a:ext cx="64613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5" name="Conector: angular 74">
            <a:extLst>
              <a:ext uri="{FF2B5EF4-FFF2-40B4-BE49-F238E27FC236}">
                <a16:creationId xmlns:a16="http://schemas.microsoft.com/office/drawing/2014/main" id="{BEC121A4-1251-4081-BEE3-1850E9258373}"/>
              </a:ext>
            </a:extLst>
          </p:cNvPr>
          <p:cNvCxnSpPr>
            <a:endCxn id="44" idx="0"/>
          </p:cNvCxnSpPr>
          <p:nvPr/>
        </p:nvCxnSpPr>
        <p:spPr bwMode="auto">
          <a:xfrm rot="10800000" flipV="1">
            <a:off x="1427807" y="6126460"/>
            <a:ext cx="1231893" cy="73803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77" name="Conector recto de flecha 76">
            <a:extLst>
              <a:ext uri="{FF2B5EF4-FFF2-40B4-BE49-F238E27FC236}">
                <a16:creationId xmlns:a16="http://schemas.microsoft.com/office/drawing/2014/main" id="{F391C547-29CE-470D-AF02-F2D6BAD9F6A0}"/>
              </a:ext>
            </a:extLst>
          </p:cNvPr>
          <p:cNvCxnSpPr/>
          <p:nvPr/>
        </p:nvCxnSpPr>
        <p:spPr bwMode="auto">
          <a:xfrm>
            <a:off x="3395922" y="7477143"/>
            <a:ext cx="0" cy="37750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456240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55948" y="3390156"/>
            <a:ext cx="1340431"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66359426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3640168877"/>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1FC7D0F9-14DE-429D-9727-AF815E5E95DE}"/>
              </a:ext>
            </a:extLst>
          </p:cNvPr>
          <p:cNvGraphicFramePr>
            <a:graphicFrameLocks noGrp="1"/>
          </p:cNvGraphicFramePr>
          <p:nvPr>
            <p:extLst>
              <p:ext uri="{D42A27DB-BD31-4B8C-83A1-F6EECF244321}">
                <p14:modId xmlns:p14="http://schemas.microsoft.com/office/powerpoint/2010/main" val="369059463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F4FEA550-77B8-4321-9D19-026A9F2FB7CA}"/>
              </a:ext>
            </a:extLst>
          </p:cNvPr>
          <p:cNvGraphicFramePr>
            <a:graphicFrameLocks noGrp="1"/>
          </p:cNvGraphicFramePr>
          <p:nvPr>
            <p:extLst>
              <p:ext uri="{D42A27DB-BD31-4B8C-83A1-F6EECF244321}">
                <p14:modId xmlns:p14="http://schemas.microsoft.com/office/powerpoint/2010/main" val="1903228841"/>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69"/>
            <a:ext cx="2667000" cy="685800"/>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3"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5"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72FBB864-B93E-4E44-B65F-FFD17FFEB0B9}"/>
              </a:ext>
            </a:extLst>
          </p:cNvPr>
          <p:cNvGraphicFramePr>
            <a:graphicFrameLocks noGrp="1"/>
          </p:cNvGraphicFramePr>
          <p:nvPr>
            <p:extLst>
              <p:ext uri="{D42A27DB-BD31-4B8C-83A1-F6EECF244321}">
                <p14:modId xmlns:p14="http://schemas.microsoft.com/office/powerpoint/2010/main" val="108879503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3445954616"/>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212304" y="2154952"/>
            <a:ext cx="6264696"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HOJA DE AUTORIZACIÓN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a:t>
            </a:r>
            <a:r>
              <a:rPr kumimoji="0" lang="es-MX" altLang="es-MX" sz="1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del H. Ayuntamiento de Tlatlauquitepec emite el siguiente:</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6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MANUAL DE PROCEDIMIENTOS DE LA DIRECCION DE DEPORTES</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Autoriza</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Lic. Porfirio Loeza Aguilar</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Presidente Municipal</a:t>
            </a: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lvl="0" eaLnBrk="0" hangingPunct="0"/>
            <a:endParaRPr lang="es-MX" altLang="es-MX" sz="1400" dirty="0">
              <a:solidFill>
                <a:schemeClr val="bg1">
                  <a:lumMod val="50000"/>
                </a:schemeClr>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cs typeface="Arial" panose="020B0604020202020204"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smtClean="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smtClean="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es-MX" altLang="es-MX" sz="1600" b="1" dirty="0" smtClean="0">
                <a:solidFill>
                  <a:schemeClr val="bg1">
                    <a:lumMod val="50000"/>
                  </a:schemeClr>
                </a:solidFill>
                <a:cs typeface="Arial" panose="020B0604020202020204" pitchFamily="34" charset="0"/>
              </a:rPr>
              <a:t>06 DE NOVIEMBRE 2018</a:t>
            </a:r>
            <a:endParaRPr kumimoji="0" lang="es-MX" altLang="es-MX" sz="1600" b="0" i="0" u="none" strike="noStrike" cap="none" normalizeH="0" baseline="0" dirty="0">
              <a:ln>
                <a:noFill/>
              </a:ln>
              <a:solidFill>
                <a:schemeClr val="bg1">
                  <a:lumMod val="50000"/>
                </a:schemeClr>
              </a:solidFill>
              <a:effectLst/>
              <a:latin typeface="Arial" panose="020B0604020202020204" pitchFamily="34" charset="0"/>
            </a:endParaRP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389172" y="8199792"/>
            <a:ext cx="314137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HATMPDD14-2018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49" y="556497"/>
            <a:ext cx="1584425" cy="154931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45DFF10-DDE9-4260-B4BB-56590F00F611}"/>
              </a:ext>
            </a:extLst>
          </p:cNvPr>
          <p:cNvSpPr txBox="1"/>
          <p:nvPr/>
        </p:nvSpPr>
        <p:spPr>
          <a:xfrm>
            <a:off x="3549549" y="6345184"/>
            <a:ext cx="2786560" cy="1138773"/>
          </a:xfrm>
          <a:prstGeom prst="rect">
            <a:avLst/>
          </a:prstGeom>
          <a:noFill/>
        </p:spPr>
        <p:txBody>
          <a:bodyPr wrap="square" rtlCol="0">
            <a:spAutoFit/>
          </a:bodyPr>
          <a:lstStyle/>
          <a:p>
            <a:pPr lvl="0" eaLnBrk="0" hangingPunct="0"/>
            <a:r>
              <a:rPr lang="es-MX" altLang="es-MX" sz="1400" dirty="0">
                <a:solidFill>
                  <a:schemeClr val="bg1">
                    <a:lumMod val="50000"/>
                  </a:schemeClr>
                </a:solidFill>
              </a:rPr>
              <a:t>Recibe</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Carlos Rafael Sánchez Báez </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Director de Deportes</a:t>
            </a:r>
          </a:p>
          <a:p>
            <a:pPr lvl="0"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endParaRPr lang="es-MX" dirty="0"/>
          </a:p>
        </p:txBody>
      </p:sp>
      <p:sp>
        <p:nvSpPr>
          <p:cNvPr id="10" name="CuadroTexto 9">
            <a:extLst>
              <a:ext uri="{FF2B5EF4-FFF2-40B4-BE49-F238E27FC236}">
                <a16:creationId xmlns:a16="http://schemas.microsoft.com/office/drawing/2014/main" id="{10C52DDC-21A6-455B-8277-5B1D46079A18}"/>
              </a:ext>
            </a:extLst>
          </p:cNvPr>
          <p:cNvSpPr txBox="1"/>
          <p:nvPr/>
        </p:nvSpPr>
        <p:spPr>
          <a:xfrm>
            <a:off x="404810" y="6345184"/>
            <a:ext cx="3120924" cy="923330"/>
          </a:xfrm>
          <a:prstGeom prst="rect">
            <a:avLst/>
          </a:prstGeom>
          <a:noFill/>
        </p:spPr>
        <p:txBody>
          <a:bodyPr wrap="square" rtlCol="0">
            <a:spAutoFit/>
          </a:bodyPr>
          <a:lstStyle/>
          <a:p>
            <a:pPr lvl="0" eaLnBrk="0" hangingPunct="0"/>
            <a:r>
              <a:rPr lang="es-MX" altLang="es-MX" sz="1400" dirty="0">
                <a:solidFill>
                  <a:schemeClr val="bg1">
                    <a:lumMod val="50000"/>
                  </a:schemeClr>
                </a:solidFill>
              </a:rPr>
              <a:t>Supervisó</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Doroteo </a:t>
            </a:r>
            <a:r>
              <a:rPr lang="es-MX" altLang="es-MX" sz="1400" b="1" dirty="0" smtClean="0">
                <a:solidFill>
                  <a:schemeClr val="bg1">
                    <a:lumMod val="50000"/>
                  </a:schemeClr>
                </a:solidFill>
                <a:ea typeface="Calibri" panose="020F0502020204030204" pitchFamily="34" charset="0"/>
                <a:cs typeface="Arial" panose="020B0604020202020204" pitchFamily="34" charset="0"/>
              </a:rPr>
              <a:t>Zerafín </a:t>
            </a:r>
            <a:r>
              <a:rPr lang="es-MX" altLang="es-MX" sz="1400" b="1" dirty="0">
                <a:solidFill>
                  <a:schemeClr val="bg1">
                    <a:lumMod val="50000"/>
                  </a:schemeClr>
                </a:solidFill>
                <a:ea typeface="Calibri" panose="020F0502020204030204" pitchFamily="34" charset="0"/>
                <a:cs typeface="Arial" panose="020B0604020202020204" pitchFamily="34" charset="0"/>
              </a:rPr>
              <a:t>Mirón Ordoñez</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Contralor Municipal</a:t>
            </a:r>
          </a:p>
          <a:p>
            <a:endParaRPr lang="es-MX" dirty="0"/>
          </a:p>
        </p:txBody>
      </p:sp>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438400" y="2362200"/>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1" name="Tabla 10">
            <a:extLst>
              <a:ext uri="{FF2B5EF4-FFF2-40B4-BE49-F238E27FC236}">
                <a16:creationId xmlns:a16="http://schemas.microsoft.com/office/drawing/2014/main" id="{24E181B1-4D74-43F4-BD8E-6877240A9C73}"/>
              </a:ext>
            </a:extLst>
          </p:cNvPr>
          <p:cNvGraphicFramePr>
            <a:graphicFrameLocks noGrp="1"/>
          </p:cNvGraphicFramePr>
          <p:nvPr>
            <p:extLst>
              <p:ext uri="{D42A27DB-BD31-4B8C-83A1-F6EECF244321}">
                <p14:modId xmlns:p14="http://schemas.microsoft.com/office/powerpoint/2010/main" val="83250145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12">
            <a:extLst>
              <a:ext uri="{FF2B5EF4-FFF2-40B4-BE49-F238E27FC236}">
                <a16:creationId xmlns:a16="http://schemas.microsoft.com/office/drawing/2014/main" id="{AFF580C1-A85C-4303-BF1B-BF4D0F669D4B}"/>
              </a:ext>
            </a:extLst>
          </p:cNvPr>
          <p:cNvGraphicFramePr>
            <a:graphicFrameLocks noGrp="1"/>
          </p:cNvGraphicFramePr>
          <p:nvPr>
            <p:extLst>
              <p:ext uri="{D42A27DB-BD31-4B8C-83A1-F6EECF244321}">
                <p14:modId xmlns:p14="http://schemas.microsoft.com/office/powerpoint/2010/main" val="818231520"/>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7AB2D20-B357-4166-B4B7-D504577E1998}"/>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DIRECCION DE DEPORTES</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465EC54-299F-4EEC-851A-1FE824C08A83}"/>
              </a:ext>
            </a:extLst>
          </p:cNvPr>
          <p:cNvGraphicFramePr>
            <a:graphicFrameLocks noGrp="1"/>
          </p:cNvGraphicFramePr>
          <p:nvPr>
            <p:extLst>
              <p:ext uri="{D42A27DB-BD31-4B8C-83A1-F6EECF244321}">
                <p14:modId xmlns:p14="http://schemas.microsoft.com/office/powerpoint/2010/main" val="831950162"/>
              </p:ext>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768DD151-9BCF-4728-934B-2C0F9F1C752C}"/>
              </a:ext>
            </a:extLst>
          </p:cNvPr>
          <p:cNvGraphicFramePr>
            <a:graphicFrameLocks noGrp="1"/>
          </p:cNvGraphicFramePr>
          <p:nvPr>
            <p:extLst>
              <p:ext uri="{D42A27DB-BD31-4B8C-83A1-F6EECF244321}">
                <p14:modId xmlns:p14="http://schemas.microsoft.com/office/powerpoint/2010/main" val="813424708"/>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20 de 20</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866EE825-D6F6-4091-8903-7F3942D1B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42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54279"/>
            <a:ext cx="689612"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4</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ES" altLang="es-MX" dirty="0"/>
          </a:p>
          <a:p>
            <a:pPr eaLnBrk="1" hangingPunct="1">
              <a:lnSpc>
                <a:spcPct val="90000"/>
              </a:lnSpc>
            </a:pPr>
            <a:r>
              <a:rPr lang="es-ES" altLang="es-MX" dirty="0"/>
              <a:t>7</a:t>
            </a:r>
          </a:p>
          <a:p>
            <a:pPr eaLnBrk="1" hangingPunct="1">
              <a:lnSpc>
                <a:spcPct val="90000"/>
              </a:lnSpc>
            </a:pPr>
            <a:endParaRPr lang="es-ES" altLang="es-MX" dirty="0"/>
          </a:p>
          <a:p>
            <a:pPr eaLnBrk="1" hangingPunct="1">
              <a:lnSpc>
                <a:spcPct val="90000"/>
              </a:lnSpc>
            </a:pPr>
            <a:r>
              <a:rPr lang="es-ES" altLang="es-MX" dirty="0"/>
              <a:t>10</a:t>
            </a:r>
          </a:p>
          <a:p>
            <a:pPr eaLnBrk="1" hangingPunct="1">
              <a:lnSpc>
                <a:spcPct val="90000"/>
              </a:lnSpc>
            </a:pPr>
            <a:endParaRPr lang="es-ES" altLang="es-MX" dirty="0"/>
          </a:p>
          <a:p>
            <a:pPr eaLnBrk="1" hangingPunct="1"/>
            <a:r>
              <a:rPr lang="es-ES" altLang="es-MX" dirty="0"/>
              <a:t>13</a:t>
            </a:r>
          </a:p>
          <a:p>
            <a:pPr eaLnBrk="1" hangingPunct="1"/>
            <a:endParaRPr lang="es-ES" altLang="es-MX" dirty="0"/>
          </a:p>
          <a:p>
            <a:pPr eaLnBrk="1" hangingPunct="1"/>
            <a:r>
              <a:rPr lang="es-ES" altLang="es-MX" dirty="0"/>
              <a:t>16</a:t>
            </a:r>
          </a:p>
          <a:p>
            <a:pPr eaLnBrk="1" hangingPunct="1">
              <a:lnSpc>
                <a:spcPct val="90000"/>
              </a:lnSpc>
            </a:pPr>
            <a:endParaRPr lang="es-ES" altLang="es-MX" dirty="0"/>
          </a:p>
          <a:p>
            <a:pPr eaLnBrk="1" hangingPunct="1">
              <a:lnSpc>
                <a:spcPct val="90000"/>
              </a:lnSpc>
            </a:pPr>
            <a:r>
              <a:rPr lang="es-ES" altLang="es-MX" dirty="0"/>
              <a:t>20</a:t>
            </a:r>
          </a:p>
          <a:p>
            <a:pPr eaLnBrk="1" hangingPunct="1">
              <a:lnSpc>
                <a:spcPct val="90000"/>
              </a:lnSpc>
            </a:pPr>
            <a:endParaRPr lang="es-ES" altLang="es-MX" dirty="0"/>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3342453"/>
          </a:xfrm>
          <a:prstGeom prst="rect">
            <a:avLst/>
          </a:prstGeom>
          <a:noFill/>
          <a:ln w="9525">
            <a:noFill/>
            <a:miter lim="800000"/>
            <a:headEnd/>
            <a:tailEnd/>
          </a:ln>
        </p:spPr>
        <p:txBody>
          <a:bodyPr>
            <a:spAutoFit/>
          </a:bodyPr>
          <a:lstStyle/>
          <a:p>
            <a:pPr marL="355600" indent="-355600" algn="l">
              <a:lnSpc>
                <a:spcPct val="90000"/>
              </a:lnSpc>
              <a:buFontTx/>
              <a:buAutoNum type="arabicPeriod"/>
              <a:tabLst>
                <a:tab pos="355600" algn="l"/>
              </a:tabLst>
              <a:defRPr/>
            </a:pPr>
            <a:r>
              <a:rPr lang="es-MX" dirty="0">
                <a:latin typeface="Arial" charset="0"/>
              </a:rPr>
              <a:t>Introducción..........................................................................................</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Marco legal...........................................................................................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Relación de Procedimientos de la Dirección de Deportes ………….….</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Descripción de procedimientos y Diagrama de Flujo……………………</a:t>
            </a:r>
          </a:p>
          <a:p>
            <a:pPr algn="l">
              <a:lnSpc>
                <a:spcPct val="90000"/>
              </a:lnSpc>
              <a:tabLst>
                <a:tab pos="355600" algn="l"/>
              </a:tabLst>
              <a:defRPr/>
            </a:pPr>
            <a:endParaRPr lang="es-MX" dirty="0">
              <a:latin typeface="Arial"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4.1 Elaboración de proyectos deportivos………………………………….</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4.2 Otorgar permiso de uso de espacios deportivos……………………. </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4.3 Realización de eventos deportivos……………………………………</a:t>
            </a:r>
            <a:endParaRPr lang="es-MX" dirty="0">
              <a:solidFill>
                <a:srgbClr val="000000"/>
              </a:solidFill>
              <a:ea typeface="Calibri" panose="020F0502020204030204" pitchFamily="34" charset="0"/>
              <a:cs typeface="Arial" panose="020B0604020202020204" pitchFamily="34" charset="0"/>
            </a:endParaRP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 typeface="+mj-lt"/>
              <a:buAutoNum type="arabicPeriod" startAt="5"/>
              <a:tabLst>
                <a:tab pos="355600" algn="l"/>
              </a:tabLst>
              <a:defRPr/>
            </a:pPr>
            <a:r>
              <a:rPr lang="es-MX" dirty="0">
                <a:latin typeface="Arial" charset="0"/>
              </a:rPr>
              <a:t>Simbología …………………………………………………………………..</a:t>
            </a:r>
          </a:p>
          <a:p>
            <a:pPr marL="355600" indent="-355600" algn="l">
              <a:lnSpc>
                <a:spcPct val="90000"/>
              </a:lnSpc>
              <a:buFontTx/>
              <a:buAutoNum type="arabicPeriod" startAt="5"/>
              <a:tabLst>
                <a:tab pos="355600" algn="l"/>
              </a:tabLst>
              <a:defRPr/>
            </a:pPr>
            <a:endParaRPr lang="es-MX" dirty="0">
              <a:latin typeface="Arial" charset="0"/>
            </a:endParaRPr>
          </a:p>
          <a:p>
            <a:pPr marL="355600" indent="-355600" algn="l">
              <a:lnSpc>
                <a:spcPct val="90000"/>
              </a:lnSpc>
              <a:buFontTx/>
              <a:buAutoNum type="arabicPeriod" startAt="5"/>
              <a:tabLst>
                <a:tab pos="355600" algn="l"/>
              </a:tabLst>
              <a:defRPr/>
            </a:pPr>
            <a:r>
              <a:rPr lang="es-MX" dirty="0">
                <a:latin typeface="Arial" charset="0"/>
              </a:rPr>
              <a:t>Hoja de modificaciones y revisiones…………………………………......</a:t>
            </a:r>
          </a:p>
          <a:p>
            <a:pPr marL="355600" indent="-355600" algn="l">
              <a:lnSpc>
                <a:spcPct val="90000"/>
              </a:lnSpc>
              <a:buFontTx/>
              <a:buAutoNum type="arabicPeriod" startAt="5"/>
              <a:tabLst>
                <a:tab pos="355600"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210465285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04800" y="1371600"/>
            <a:ext cx="6172200" cy="4958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Dirección de Deportes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Dirección de Deportes,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124036423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4280729187"/>
              </p:ext>
            </p:extLst>
          </p:nvPr>
        </p:nvGraphicFramePr>
        <p:xfrm>
          <a:off x="5340746" y="8995980"/>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1070132" y="1373932"/>
            <a:ext cx="4294272" cy="15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114018161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20</a:t>
                      </a:r>
                    </a:p>
                  </a:txBody>
                  <a:tcPr/>
                </a:tc>
                <a:extLst>
                  <a:ext uri="{0D108BD9-81ED-4DB2-BD59-A6C34878D82A}">
                    <a16:rowId xmlns:a16="http://schemas.microsoft.com/office/drawing/2014/main" val="2061326865"/>
                  </a:ext>
                </a:extLst>
              </a:tr>
            </a:tbl>
          </a:graphicData>
        </a:graphic>
      </p:graphicFrame>
      <p:sp>
        <p:nvSpPr>
          <p:cNvPr id="13" name="Rectángulo 12">
            <a:extLst>
              <a:ext uri="{FF2B5EF4-FFF2-40B4-BE49-F238E27FC236}">
                <a16:creationId xmlns:a16="http://schemas.microsoft.com/office/drawing/2014/main" id="{414195B6-A4E1-474A-9525-6C7759B01E3E}"/>
              </a:ext>
            </a:extLst>
          </p:cNvPr>
          <p:cNvSpPr/>
          <p:nvPr/>
        </p:nvSpPr>
        <p:spPr>
          <a:xfrm>
            <a:off x="749376" y="2534515"/>
            <a:ext cx="5383055" cy="3600986"/>
          </a:xfrm>
          <a:prstGeom prst="rect">
            <a:avLst/>
          </a:prstGeom>
        </p:spPr>
        <p:txBody>
          <a:bodyPr wrap="square">
            <a:spAutoFit/>
          </a:bodyPr>
          <a:lstStyle/>
          <a:p>
            <a:pPr algn="l"/>
            <a:r>
              <a:rPr lang="es-MX" sz="1200" b="1" dirty="0">
                <a:solidFill>
                  <a:srgbClr val="000000"/>
                </a:solidFill>
                <a:latin typeface="Arial" panose="020B0604020202020204" pitchFamily="34" charset="0"/>
              </a:rPr>
              <a:t>Federal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Política de los Estados Unidos Mexicanos.</a:t>
            </a:r>
          </a:p>
          <a:p>
            <a:pPr algn="l"/>
            <a:r>
              <a:rPr lang="es-MX" sz="1200" b="1" dirty="0">
                <a:solidFill>
                  <a:srgbClr val="000000"/>
                </a:solidFill>
                <a:latin typeface="Arial" panose="020B0604020202020204" pitchFamily="34" charset="0"/>
              </a:rPr>
              <a:t>      </a:t>
            </a:r>
            <a:r>
              <a:rPr lang="es-MX" sz="1200" dirty="0">
                <a:solidFill>
                  <a:srgbClr val="000000"/>
                </a:solidFill>
                <a:latin typeface="Arial" panose="020B0604020202020204" pitchFamily="34" charset="0"/>
              </a:rPr>
              <a:t>Diario Oficial de la Federación, 05 de febrero de 1917 </a:t>
            </a:r>
          </a:p>
          <a:p>
            <a:pPr algn="l"/>
            <a:r>
              <a:rPr lang="es-MX" sz="1200" dirty="0">
                <a:solidFill>
                  <a:srgbClr val="000000"/>
                </a:solidFill>
                <a:latin typeface="Arial" panose="020B0604020202020204" pitchFamily="34" charset="0"/>
              </a:rPr>
              <a:t>      Última reforma publicada D.O.F. el 20 de agosto de 2016 </a:t>
            </a:r>
          </a:p>
          <a:p>
            <a:pPr algn="l"/>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Ley General de Cultura Física y Deporte </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Diario Oficial de la Federación, 07 de junio 2013 </a:t>
            </a:r>
          </a:p>
          <a:p>
            <a:pPr algn="l"/>
            <a:r>
              <a:rPr lang="es-MX" sz="1200" dirty="0">
                <a:solidFill>
                  <a:srgbClr val="000000"/>
                </a:solidFill>
                <a:latin typeface="Arial" panose="020B0604020202020204" pitchFamily="34" charset="0"/>
              </a:rPr>
              <a:t>      Última reforma publicada D.O.F. el 01 de junio de 2016 </a:t>
            </a:r>
          </a:p>
          <a:p>
            <a:pPr algn="l"/>
            <a:endParaRPr lang="es-MX" sz="1200" b="1" dirty="0">
              <a:solidFill>
                <a:srgbClr val="000000"/>
              </a:solidFill>
              <a:latin typeface="Arial" panose="020B0604020202020204" pitchFamily="34" charset="0"/>
            </a:endParaRPr>
          </a:p>
          <a:p>
            <a:pPr algn="l"/>
            <a:r>
              <a:rPr lang="es-MX" sz="1200" b="1" dirty="0">
                <a:solidFill>
                  <a:srgbClr val="000000"/>
                </a:solidFill>
                <a:latin typeface="Arial" panose="020B0604020202020204" pitchFamily="34" charset="0"/>
              </a:rPr>
              <a:t>Estatal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del Estado Libre y Soberano de Puebla </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Periódico Oficial del Estado, 2 de octubre de 1917 </a:t>
            </a:r>
          </a:p>
          <a:p>
            <a:pPr algn="l"/>
            <a:r>
              <a:rPr lang="es-MX" sz="1200" dirty="0">
                <a:solidFill>
                  <a:srgbClr val="000000"/>
                </a:solidFill>
                <a:latin typeface="Arial" panose="020B0604020202020204" pitchFamily="34" charset="0"/>
              </a:rPr>
              <a:t>      Última reforma publicada P.O. el 04 de Febrero de 2016 </a:t>
            </a:r>
          </a:p>
          <a:p>
            <a:pPr algn="l"/>
            <a:endParaRPr lang="es-MX" sz="1200" b="1"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Ley Estatal del Deporte </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Periódico Oficial del Estado, 21 de febrero de 1997 </a:t>
            </a:r>
          </a:p>
          <a:p>
            <a:pPr algn="l"/>
            <a:r>
              <a:rPr lang="es-MX" sz="1200" dirty="0">
                <a:solidFill>
                  <a:srgbClr val="000000"/>
                </a:solidFill>
                <a:latin typeface="Arial" panose="020B0604020202020204" pitchFamily="34" charset="0"/>
              </a:rPr>
              <a:t>      Última reforma publicada P.O. el 9 de mayo de 2012 </a:t>
            </a:r>
          </a:p>
          <a:p>
            <a:pPr algn="l"/>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latin typeface="Arial" panose="020B0604020202020204" pitchFamily="34" charset="0"/>
                <a:cs typeface="Arial" panose="020B0604020202020204" pitchFamily="34" charset="0"/>
              </a:rPr>
              <a:t>Ley Orgánica Municipal del Estado de Puebla.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628650" y="2589212"/>
            <a:ext cx="5400128" cy="1696811"/>
          </a:xfrm>
          <a:prstGeom prst="rect">
            <a:avLst/>
          </a:prstGeom>
        </p:spPr>
        <p:txBody>
          <a:bodyPr wrap="square">
            <a:spAutoFit/>
          </a:bodyPr>
          <a:lstStyle/>
          <a:p>
            <a:pPr algn="just">
              <a:spcAft>
                <a:spcPts val="0"/>
              </a:spcAft>
            </a:pPr>
            <a:r>
              <a:rPr lang="es-ES" dirty="0">
                <a:solidFill>
                  <a:srgbClr val="000000"/>
                </a:solidFill>
                <a:ea typeface="Calibri" panose="020F0502020204030204" pitchFamily="34" charset="0"/>
                <a:cs typeface="Arial" panose="020B0604020202020204" pitchFamily="34" charset="0"/>
              </a:rPr>
              <a:t>1.- Elaboración de proyectos deportivos.</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2.- Otorgar permiso de uso de espacios deportivos. </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3.- Realización de eventos deportivos. </a:t>
            </a:r>
            <a:endParaRPr lang="es-MX" dirty="0">
              <a:solidFill>
                <a:srgbClr val="000000"/>
              </a:solidFill>
              <a:ea typeface="Calibri" panose="020F0502020204030204" pitchFamily="34" charset="0"/>
              <a:cs typeface="Arial" panose="020B0604020202020204" pitchFamily="34" charset="0"/>
            </a:endParaRPr>
          </a:p>
          <a:p>
            <a:pPr algn="just">
              <a:lnSpc>
                <a:spcPct val="107000"/>
              </a:lnSpc>
              <a:spcAft>
                <a:spcPts val="800"/>
              </a:spcAft>
            </a:pPr>
            <a:endParaRPr lang="es-MX" dirty="0">
              <a:ea typeface="Calibri" panose="020F0502020204030204" pitchFamily="34" charset="0"/>
              <a:cs typeface="Arial" panose="020B0604020202020204" pitchFamily="34" charset="0"/>
            </a:endParaRPr>
          </a:p>
          <a:p>
            <a:pPr algn="just">
              <a:lnSpc>
                <a:spcPct val="107000"/>
              </a:lnSpc>
              <a:spcAft>
                <a:spcPts val="800"/>
              </a:spcAft>
            </a:pPr>
            <a:r>
              <a:rPr lang="es-ES" dirty="0">
                <a:ea typeface="Calibri" panose="020F0502020204030204" pitchFamily="34" charset="0"/>
                <a:cs typeface="Arial" panose="020B0604020202020204" pitchFamily="34" charset="0"/>
              </a:rPr>
              <a:t/>
            </a:r>
            <a:br>
              <a:rPr lang="es-ES" dirty="0">
                <a:ea typeface="Calibri" panose="020F0502020204030204" pitchFamily="34" charset="0"/>
                <a:cs typeface="Arial" panose="020B0604020202020204" pitchFamily="34" charset="0"/>
              </a:rPr>
            </a:br>
            <a:r>
              <a:rPr lang="es-ES" dirty="0">
                <a:ea typeface="Calibri" panose="020F0502020204030204" pitchFamily="34" charset="0"/>
                <a:cs typeface="Arial" panose="020B0604020202020204" pitchFamily="34" charset="0"/>
              </a:rPr>
              <a:t> </a:t>
            </a:r>
            <a:endParaRPr lang="es-MX" dirty="0">
              <a:ea typeface="Calibri" panose="020F0502020204030204" pitchFamily="34" charset="0"/>
              <a:cs typeface="Arial" panose="020B0604020202020204" pitchFamily="34" charset="0"/>
            </a:endParaRP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2" name="Tabla 11">
            <a:extLst>
              <a:ext uri="{FF2B5EF4-FFF2-40B4-BE49-F238E27FC236}">
                <a16:creationId xmlns:a16="http://schemas.microsoft.com/office/drawing/2014/main" id="{9443B246-A4AD-41D3-A5C6-EC3914FCC5E2}"/>
              </a:ext>
            </a:extLst>
          </p:cNvPr>
          <p:cNvGraphicFramePr>
            <a:graphicFrameLocks noGrp="1"/>
          </p:cNvGraphicFramePr>
          <p:nvPr>
            <p:extLst>
              <p:ext uri="{D42A27DB-BD31-4B8C-83A1-F6EECF244321}">
                <p14:modId xmlns:p14="http://schemas.microsoft.com/office/powerpoint/2010/main" val="335676277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20</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738664"/>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7" name="Tabla 6">
            <a:extLst>
              <a:ext uri="{FF2B5EF4-FFF2-40B4-BE49-F238E27FC236}">
                <a16:creationId xmlns:a16="http://schemas.microsoft.com/office/drawing/2014/main" id="{8DD4E732-CC53-49A8-99BE-8720AB56BCA2}"/>
              </a:ext>
            </a:extLst>
          </p:cNvPr>
          <p:cNvGraphicFramePr>
            <a:graphicFrameLocks noGrp="1"/>
          </p:cNvGraphicFramePr>
          <p:nvPr>
            <p:extLst>
              <p:ext uri="{D42A27DB-BD31-4B8C-83A1-F6EECF244321}">
                <p14:modId xmlns:p14="http://schemas.microsoft.com/office/powerpoint/2010/main" val="4166235606"/>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738664"/>
          </a:xfrm>
          <a:prstGeom prst="rect">
            <a:avLst/>
          </a:prstGeom>
          <a:noFill/>
        </p:spPr>
        <p:txBody>
          <a:bodyPr wrap="square" rtlCol="0">
            <a:spAutoFit/>
          </a:bodyPr>
          <a:lstStyle/>
          <a:p>
            <a:r>
              <a:rPr lang="es-MX" sz="1400" b="1" dirty="0"/>
              <a:t>4.1</a:t>
            </a:r>
          </a:p>
          <a:p>
            <a:endParaRPr lang="es-MX" sz="1400" b="1" dirty="0"/>
          </a:p>
          <a:p>
            <a:pPr algn="l"/>
            <a:r>
              <a:rPr lang="es-MX" sz="1400" b="1" dirty="0"/>
              <a:t>Nombre del procedimiento: </a:t>
            </a:r>
            <a:r>
              <a:rPr lang="es-MX" sz="1400" dirty="0"/>
              <a:t>Elaboración de proyectos deportivos.</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578611348"/>
              </p:ext>
            </p:extLst>
          </p:nvPr>
        </p:nvGraphicFramePr>
        <p:xfrm>
          <a:off x="510169" y="2989250"/>
          <a:ext cx="5915024" cy="587121"/>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Establecer los lineamientos para la realización de proyectos deportivos y programas, con el objetivo de fomentar el deporte.</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2650595912"/>
              </p:ext>
            </p:extLst>
          </p:nvPr>
        </p:nvGraphicFramePr>
        <p:xfrm>
          <a:off x="482174" y="3906843"/>
          <a:ext cx="5915024" cy="1174242"/>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Es responsabilidad del Director Deportivo, la creación de proyectos y programas deportivos; comunicar y reunir a sus integrantes de área para analizar y organizar dicho proyecto para ser presentado a las autoridades correspondientes para su aprobación.</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56336898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53637651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2399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426627827"/>
              </p:ext>
            </p:extLst>
          </p:nvPr>
        </p:nvGraphicFramePr>
        <p:xfrm>
          <a:off x="474628" y="1930833"/>
          <a:ext cx="5820407" cy="672812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analice la situación actual del deporte en el municipio y las principales problemáticas o debilidades del mismo. </a:t>
                      </a:r>
                    </a:p>
                  </a:txBody>
                  <a:tcPr marL="68580" marR="68580" marT="0" marB="0"/>
                </a:tc>
                <a:extLst>
                  <a:ext uri="{0D108BD9-81ED-4DB2-BD59-A6C34878D82A}">
                    <a16:rowId xmlns:a16="http://schemas.microsoft.com/office/drawing/2014/main" val="736362764"/>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Una vez analizadas dichas situaciones se priorizan de acuerdo a la demanda de los mismos para comenzar a trabajar. 	</a:t>
                      </a:r>
                    </a:p>
                  </a:txBody>
                  <a:tcPr marL="68580" marR="68580" marT="0" marB="0"/>
                </a:tc>
                <a:extLst>
                  <a:ext uri="{0D108BD9-81ED-4DB2-BD59-A6C34878D82A}">
                    <a16:rowId xmlns:a16="http://schemas.microsoft.com/office/drawing/2014/main" val="3935992432"/>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Analizar qué tan viable y que impacto tiene la propuesta y que se puede lograr en la comunidad. </a:t>
                      </a:r>
                    </a:p>
                  </a:txBody>
                  <a:tcPr marL="68580" marR="68580" marT="0" marB="0"/>
                </a:tc>
                <a:extLst>
                  <a:ext uri="{0D108BD9-81ED-4DB2-BD59-A6C34878D82A}">
                    <a16:rowId xmlns:a16="http://schemas.microsoft.com/office/drawing/2014/main" val="3657339292"/>
                  </a:ext>
                </a:extLst>
              </a:tr>
              <a:tr h="713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Director </a:t>
                      </a:r>
                    </a:p>
                  </a:txBody>
                  <a:tcPr marL="68580" marR="68580" marT="0" marB="0"/>
                </a:tc>
                <a:tc>
                  <a:txBody>
                    <a:bodyPr/>
                    <a:lstStyle/>
                    <a:p>
                      <a:r>
                        <a:rPr lang="es-MX" sz="1200" dirty="0">
                          <a:latin typeface="Arial" panose="020B0604020202020204" pitchFamily="34" charset="0"/>
                          <a:cs typeface="Arial" panose="020B0604020202020204" pitchFamily="34" charset="0"/>
                        </a:rPr>
                        <a:t>Si la propuesta se considera viable y con impacto positivo, se establecen objetivos, y posibles vías de trabajo para comenzar a desarrollar el proyecto. </a:t>
                      </a:r>
                    </a:p>
                  </a:txBody>
                  <a:tcPr marL="68580" marR="68580" marT="0" marB="0"/>
                </a:tc>
                <a:extLst>
                  <a:ext uri="{0D108BD9-81ED-4DB2-BD59-A6C34878D82A}">
                    <a16:rowId xmlns:a16="http://schemas.microsoft.com/office/drawing/2014/main" val="4175772796"/>
                  </a:ext>
                </a:extLst>
              </a:tr>
              <a:tr h="196125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Auxiliar</a:t>
                      </a:r>
                    </a:p>
                  </a:txBody>
                  <a:tcPr marL="68580" marR="68580" marT="0" marB="0"/>
                </a:tc>
                <a:tc>
                  <a:txBody>
                    <a:bodyPr/>
                    <a:lstStyle/>
                    <a:p>
                      <a:pPr marL="0" indent="0">
                        <a:buFont typeface="Arial" panose="020B0604020202020204" pitchFamily="34" charset="0"/>
                        <a:buNone/>
                      </a:pPr>
                      <a:r>
                        <a:rPr lang="es-MX" sz="1200" dirty="0">
                          <a:latin typeface="Arial" panose="020B0604020202020204" pitchFamily="34" charset="0"/>
                          <a:cs typeface="Arial" panose="020B0604020202020204" pitchFamily="34" charset="0"/>
                        </a:rPr>
                        <a:t>Se plasma en documento todo lo relacionado al proyecto y/o programa teniendo que considerar los siguientes puntos:</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Introducción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Justificación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Planteamiento del problema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Objetivo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Marco Jurídico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Marco Teórico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Cronograma </a:t>
                      </a:r>
                    </a:p>
                    <a:p>
                      <a:pPr marL="531813" indent="-171450">
                        <a:buFont typeface="Arial" panose="020B0604020202020204" pitchFamily="34" charset="0"/>
                        <a:buChar char="•"/>
                      </a:pPr>
                      <a:r>
                        <a:rPr lang="es-MX" sz="1200" dirty="0">
                          <a:latin typeface="Arial" panose="020B0604020202020204" pitchFamily="34" charset="0"/>
                          <a:cs typeface="Arial" panose="020B0604020202020204" pitchFamily="34" charset="0"/>
                        </a:rPr>
                        <a:t>Presupuesto </a:t>
                      </a:r>
                    </a:p>
                  </a:txBody>
                  <a:tcPr marL="68580" marR="68580" marT="0" marB="0"/>
                </a:tc>
                <a:extLst>
                  <a:ext uri="{0D108BD9-81ED-4DB2-BD59-A6C34878D82A}">
                    <a16:rowId xmlns:a16="http://schemas.microsoft.com/office/drawing/2014/main" val="1473386933"/>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presenta ante las autoridades correspondientes para aprobación.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905927076"/>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Autoridades Correspondientes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Analizar y Aprobar o rechazar el proyecto; si se aprueba pasa al paso 8, si se rechaza es el final del procedimiento.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46264453"/>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15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Implementar el proyecto.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3963205"/>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l"/>
            <a:r>
              <a:rPr lang="es-MX" sz="1400" b="1" dirty="0"/>
              <a:t>Nombre del Procedimiento:</a:t>
            </a:r>
          </a:p>
          <a:p>
            <a:pPr algn="just"/>
            <a:r>
              <a:rPr lang="es-MX" sz="1400" dirty="0"/>
              <a:t>Elaboración de proyectos deportivos.</a:t>
            </a:r>
            <a:endParaRPr lang="es-MX" sz="1400" b="1" dirty="0"/>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90395023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Deportes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22128038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20</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137317454"/>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21754</TotalTime>
  <Words>1943</Words>
  <Application>Microsoft Office PowerPoint</Application>
  <PresentationFormat>Personalizado</PresentationFormat>
  <Paragraphs>494</Paragraphs>
  <Slides>21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1164</cp:revision>
  <cp:lastPrinted>2019-04-09T02:21:44Z</cp:lastPrinted>
  <dcterms:created xsi:type="dcterms:W3CDTF">2000-06-14T21:53:19Z</dcterms:created>
  <dcterms:modified xsi:type="dcterms:W3CDTF">2019-04-09T02:27:33Z</dcterms:modified>
</cp:coreProperties>
</file>